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handoutMasterIdLst>
    <p:handoutMasterId r:id="rId140"/>
  </p:handoutMasterIdLst>
  <p:sldIdLst>
    <p:sldId id="495" r:id="rId2"/>
    <p:sldId id="275" r:id="rId3"/>
    <p:sldId id="400" r:id="rId4"/>
    <p:sldId id="484" r:id="rId5"/>
    <p:sldId id="481" r:id="rId6"/>
    <p:sldId id="485" r:id="rId7"/>
    <p:sldId id="429" r:id="rId8"/>
    <p:sldId id="398" r:id="rId9"/>
    <p:sldId id="425" r:id="rId10"/>
    <p:sldId id="428" r:id="rId11"/>
    <p:sldId id="486" r:id="rId12"/>
    <p:sldId id="447" r:id="rId13"/>
    <p:sldId id="487" r:id="rId14"/>
    <p:sldId id="426" r:id="rId15"/>
    <p:sldId id="488" r:id="rId16"/>
    <p:sldId id="470" r:id="rId17"/>
    <p:sldId id="471" r:id="rId18"/>
    <p:sldId id="473" r:id="rId19"/>
    <p:sldId id="474" r:id="rId20"/>
    <p:sldId id="475" r:id="rId21"/>
    <p:sldId id="489" r:id="rId22"/>
    <p:sldId id="476" r:id="rId23"/>
    <p:sldId id="494" r:id="rId24"/>
    <p:sldId id="472" r:id="rId25"/>
    <p:sldId id="490" r:id="rId26"/>
    <p:sldId id="477" r:id="rId27"/>
    <p:sldId id="492" r:id="rId28"/>
    <p:sldId id="491" r:id="rId29"/>
    <p:sldId id="479" r:id="rId30"/>
    <p:sldId id="493" r:id="rId31"/>
    <p:sldId id="480" r:id="rId32"/>
    <p:sldId id="401" r:id="rId33"/>
    <p:sldId id="270" r:id="rId34"/>
    <p:sldId id="260" r:id="rId35"/>
    <p:sldId id="295" r:id="rId36"/>
    <p:sldId id="372" r:id="rId37"/>
    <p:sldId id="371" r:id="rId38"/>
    <p:sldId id="282" r:id="rId39"/>
    <p:sldId id="457" r:id="rId40"/>
    <p:sldId id="378" r:id="rId41"/>
    <p:sldId id="456" r:id="rId42"/>
    <p:sldId id="294" r:id="rId43"/>
    <p:sldId id="388" r:id="rId44"/>
    <p:sldId id="454" r:id="rId45"/>
    <p:sldId id="455" r:id="rId46"/>
    <p:sldId id="281" r:id="rId47"/>
    <p:sldId id="458" r:id="rId48"/>
    <p:sldId id="389" r:id="rId49"/>
    <p:sldId id="459" r:id="rId50"/>
    <p:sldId id="297" r:id="rId51"/>
    <p:sldId id="390" r:id="rId52"/>
    <p:sldId id="462" r:id="rId53"/>
    <p:sldId id="460" r:id="rId54"/>
    <p:sldId id="296" r:id="rId55"/>
    <p:sldId id="391" r:id="rId56"/>
    <p:sldId id="461" r:id="rId57"/>
    <p:sldId id="463" r:id="rId58"/>
    <p:sldId id="300" r:id="rId59"/>
    <p:sldId id="392" r:id="rId60"/>
    <p:sldId id="464" r:id="rId61"/>
    <p:sldId id="465" r:id="rId62"/>
    <p:sldId id="385" r:id="rId63"/>
    <p:sldId id="393" r:id="rId64"/>
    <p:sldId id="466" r:id="rId65"/>
    <p:sldId id="386" r:id="rId66"/>
    <p:sldId id="468" r:id="rId67"/>
    <p:sldId id="394" r:id="rId68"/>
    <p:sldId id="467" r:id="rId69"/>
    <p:sldId id="303" r:id="rId70"/>
    <p:sldId id="395" r:id="rId71"/>
    <p:sldId id="469" r:id="rId72"/>
    <p:sldId id="272" r:id="rId73"/>
    <p:sldId id="405" r:id="rId74"/>
    <p:sldId id="407" r:id="rId75"/>
    <p:sldId id="408" r:id="rId76"/>
    <p:sldId id="409" r:id="rId77"/>
    <p:sldId id="411" r:id="rId78"/>
    <p:sldId id="412" r:id="rId79"/>
    <p:sldId id="410" r:id="rId80"/>
    <p:sldId id="414" r:id="rId81"/>
    <p:sldId id="415" r:id="rId82"/>
    <p:sldId id="416" r:id="rId83"/>
    <p:sldId id="315" r:id="rId84"/>
    <p:sldId id="325" r:id="rId85"/>
    <p:sldId id="403" r:id="rId86"/>
    <p:sldId id="316" r:id="rId87"/>
    <p:sldId id="417" r:id="rId88"/>
    <p:sldId id="320" r:id="rId89"/>
    <p:sldId id="344" r:id="rId90"/>
    <p:sldId id="418" r:id="rId91"/>
    <p:sldId id="321" r:id="rId92"/>
    <p:sldId id="335" r:id="rId93"/>
    <p:sldId id="419" r:id="rId94"/>
    <p:sldId id="323" r:id="rId95"/>
    <p:sldId id="347" r:id="rId96"/>
    <p:sldId id="420" r:id="rId97"/>
    <p:sldId id="330" r:id="rId98"/>
    <p:sldId id="340" r:id="rId99"/>
    <p:sldId id="421" r:id="rId100"/>
    <p:sldId id="322" r:id="rId101"/>
    <p:sldId id="324" r:id="rId102"/>
    <p:sldId id="422" r:id="rId103"/>
    <p:sldId id="319" r:id="rId104"/>
    <p:sldId id="318" r:id="rId105"/>
    <p:sldId id="423" r:id="rId106"/>
    <p:sldId id="350" r:id="rId107"/>
    <p:sldId id="317" r:id="rId108"/>
    <p:sldId id="424" r:id="rId109"/>
    <p:sldId id="348" r:id="rId110"/>
    <p:sldId id="351" r:id="rId111"/>
    <p:sldId id="437" r:id="rId112"/>
    <p:sldId id="352" r:id="rId113"/>
    <p:sldId id="353" r:id="rId114"/>
    <p:sldId id="439" r:id="rId115"/>
    <p:sldId id="354" r:id="rId116"/>
    <p:sldId id="360" r:id="rId117"/>
    <p:sldId id="440" r:id="rId118"/>
    <p:sldId id="357" r:id="rId119"/>
    <p:sldId id="356" r:id="rId120"/>
    <p:sldId id="442" r:id="rId121"/>
    <p:sldId id="361" r:id="rId122"/>
    <p:sldId id="362" r:id="rId123"/>
    <p:sldId id="441" r:id="rId124"/>
    <p:sldId id="364" r:id="rId125"/>
    <p:sldId id="363" r:id="rId126"/>
    <p:sldId id="444" r:id="rId127"/>
    <p:sldId id="430" r:id="rId128"/>
    <p:sldId id="431" r:id="rId129"/>
    <p:sldId id="443" r:id="rId130"/>
    <p:sldId id="331" r:id="rId131"/>
    <p:sldId id="358" r:id="rId132"/>
    <p:sldId id="445" r:id="rId133"/>
    <p:sldId id="434" r:id="rId134"/>
    <p:sldId id="433" r:id="rId135"/>
    <p:sldId id="446" r:id="rId136"/>
    <p:sldId id="432" r:id="rId137"/>
    <p:sldId id="435" r:id="rId138"/>
  </p:sldIdLst>
  <p:sldSz cx="9144000" cy="6858000" type="screen4x3"/>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AEAEAE"/>
    <a:srgbClr val="A996C0"/>
    <a:srgbClr val="EBD75F"/>
    <a:srgbClr val="FFCD2F"/>
    <a:srgbClr val="FF9933"/>
    <a:srgbClr val="F2EC00"/>
    <a:srgbClr val="FFFC71"/>
    <a:srgbClr val="FBD1AF"/>
    <a:srgbClr val="9B4A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29" autoAdjust="0"/>
    <p:restoredTop sz="94647" autoAdjust="0"/>
  </p:normalViewPr>
  <p:slideViewPr>
    <p:cSldViewPr snapToGrid="0">
      <p:cViewPr>
        <p:scale>
          <a:sx n="53" d="100"/>
          <a:sy n="53" d="100"/>
        </p:scale>
        <p:origin x="-1986" y="-438"/>
      </p:cViewPr>
      <p:guideLst>
        <p:guide orient="horz" pos="2160"/>
        <p:guide pos="2880"/>
      </p:guideLst>
    </p:cSldViewPr>
  </p:slideViewPr>
  <p:outlineViewPr>
    <p:cViewPr>
      <p:scale>
        <a:sx n="33" d="100"/>
        <a:sy n="33" d="100"/>
      </p:scale>
      <p:origin x="0" y="3744"/>
    </p:cViewPr>
  </p:outlineViewPr>
  <p:notesTextViewPr>
    <p:cViewPr>
      <p:scale>
        <a:sx n="1" d="1"/>
        <a:sy n="1" d="1"/>
      </p:scale>
      <p:origin x="0" y="0"/>
    </p:cViewPr>
  </p:notesTextViewPr>
  <p:sorterViewPr>
    <p:cViewPr>
      <p:scale>
        <a:sx n="100" d="100"/>
        <a:sy n="100" d="100"/>
      </p:scale>
      <p:origin x="0" y="0"/>
    </p:cViewPr>
  </p:sorter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7200"/>
          </a:xfrm>
          <a:prstGeom prst="rect">
            <a:avLst/>
          </a:prstGeom>
        </p:spPr>
        <p:txBody>
          <a:bodyPr vert="horz" lIns="92133" tIns="46067" rIns="92133" bIns="46067" rtlCol="0"/>
          <a:lstStyle>
            <a:lvl1pPr algn="l">
              <a:defRPr sz="1200"/>
            </a:lvl1pPr>
          </a:lstStyle>
          <a:p>
            <a:endParaRPr lang="en-US"/>
          </a:p>
        </p:txBody>
      </p:sp>
      <p:sp>
        <p:nvSpPr>
          <p:cNvPr id="3" name="Date Placeholder 2"/>
          <p:cNvSpPr>
            <a:spLocks noGrp="1"/>
          </p:cNvSpPr>
          <p:nvPr>
            <p:ph type="dt" sz="quarter" idx="1"/>
          </p:nvPr>
        </p:nvSpPr>
        <p:spPr>
          <a:xfrm>
            <a:off x="3953853" y="0"/>
            <a:ext cx="3024770" cy="457200"/>
          </a:xfrm>
          <a:prstGeom prst="rect">
            <a:avLst/>
          </a:prstGeom>
        </p:spPr>
        <p:txBody>
          <a:bodyPr vert="horz" lIns="92133" tIns="46067" rIns="92133" bIns="46067" rtlCol="0"/>
          <a:lstStyle>
            <a:lvl1pPr algn="r">
              <a:defRPr sz="1200"/>
            </a:lvl1pPr>
          </a:lstStyle>
          <a:p>
            <a:fld id="{C8C359B5-65C3-4B0E-BDF5-BA5A801D8734}" type="datetimeFigureOut">
              <a:rPr lang="en-US" smtClean="0"/>
              <a:t>9/18/2014</a:t>
            </a:fld>
            <a:endParaRPr lang="en-US"/>
          </a:p>
        </p:txBody>
      </p:sp>
      <p:sp>
        <p:nvSpPr>
          <p:cNvPr id="4" name="Footer Placeholder 3"/>
          <p:cNvSpPr>
            <a:spLocks noGrp="1"/>
          </p:cNvSpPr>
          <p:nvPr>
            <p:ph type="ftr" sz="quarter" idx="2"/>
          </p:nvPr>
        </p:nvSpPr>
        <p:spPr>
          <a:xfrm>
            <a:off x="0" y="8685213"/>
            <a:ext cx="3024770" cy="457200"/>
          </a:xfrm>
          <a:prstGeom prst="rect">
            <a:avLst/>
          </a:prstGeom>
        </p:spPr>
        <p:txBody>
          <a:bodyPr vert="horz" lIns="92133" tIns="46067" rIns="92133" bIns="46067" rtlCol="0" anchor="b"/>
          <a:lstStyle>
            <a:lvl1pPr algn="l">
              <a:defRPr sz="1200"/>
            </a:lvl1pPr>
          </a:lstStyle>
          <a:p>
            <a:endParaRPr lang="en-US"/>
          </a:p>
        </p:txBody>
      </p:sp>
      <p:sp>
        <p:nvSpPr>
          <p:cNvPr id="5" name="Slide Number Placeholder 4"/>
          <p:cNvSpPr>
            <a:spLocks noGrp="1"/>
          </p:cNvSpPr>
          <p:nvPr>
            <p:ph type="sldNum" sz="quarter" idx="3"/>
          </p:nvPr>
        </p:nvSpPr>
        <p:spPr>
          <a:xfrm>
            <a:off x="3953853" y="8685213"/>
            <a:ext cx="3024770" cy="457200"/>
          </a:xfrm>
          <a:prstGeom prst="rect">
            <a:avLst/>
          </a:prstGeom>
        </p:spPr>
        <p:txBody>
          <a:bodyPr vert="horz" lIns="92133" tIns="46067" rIns="92133" bIns="46067" rtlCol="0" anchor="b"/>
          <a:lstStyle>
            <a:lvl1pPr algn="r">
              <a:defRPr sz="1200"/>
            </a:lvl1pPr>
          </a:lstStyle>
          <a:p>
            <a:fld id="{D6A6C7DF-0A1F-48F8-83A8-23B1BF79EB34}" type="slidenum">
              <a:rPr lang="en-US" smtClean="0"/>
              <a:t>‹#›</a:t>
            </a:fld>
            <a:endParaRPr lang="en-US"/>
          </a:p>
        </p:txBody>
      </p:sp>
    </p:spTree>
    <p:extLst>
      <p:ext uri="{BB962C8B-B14F-4D97-AF65-F5344CB8AC3E}">
        <p14:creationId xmlns:p14="http://schemas.microsoft.com/office/powerpoint/2010/main" val="86592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7200"/>
          </a:xfrm>
          <a:prstGeom prst="rect">
            <a:avLst/>
          </a:prstGeom>
        </p:spPr>
        <p:txBody>
          <a:bodyPr vert="horz" lIns="92133" tIns="46067" rIns="92133" bIns="46067" rtlCol="0"/>
          <a:lstStyle>
            <a:lvl1pPr algn="l">
              <a:defRPr sz="1200"/>
            </a:lvl1pPr>
          </a:lstStyle>
          <a:p>
            <a:endParaRPr lang="en-US"/>
          </a:p>
        </p:txBody>
      </p:sp>
      <p:sp>
        <p:nvSpPr>
          <p:cNvPr id="3" name="Date Placeholder 2"/>
          <p:cNvSpPr>
            <a:spLocks noGrp="1"/>
          </p:cNvSpPr>
          <p:nvPr>
            <p:ph type="dt" idx="1"/>
          </p:nvPr>
        </p:nvSpPr>
        <p:spPr>
          <a:xfrm>
            <a:off x="3953853" y="0"/>
            <a:ext cx="3024770" cy="457200"/>
          </a:xfrm>
          <a:prstGeom prst="rect">
            <a:avLst/>
          </a:prstGeom>
        </p:spPr>
        <p:txBody>
          <a:bodyPr vert="horz" lIns="92133" tIns="46067" rIns="92133" bIns="46067" rtlCol="0"/>
          <a:lstStyle>
            <a:lvl1pPr algn="r">
              <a:defRPr sz="1200"/>
            </a:lvl1pPr>
          </a:lstStyle>
          <a:p>
            <a:fld id="{65416DD0-ACB5-4C86-98AC-E0EDE37DFCBC}" type="datetimeFigureOut">
              <a:rPr lang="en-US" smtClean="0"/>
              <a:t>9/18/2014</a:t>
            </a:fld>
            <a:endParaRPr lang="en-US"/>
          </a:p>
        </p:txBody>
      </p:sp>
      <p:sp>
        <p:nvSpPr>
          <p:cNvPr id="4" name="Slide Image Placeholder 3"/>
          <p:cNvSpPr>
            <a:spLocks noGrp="1" noRot="1" noChangeAspect="1"/>
          </p:cNvSpPr>
          <p:nvPr>
            <p:ph type="sldImg" idx="2"/>
          </p:nvPr>
        </p:nvSpPr>
        <p:spPr>
          <a:xfrm>
            <a:off x="1203325" y="685800"/>
            <a:ext cx="4573588" cy="3429000"/>
          </a:xfrm>
          <a:prstGeom prst="rect">
            <a:avLst/>
          </a:prstGeom>
          <a:noFill/>
          <a:ln w="12700">
            <a:solidFill>
              <a:prstClr val="black"/>
            </a:solidFill>
          </a:ln>
        </p:spPr>
        <p:txBody>
          <a:bodyPr vert="horz" lIns="92133" tIns="46067" rIns="92133" bIns="46067" rtlCol="0" anchor="ctr"/>
          <a:lstStyle/>
          <a:p>
            <a:endParaRPr lang="en-US"/>
          </a:p>
        </p:txBody>
      </p:sp>
      <p:sp>
        <p:nvSpPr>
          <p:cNvPr id="5" name="Notes Placeholder 4"/>
          <p:cNvSpPr>
            <a:spLocks noGrp="1"/>
          </p:cNvSpPr>
          <p:nvPr>
            <p:ph type="body" sz="quarter" idx="3"/>
          </p:nvPr>
        </p:nvSpPr>
        <p:spPr>
          <a:xfrm>
            <a:off x="698024" y="4343400"/>
            <a:ext cx="5584190" cy="4114800"/>
          </a:xfrm>
          <a:prstGeom prst="rect">
            <a:avLst/>
          </a:prstGeom>
        </p:spPr>
        <p:txBody>
          <a:bodyPr vert="horz" lIns="92133" tIns="46067" rIns="92133" bIns="4606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3024770" cy="457200"/>
          </a:xfrm>
          <a:prstGeom prst="rect">
            <a:avLst/>
          </a:prstGeom>
        </p:spPr>
        <p:txBody>
          <a:bodyPr vert="horz" lIns="92133" tIns="46067" rIns="92133" bIns="46067" rtlCol="0" anchor="b"/>
          <a:lstStyle>
            <a:lvl1pPr algn="l">
              <a:defRPr sz="1200"/>
            </a:lvl1pPr>
          </a:lstStyle>
          <a:p>
            <a:endParaRPr lang="en-US"/>
          </a:p>
        </p:txBody>
      </p:sp>
      <p:sp>
        <p:nvSpPr>
          <p:cNvPr id="7" name="Slide Number Placeholder 6"/>
          <p:cNvSpPr>
            <a:spLocks noGrp="1"/>
          </p:cNvSpPr>
          <p:nvPr>
            <p:ph type="sldNum" sz="quarter" idx="5"/>
          </p:nvPr>
        </p:nvSpPr>
        <p:spPr>
          <a:xfrm>
            <a:off x="3953853" y="8685213"/>
            <a:ext cx="3024770" cy="457200"/>
          </a:xfrm>
          <a:prstGeom prst="rect">
            <a:avLst/>
          </a:prstGeom>
        </p:spPr>
        <p:txBody>
          <a:bodyPr vert="horz" lIns="92133" tIns="46067" rIns="92133" bIns="46067" rtlCol="0" anchor="b"/>
          <a:lstStyle>
            <a:lvl1pPr algn="r">
              <a:defRPr sz="1200"/>
            </a:lvl1pPr>
          </a:lstStyle>
          <a:p>
            <a:fld id="{DE2B41B6-34FC-4F8C-951D-CEBE7A2479A6}" type="slidenum">
              <a:rPr lang="en-US" smtClean="0"/>
              <a:t>‹#›</a:t>
            </a:fld>
            <a:endParaRPr lang="en-US"/>
          </a:p>
        </p:txBody>
      </p:sp>
    </p:spTree>
    <p:extLst>
      <p:ext uri="{BB962C8B-B14F-4D97-AF65-F5344CB8AC3E}">
        <p14:creationId xmlns:p14="http://schemas.microsoft.com/office/powerpoint/2010/main" val="177134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B41B6-34FC-4F8C-951D-CEBE7A2479A6}" type="slidenum">
              <a:rPr lang="en-US" smtClean="0"/>
              <a:t>1</a:t>
            </a:fld>
            <a:endParaRPr lang="en-US"/>
          </a:p>
        </p:txBody>
      </p:sp>
    </p:spTree>
    <p:extLst>
      <p:ext uri="{BB962C8B-B14F-4D97-AF65-F5344CB8AC3E}">
        <p14:creationId xmlns:p14="http://schemas.microsoft.com/office/powerpoint/2010/main" val="272045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B41B6-34FC-4F8C-951D-CEBE7A2479A6}" type="slidenum">
              <a:rPr lang="en-US" smtClean="0"/>
              <a:t>2</a:t>
            </a:fld>
            <a:endParaRPr lang="en-US"/>
          </a:p>
        </p:txBody>
      </p:sp>
    </p:spTree>
    <p:extLst>
      <p:ext uri="{BB962C8B-B14F-4D97-AF65-F5344CB8AC3E}">
        <p14:creationId xmlns:p14="http://schemas.microsoft.com/office/powerpoint/2010/main" val="272045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B41B6-34FC-4F8C-951D-CEBE7A2479A6}" type="slidenum">
              <a:rPr lang="en-US" smtClean="0"/>
              <a:t>3</a:t>
            </a:fld>
            <a:endParaRPr lang="en-US"/>
          </a:p>
        </p:txBody>
      </p:sp>
    </p:spTree>
    <p:extLst>
      <p:ext uri="{BB962C8B-B14F-4D97-AF65-F5344CB8AC3E}">
        <p14:creationId xmlns:p14="http://schemas.microsoft.com/office/powerpoint/2010/main" val="54439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B41B6-34FC-4F8C-951D-CEBE7A2479A6}" type="slidenum">
              <a:rPr lang="en-US" smtClean="0"/>
              <a:t>4</a:t>
            </a:fld>
            <a:endParaRPr lang="en-US"/>
          </a:p>
        </p:txBody>
      </p:sp>
    </p:spTree>
    <p:extLst>
      <p:ext uri="{BB962C8B-B14F-4D97-AF65-F5344CB8AC3E}">
        <p14:creationId xmlns:p14="http://schemas.microsoft.com/office/powerpoint/2010/main" val="54439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410434-8D4E-46EE-9618-449A502DBF17}" type="datetimeFigureOut">
              <a:rPr lang="en-US" smtClean="0"/>
              <a:t>9/18/2014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57458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0434-8D4E-46EE-9618-449A502DBF17}" type="datetimeFigureOut">
              <a:rPr lang="en-US" smtClean="0"/>
              <a:t>9/18/2014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1429282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0434-8D4E-46EE-9618-449A502DBF17}" type="datetimeFigureOut">
              <a:rPr lang="en-US" smtClean="0"/>
              <a:t>9/18/2014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3331581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0434-8D4E-46EE-9618-449A502DBF17}" type="datetimeFigureOut">
              <a:rPr lang="en-US" smtClean="0"/>
              <a:t>9/18/2014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339554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410434-8D4E-46EE-9618-449A502DBF17}" type="datetimeFigureOut">
              <a:rPr lang="en-US" smtClean="0"/>
              <a:t>9/18/2014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3051480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410434-8D4E-46EE-9618-449A502DBF17}" type="datetimeFigureOut">
              <a:rPr lang="en-US" smtClean="0"/>
              <a:t>9/18/2014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3743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410434-8D4E-46EE-9618-449A502DBF17}" type="datetimeFigureOut">
              <a:rPr lang="en-US" smtClean="0"/>
              <a:t>9/18/2014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41755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410434-8D4E-46EE-9618-449A502DBF17}" type="datetimeFigureOut">
              <a:rPr lang="en-US" smtClean="0"/>
              <a:t>9/18/2014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254084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10434-8D4E-46EE-9618-449A502DBF17}" type="datetimeFigureOut">
              <a:rPr lang="en-US" smtClean="0"/>
              <a:t>9/18/2014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309694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10434-8D4E-46EE-9618-449A502DBF17}" type="datetimeFigureOut">
              <a:rPr lang="en-US" smtClean="0"/>
              <a:t>9/18/2014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9267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10434-8D4E-46EE-9618-449A502DBF17}" type="datetimeFigureOut">
              <a:rPr lang="en-US" smtClean="0"/>
              <a:t>9/18/2014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4F335-F005-4184-89C1-F982F63B9050}" type="slidenum">
              <a:rPr lang="en-US" smtClean="0"/>
              <a:t>‹#›</a:t>
            </a:fld>
            <a:endParaRPr lang="en-US"/>
          </a:p>
        </p:txBody>
      </p:sp>
    </p:spTree>
    <p:extLst>
      <p:ext uri="{BB962C8B-B14F-4D97-AF65-F5344CB8AC3E}">
        <p14:creationId xmlns:p14="http://schemas.microsoft.com/office/powerpoint/2010/main" val="368279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10434-8D4E-46EE-9618-449A502DBF17}" type="datetimeFigureOut">
              <a:rPr lang="en-US" smtClean="0"/>
              <a:t>9/18/2014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4F335-F005-4184-89C1-F982F63B9050}" type="slidenum">
              <a:rPr lang="en-US" smtClean="0"/>
              <a:t>‹#›</a:t>
            </a:fld>
            <a:endParaRPr lang="en-US"/>
          </a:p>
        </p:txBody>
      </p:sp>
    </p:spTree>
    <p:extLst>
      <p:ext uri="{BB962C8B-B14F-4D97-AF65-F5344CB8AC3E}">
        <p14:creationId xmlns:p14="http://schemas.microsoft.com/office/powerpoint/2010/main" val="3491868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1.png"/><Relationship Id="rId7" Type="http://schemas.openxmlformats.org/officeDocument/2006/relationships/image" Target="../media/image46.jp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5.png"/><Relationship Id="rId10" Type="http://schemas.openxmlformats.org/officeDocument/2006/relationships/image" Target="../media/image3.png"/><Relationship Id="rId4" Type="http://schemas.openxmlformats.org/officeDocument/2006/relationships/image" Target="../media/image44.jpeg"/><Relationship Id="rId9" Type="http://schemas.openxmlformats.org/officeDocument/2006/relationships/image" Target="../media/image24.png"/></Relationships>
</file>

<file path=ppt/slides/_rels/slide10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microsoft.com/office/2007/relationships/media" Target="../media/media11.wma"/><Relationship Id="rId1" Type="http://schemas.openxmlformats.org/officeDocument/2006/relationships/audio" Target="NULL" TargetMode="External"/><Relationship Id="rId6" Type="http://schemas.openxmlformats.org/officeDocument/2006/relationships/image" Target="../media/image231.png"/><Relationship Id="rId5" Type="http://schemas.openxmlformats.org/officeDocument/2006/relationships/image" Target="../media/image247.jpeg"/><Relationship Id="rId4" Type="http://schemas.openxmlformats.org/officeDocument/2006/relationships/image" Target="../media/image212.png"/></Relationships>
</file>

<file path=ppt/slides/_rels/slide10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31.png"/><Relationship Id="rId5" Type="http://schemas.openxmlformats.org/officeDocument/2006/relationships/image" Target="../media/image245.jpg"/><Relationship Id="rId4" Type="http://schemas.openxmlformats.org/officeDocument/2006/relationships/image" Target="../media/image212.png"/></Relationships>
</file>

<file path=ppt/slides/_rels/slide10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49.jpg"/><Relationship Id="rId4" Type="http://schemas.openxmlformats.org/officeDocument/2006/relationships/image" Target="../media/image248.jpg"/></Relationships>
</file>

<file path=ppt/slides/_rels/slide103.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4.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5.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4.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image" Target="../media/image251.jpg"/><Relationship Id="rId4" Type="http://schemas.openxmlformats.org/officeDocument/2006/relationships/image" Target="../media/image250.jpeg"/></Relationships>
</file>

<file path=ppt/slides/_rels/slide106.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3.jpg"/></Relationships>
</file>

<file path=ppt/slides/_rels/slide107.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56.jpg"/><Relationship Id="rId4" Type="http://schemas.openxmlformats.org/officeDocument/2006/relationships/image" Target="../media/image255.jpg"/></Relationships>
</file>

<file path=ppt/slides/_rels/slide109.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8.jpg"/><Relationship Id="rId4" Type="http://schemas.openxmlformats.org/officeDocument/2006/relationships/image" Target="../media/image33.jpg"/></Relationships>
</file>

<file path=ppt/slides/_rels/slide110.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58.jpeg"/><Relationship Id="rId4" Type="http://schemas.openxmlformats.org/officeDocument/2006/relationships/image" Target="../media/image257.jpg"/></Relationships>
</file>

<file path=ppt/slides/_rels/slide112.xml.rels><?xml version="1.0" encoding="UTF-8" standalone="yes"?>
<Relationships xmlns="http://schemas.openxmlformats.org/package/2006/relationships"><Relationship Id="rId3" Type="http://schemas.openxmlformats.org/officeDocument/2006/relationships/image" Target="../media/image257.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3.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1.jpg"/><Relationship Id="rId4" Type="http://schemas.openxmlformats.org/officeDocument/2006/relationships/image" Target="../media/image260.jpeg"/></Relationships>
</file>

<file path=ppt/slides/_rels/slide11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6.xml.rels><?xml version="1.0" encoding="UTF-8" standalone="yes"?>
<Relationships xmlns="http://schemas.openxmlformats.org/package/2006/relationships"><Relationship Id="rId3" Type="http://schemas.openxmlformats.org/officeDocument/2006/relationships/image" Target="../media/image261.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4.jpg"/><Relationship Id="rId4" Type="http://schemas.openxmlformats.org/officeDocument/2006/relationships/image" Target="../media/image263.jpeg"/></Relationships>
</file>

<file path=ppt/slides/_rels/slide11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9.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2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7.jpeg"/><Relationship Id="rId4" Type="http://schemas.openxmlformats.org/officeDocument/2006/relationships/image" Target="../media/image266.jpg"/></Relationships>
</file>

<file path=ppt/slides/_rels/slide12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8.png"/><Relationship Id="rId7" Type="http://schemas.microsoft.com/office/2007/relationships/hdphoto" Target="../media/hdphoto17.wdp"/><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70.png"/><Relationship Id="rId5" Type="http://schemas.microsoft.com/office/2007/relationships/hdphoto" Target="../media/hdphoto16.wdp"/><Relationship Id="rId4" Type="http://schemas.openxmlformats.org/officeDocument/2006/relationships/image" Target="../media/image269.jpeg"/></Relationships>
</file>

<file path=ppt/slides/_rels/slide12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74.jpg"/><Relationship Id="rId5" Type="http://schemas.openxmlformats.org/officeDocument/2006/relationships/image" Target="../media/image273.png"/><Relationship Id="rId4" Type="http://schemas.openxmlformats.org/officeDocument/2006/relationships/image" Target="../media/image24.png"/></Relationships>
</file>

<file path=ppt/slides/_rels/slide12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8.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6.jpeg"/><Relationship Id="rId4" Type="http://schemas.openxmlformats.org/officeDocument/2006/relationships/image" Target="../media/image275.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3.jpg"/><Relationship Id="rId4" Type="http://schemas.openxmlformats.org/officeDocument/2006/relationships/image" Target="../media/image33.jpg"/></Relationships>
</file>

<file path=ppt/slides/_rels/slide130.xml.rels><?xml version="1.0" encoding="UTF-8" standalone="yes"?>
<Relationships xmlns="http://schemas.openxmlformats.org/package/2006/relationships"><Relationship Id="rId3" Type="http://schemas.openxmlformats.org/officeDocument/2006/relationships/image" Target="../media/image275.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9.jpeg"/><Relationship Id="rId4" Type="http://schemas.openxmlformats.org/officeDocument/2006/relationships/image" Target="../media/image278.jpg"/></Relationships>
</file>

<file path=ppt/slides/_rels/slide133.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4.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1.jpg"/><Relationship Id="rId4" Type="http://schemas.openxmlformats.org/officeDocument/2006/relationships/image" Target="../media/image280.jpeg"/></Relationships>
</file>

<file path=ppt/slides/_rels/slide136.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7.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8.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1.jpeg"/><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4.jpeg"/><Relationship Id="rId4" Type="http://schemas.openxmlformats.org/officeDocument/2006/relationships/image" Target="../media/image63.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image" Target="../media/image2.tif"/><Relationship Id="rId13" Type="http://schemas.openxmlformats.org/officeDocument/2006/relationships/image" Target="../media/image17.jpeg"/><Relationship Id="rId3" Type="http://schemas.openxmlformats.org/officeDocument/2006/relationships/image" Target="../media/image10.jpeg"/><Relationship Id="rId7" Type="http://schemas.microsoft.com/office/2007/relationships/hdphoto" Target="../media/hdphoto2.wdp"/><Relationship Id="rId12"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jpeg"/><Relationship Id="rId5" Type="http://schemas.microsoft.com/office/2007/relationships/hdphoto" Target="../media/hdphoto1.wdp"/><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13.tif"/><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png"/><Relationship Id="rId7" Type="http://schemas.openxmlformats.org/officeDocument/2006/relationships/image" Target="../media/image68.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8.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27.pn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2.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4.jpeg"/><Relationship Id="rId4" Type="http://schemas.openxmlformats.org/officeDocument/2006/relationships/image" Target="../media/image73.jp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5.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3.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1.png"/><Relationship Id="rId7" Type="http://schemas.openxmlformats.org/officeDocument/2006/relationships/image" Target="../media/image79.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10" Type="http://schemas.openxmlformats.org/officeDocument/2006/relationships/image" Target="../media/image3.png"/><Relationship Id="rId4" Type="http://schemas.openxmlformats.org/officeDocument/2006/relationships/image" Target="../media/image76.jpe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0.jp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9.jpeg"/><Relationship Id="rId7" Type="http://schemas.openxmlformats.org/officeDocument/2006/relationships/image" Target="../media/image92.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91.tiff"/><Relationship Id="rId5" Type="http://schemas.openxmlformats.org/officeDocument/2006/relationships/image" Target="../media/image90.jpg"/><Relationship Id="rId10" Type="http://schemas.openxmlformats.org/officeDocument/2006/relationships/image" Target="../media/image13.tif"/><Relationship Id="rId4" Type="http://schemas.microsoft.com/office/2007/relationships/hdphoto" Target="../media/hdphoto9.wdp"/><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20.png"/><Relationship Id="rId7" Type="http://schemas.openxmlformats.org/officeDocument/2006/relationships/image" Target="../media/image13.tif"/><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0.jp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102.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06.jpg"/></Relationships>
</file>

<file path=ppt/slides/_rels/slide3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20.png"/><Relationship Id="rId7" Type="http://schemas.openxmlformats.org/officeDocument/2006/relationships/image" Target="../media/image13.tif"/><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7.jpg"/><Relationship Id="rId4" Type="http://schemas.openxmlformats.org/officeDocument/2006/relationships/image" Target="../media/image95.png"/><Relationship Id="rId9" Type="http://schemas.openxmlformats.org/officeDocument/2006/relationships/image" Target="../media/image109.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jpe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g"/><Relationship Id="rId4" Type="http://schemas.openxmlformats.org/officeDocument/2006/relationships/image" Target="../media/image95.png"/><Relationship Id="rId9" Type="http://schemas.openxmlformats.org/officeDocument/2006/relationships/image" Target="../media/image112.jpeg"/></Relationships>
</file>

<file path=ppt/slides/_rels/slide41.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g"/><Relationship Id="rId4" Type="http://schemas.openxmlformats.org/officeDocument/2006/relationships/image" Target="../media/image95.png"/><Relationship Id="rId9" Type="http://schemas.openxmlformats.org/officeDocument/2006/relationships/image" Target="../media/image115.jpeg"/></Relationships>
</file>

<file path=ppt/slides/_rels/slide4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3.tif"/><Relationship Id="rId5" Type="http://schemas.openxmlformats.org/officeDocument/2006/relationships/image" Target="../media/image118.jpeg"/><Relationship Id="rId10" Type="http://schemas.openxmlformats.org/officeDocument/2006/relationships/image" Target="../media/image24.png"/><Relationship Id="rId4" Type="http://schemas.openxmlformats.org/officeDocument/2006/relationships/image" Target="../media/image117.jpg"/><Relationship Id="rId9" Type="http://schemas.openxmlformats.org/officeDocument/2006/relationships/image" Target="../media/image122.jpg"/></Relationships>
</file>

<file path=ppt/slides/_rels/slide43.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jp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20.png"/><Relationship Id="rId7" Type="http://schemas.openxmlformats.org/officeDocument/2006/relationships/image" Target="../media/image13.tif"/><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5.jpg"/><Relationship Id="rId4" Type="http://schemas.openxmlformats.org/officeDocument/2006/relationships/image" Target="../media/image95.png"/><Relationship Id="rId9" Type="http://schemas.openxmlformats.org/officeDocument/2006/relationships/image" Target="../media/image127.jpeg"/></Relationships>
</file>

<file path=ppt/slides/_rels/slide45.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tif"/></Relationships>
</file>

<file path=ppt/slides/_rels/slide47.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g"/><Relationship Id="rId4" Type="http://schemas.openxmlformats.org/officeDocument/2006/relationships/image" Target="../media/image95.png"/><Relationship Id="rId9" Type="http://schemas.openxmlformats.org/officeDocument/2006/relationships/image" Target="../media/image137.jpeg"/></Relationships>
</file>

<file path=ppt/slides/_rels/slide48.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g"/><Relationship Id="rId4" Type="http://schemas.openxmlformats.org/officeDocument/2006/relationships/image" Target="../media/image95.png"/><Relationship Id="rId9" Type="http://schemas.openxmlformats.org/officeDocument/2006/relationships/image" Target="../media/image140.jpeg"/></Relationships>
</file>

<file path=ppt/slides/_rels/slide4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43.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g"/><Relationship Id="rId4" Type="http://schemas.openxmlformats.org/officeDocument/2006/relationships/image" Target="../media/image95.png"/><Relationship Id="rId9" Type="http://schemas.openxmlformats.org/officeDocument/2006/relationships/image" Target="../media/image13.tif"/></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31.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4.pn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144.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5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0.png"/><Relationship Id="rId7" Type="http://schemas.openxmlformats.org/officeDocument/2006/relationships/image" Target="../media/image150.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g"/><Relationship Id="rId10" Type="http://schemas.openxmlformats.org/officeDocument/2006/relationships/image" Target="../media/image13.tif"/><Relationship Id="rId4" Type="http://schemas.openxmlformats.org/officeDocument/2006/relationships/image" Target="../media/image95.png"/><Relationship Id="rId9" Type="http://schemas.openxmlformats.org/officeDocument/2006/relationships/image" Target="../media/image24.png"/></Relationships>
</file>

<file path=ppt/slides/_rels/slide52.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20.png"/><Relationship Id="rId7" Type="http://schemas.openxmlformats.org/officeDocument/2006/relationships/image" Target="../media/image152.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51.jpg"/><Relationship Id="rId5" Type="http://schemas.openxmlformats.org/officeDocument/2006/relationships/image" Target="../media/image24.png"/><Relationship Id="rId4" Type="http://schemas.openxmlformats.org/officeDocument/2006/relationships/image" Target="../media/image95.png"/><Relationship Id="rId9" Type="http://schemas.openxmlformats.org/officeDocument/2006/relationships/image" Target="../media/image13.tif"/></Relationships>
</file>

<file path=ppt/slides/_rels/slide53.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156.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0.jpeg"/></Relationships>
</file>

<file path=ppt/slides/_rels/slide5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63.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g"/><Relationship Id="rId4" Type="http://schemas.openxmlformats.org/officeDocument/2006/relationships/image" Target="../media/image95.png"/><Relationship Id="rId9" Type="http://schemas.openxmlformats.org/officeDocument/2006/relationships/image" Target="../media/image13.tif"/></Relationships>
</file>

<file path=ppt/slides/_rels/slide56.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20.png"/><Relationship Id="rId7" Type="http://schemas.openxmlformats.org/officeDocument/2006/relationships/image" Target="../media/image166.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g"/><Relationship Id="rId10" Type="http://schemas.openxmlformats.org/officeDocument/2006/relationships/image" Target="../media/image13.tif"/><Relationship Id="rId4" Type="http://schemas.openxmlformats.org/officeDocument/2006/relationships/image" Target="../media/image95.png"/><Relationship Id="rId9" Type="http://schemas.openxmlformats.org/officeDocument/2006/relationships/image" Target="../media/image24.png"/></Relationships>
</file>

<file path=ppt/slides/_rels/slide57.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20.png"/><Relationship Id="rId7" Type="http://schemas.openxmlformats.org/officeDocument/2006/relationships/image" Target="../media/image170.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g"/><Relationship Id="rId10" Type="http://schemas.openxmlformats.org/officeDocument/2006/relationships/image" Target="../media/image13.tif"/><Relationship Id="rId4" Type="http://schemas.openxmlformats.org/officeDocument/2006/relationships/image" Target="../media/image95.png"/><Relationship Id="rId9" Type="http://schemas.openxmlformats.org/officeDocument/2006/relationships/image" Target="../media/image24.png"/></Relationships>
</file>

<file path=ppt/slides/_rels/slide58.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20.png"/><Relationship Id="rId7" Type="http://schemas.openxmlformats.org/officeDocument/2006/relationships/image" Target="../media/image176.jpeg"/><Relationship Id="rId2" Type="http://schemas.openxmlformats.org/officeDocument/2006/relationships/image" Target="../media/image172.jpg"/><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png"/><Relationship Id="rId10" Type="http://schemas.openxmlformats.org/officeDocument/2006/relationships/image" Target="../media/image13.tif"/><Relationship Id="rId4" Type="http://schemas.openxmlformats.org/officeDocument/2006/relationships/image" Target="../media/image173.jpeg"/><Relationship Id="rId9" Type="http://schemas.openxmlformats.org/officeDocument/2006/relationships/image" Target="../media/image24.png"/></Relationships>
</file>

<file path=ppt/slides/_rels/slide5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80.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g"/><Relationship Id="rId4" Type="http://schemas.openxmlformats.org/officeDocument/2006/relationships/image" Target="../media/image95.png"/><Relationship Id="rId9" Type="http://schemas.openxmlformats.org/officeDocument/2006/relationships/image" Target="../media/image13.tif"/></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4.jpg"/><Relationship Id="rId4" Type="http://schemas.openxmlformats.org/officeDocument/2006/relationships/image" Target="../media/image33.jpg"/></Relationships>
</file>

<file path=ppt/slides/_rels/slide60.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jp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185.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microsoft.com/office/2007/relationships/hdphoto" Target="../media/hdphoto11.wdp"/></Relationships>
</file>

<file path=ppt/slides/_rels/slide63.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92.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g"/><Relationship Id="rId4" Type="http://schemas.openxmlformats.org/officeDocument/2006/relationships/image" Target="../media/image95.png"/><Relationship Id="rId9" Type="http://schemas.openxmlformats.org/officeDocument/2006/relationships/image" Target="../media/image13.tif"/></Relationships>
</file>

<file path=ppt/slides/_rels/slide65.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3.jpeg"/><Relationship Id="rId7" Type="http://schemas.openxmlformats.org/officeDocument/2006/relationships/image" Target="../media/image13.ti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5.jpeg"/><Relationship Id="rId4" Type="http://schemas.openxmlformats.org/officeDocument/2006/relationships/image" Target="../media/image194.jpeg"/></Relationships>
</file>

<file path=ppt/slides/_rels/slide66.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02.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161.jpg"/><Relationship Id="rId4" Type="http://schemas.openxmlformats.org/officeDocument/2006/relationships/image" Target="../media/image95.png"/><Relationship Id="rId9" Type="http://schemas.openxmlformats.org/officeDocument/2006/relationships/image" Target="../media/image13.tif"/></Relationships>
</file>

<file path=ppt/slides/_rels/slide69.xml.rels><?xml version="1.0" encoding="UTF-8" standalone="yes"?>
<Relationships xmlns="http://schemas.openxmlformats.org/package/2006/relationships"><Relationship Id="rId3" Type="http://schemas.openxmlformats.org/officeDocument/2006/relationships/image" Target="../media/image203.jpeg"/><Relationship Id="rId7" Type="http://schemas.openxmlformats.org/officeDocument/2006/relationships/image" Target="../media/image20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3.tif"/><Relationship Id="rId5" Type="http://schemas.openxmlformats.org/officeDocument/2006/relationships/image" Target="../media/image24.png"/><Relationship Id="rId4" Type="http://schemas.openxmlformats.org/officeDocument/2006/relationships/image" Target="../media/image204.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4.pn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png"/><Relationship Id="rId7" Type="http://schemas.openxmlformats.org/officeDocument/2006/relationships/image" Target="../media/image206.jp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3.tif"/><Relationship Id="rId5" Type="http://schemas.openxmlformats.org/officeDocument/2006/relationships/image" Target="../media/image24.png"/><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13.tif"/><Relationship Id="rId3" Type="http://schemas.openxmlformats.org/officeDocument/2006/relationships/image" Target="../media/image20.png"/><Relationship Id="rId7" Type="http://schemas.microsoft.com/office/2007/relationships/hdphoto" Target="../media/hdphoto12.wdp"/><Relationship Id="rId12" Type="http://schemas.openxmlformats.org/officeDocument/2006/relationships/image" Target="../media/image2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09.jpeg"/><Relationship Id="rId11" Type="http://schemas.microsoft.com/office/2007/relationships/hdphoto" Target="../media/hdphoto14.wdp"/><Relationship Id="rId5" Type="http://schemas.openxmlformats.org/officeDocument/2006/relationships/image" Target="../media/image208.jpg"/><Relationship Id="rId10" Type="http://schemas.openxmlformats.org/officeDocument/2006/relationships/image" Target="../media/image211.jpeg"/><Relationship Id="rId4" Type="http://schemas.openxmlformats.org/officeDocument/2006/relationships/image" Target="../media/image95.png"/><Relationship Id="rId9" Type="http://schemas.microsoft.com/office/2007/relationships/hdphoto" Target="../media/hdphoto13.wdp"/></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4.jpeg"/></Relationships>
</file>

<file path=ppt/slides/_rels/slide7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5.jpeg"/></Relationships>
</file>

<file path=ppt/slides/_rels/slide7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16.jpg"/><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7.jpeg"/></Relationships>
</file>

<file path=ppt/slides/_rels/slide7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8.jpg"/></Relationships>
</file>

<file path=ppt/slides/_rels/slide7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9.jpeg"/></Relationships>
</file>

<file path=ppt/slides/_rels/slide79.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4.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7.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24.jpeg"/><Relationship Id="rId5" Type="http://schemas.openxmlformats.org/officeDocument/2006/relationships/image" Target="../media/image24.png"/><Relationship Id="rId4" Type="http://schemas.openxmlformats.org/officeDocument/2006/relationships/image" Target="../media/image223.png"/></Relationships>
</file>

<file path=ppt/slides/_rels/slide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26.jpeg"/><Relationship Id="rId5" Type="http://schemas.openxmlformats.org/officeDocument/2006/relationships/image" Target="../media/image24.png"/><Relationship Id="rId4" Type="http://schemas.openxmlformats.org/officeDocument/2006/relationships/image" Target="../media/image225.jpeg"/></Relationships>
</file>

<file path=ppt/slides/_rels/slide8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7.jpg"/></Relationships>
</file>

<file path=ppt/slides/_rels/slide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0.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29.jpg"/><Relationship Id="rId5" Type="http://schemas.openxmlformats.org/officeDocument/2006/relationships/image" Target="../media/image228.png"/><Relationship Id="rId10" Type="http://schemas.microsoft.com/office/2007/relationships/hdphoto" Target="../media/hdphoto15.wdp"/><Relationship Id="rId4" Type="http://schemas.openxmlformats.org/officeDocument/2006/relationships/image" Target="../media/image212.png"/><Relationship Id="rId9" Type="http://schemas.openxmlformats.org/officeDocument/2006/relationships/image" Target="../media/image231.png"/></Relationships>
</file>

<file path=ppt/slides/_rels/slide8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31.png"/><Relationship Id="rId5" Type="http://schemas.openxmlformats.org/officeDocument/2006/relationships/image" Target="../media/image229.jpg"/><Relationship Id="rId4" Type="http://schemas.openxmlformats.org/officeDocument/2006/relationships/image" Target="../media/image212.png"/></Relationships>
</file>

<file path=ppt/slides/_rels/slide8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231.png"/><Relationship Id="rId5" Type="http://schemas.openxmlformats.org/officeDocument/2006/relationships/image" Target="../media/image230.jpeg"/><Relationship Id="rId4" Type="http://schemas.openxmlformats.org/officeDocument/2006/relationships/image" Target="../media/image212.png"/></Relationships>
</file>

<file path=ppt/slides/_rels/slide8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3.jpg"/><Relationship Id="rId4" Type="http://schemas.openxmlformats.org/officeDocument/2006/relationships/image" Target="../media/image232.jpeg"/></Relationships>
</file>

<file path=ppt/slides/_rels/slide8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31.png"/><Relationship Id="rId5" Type="http://schemas.openxmlformats.org/officeDocument/2006/relationships/image" Target="../media/image234.jpeg"/><Relationship Id="rId4" Type="http://schemas.openxmlformats.org/officeDocument/2006/relationships/image" Target="../media/image212.png"/></Relationships>
</file>

<file path=ppt/slides/_rels/slide8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microsoft.com/office/2007/relationships/media" Target="../media/media4.wma"/><Relationship Id="rId1" Type="http://schemas.openxmlformats.org/officeDocument/2006/relationships/audio" Target="NULL" TargetMode="External"/><Relationship Id="rId6" Type="http://schemas.openxmlformats.org/officeDocument/2006/relationships/image" Target="../media/image231.png"/><Relationship Id="rId5" Type="http://schemas.openxmlformats.org/officeDocument/2006/relationships/image" Target="../media/image233.jpg"/><Relationship Id="rId4" Type="http://schemas.openxmlformats.org/officeDocument/2006/relationships/image" Target="../media/image212.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3.jpeg"/><Relationship Id="rId4" Type="http://schemas.openxmlformats.org/officeDocument/2006/relationships/image" Target="../media/image42.jpeg"/></Relationships>
</file>

<file path=ppt/slides/_rels/slide9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6.jpeg"/><Relationship Id="rId4" Type="http://schemas.openxmlformats.org/officeDocument/2006/relationships/image" Target="../media/image235.jpg"/></Relationships>
</file>

<file path=ppt/slides/_rels/slide9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31.png"/><Relationship Id="rId5" Type="http://schemas.openxmlformats.org/officeDocument/2006/relationships/image" Target="../media/image235.jpg"/><Relationship Id="rId4" Type="http://schemas.openxmlformats.org/officeDocument/2006/relationships/image" Target="../media/image212.png"/></Relationships>
</file>

<file path=ppt/slides/_rels/slide9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31.png"/><Relationship Id="rId5" Type="http://schemas.openxmlformats.org/officeDocument/2006/relationships/image" Target="../media/image237.jpeg"/><Relationship Id="rId4" Type="http://schemas.openxmlformats.org/officeDocument/2006/relationships/image" Target="../media/image212.png"/></Relationships>
</file>

<file path=ppt/slides/_rels/slide9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9.jpeg"/><Relationship Id="rId4" Type="http://schemas.openxmlformats.org/officeDocument/2006/relationships/image" Target="../media/image238.jpg"/></Relationships>
</file>

<file path=ppt/slides/_rels/slide9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41.png"/><Relationship Id="rId5" Type="http://schemas.openxmlformats.org/officeDocument/2006/relationships/image" Target="../media/image240.jpeg"/><Relationship Id="rId4" Type="http://schemas.openxmlformats.org/officeDocument/2006/relationships/image" Target="../media/image212.png"/></Relationships>
</file>

<file path=ppt/slides/_rels/slide9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31.png"/><Relationship Id="rId5" Type="http://schemas.openxmlformats.org/officeDocument/2006/relationships/image" Target="../media/image242.jpg"/><Relationship Id="rId4" Type="http://schemas.openxmlformats.org/officeDocument/2006/relationships/image" Target="../media/image212.png"/></Relationships>
</file>

<file path=ppt/slides/_rels/slide9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44.jpg"/><Relationship Id="rId4" Type="http://schemas.openxmlformats.org/officeDocument/2006/relationships/image" Target="../media/image243.jpg"/></Relationships>
</file>

<file path=ppt/slides/_rels/slide9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31.png"/><Relationship Id="rId5" Type="http://schemas.openxmlformats.org/officeDocument/2006/relationships/image" Target="../media/image243.jpg"/><Relationship Id="rId4" Type="http://schemas.openxmlformats.org/officeDocument/2006/relationships/image" Target="../media/image212.png"/></Relationships>
</file>

<file path=ppt/slides/_rels/slide9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5.wdp"/><Relationship Id="rId2" Type="http://schemas.microsoft.com/office/2007/relationships/media" Target="../media/media10.wma"/><Relationship Id="rId1" Type="http://schemas.openxmlformats.org/officeDocument/2006/relationships/audio" Target="NULL" TargetMode="External"/><Relationship Id="rId6" Type="http://schemas.openxmlformats.org/officeDocument/2006/relationships/image" Target="../media/image231.png"/><Relationship Id="rId5" Type="http://schemas.openxmlformats.org/officeDocument/2006/relationships/image" Target="../media/image244.jpg"/><Relationship Id="rId4" Type="http://schemas.openxmlformats.org/officeDocument/2006/relationships/image" Target="../media/image212.png"/></Relationships>
</file>

<file path=ppt/slides/_rels/slide9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46.jpeg"/><Relationship Id="rId4" Type="http://schemas.openxmlformats.org/officeDocument/2006/relationships/image" Target="../media/image2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125109" y="990600"/>
            <a:ext cx="88842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5109" y="64311"/>
            <a:ext cx="8884224" cy="643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clrChange>
              <a:clrFrom>
                <a:srgbClr val="B5DDE8"/>
              </a:clrFrom>
              <a:clrTo>
                <a:srgbClr val="B5DDE8">
                  <a:alpha val="0"/>
                </a:srgbClr>
              </a:clrTo>
            </a:clrChange>
            <a:extLst>
              <a:ext uri="{28A0092B-C50C-407E-A947-70E740481C1C}">
                <a14:useLocalDpi xmlns:a14="http://schemas.microsoft.com/office/drawing/2010/main" val="0"/>
              </a:ext>
            </a:extLst>
          </a:blip>
          <a:stretch>
            <a:fillRect/>
          </a:stretch>
        </p:blipFill>
        <p:spPr>
          <a:xfrm>
            <a:off x="8288937" y="152600"/>
            <a:ext cx="618146" cy="790243"/>
          </a:xfrm>
          <a:prstGeom prst="rect">
            <a:avLst/>
          </a:prstGeom>
          <a:effectLst>
            <a:outerShdw blurRad="88900" dist="38100" dir="2700000" sx="102000" sy="102000" algn="tl" rotWithShape="0">
              <a:schemeClr val="tx1">
                <a:alpha val="80000"/>
              </a:schemeClr>
            </a:outerShdw>
          </a:effectLst>
        </p:spPr>
      </p:pic>
      <p:sp>
        <p:nvSpPr>
          <p:cNvPr id="11" name="TextBox 10"/>
          <p:cNvSpPr txBox="1"/>
          <p:nvPr/>
        </p:nvSpPr>
        <p:spPr>
          <a:xfrm>
            <a:off x="31244" y="99040"/>
            <a:ext cx="4839903" cy="584775"/>
          </a:xfrm>
          <a:prstGeom prst="rect">
            <a:avLst/>
          </a:prstGeom>
          <a:noFill/>
        </p:spPr>
        <p:txBody>
          <a:bodyPr wrap="square" rtlCol="0">
            <a:spAutoFit/>
          </a:bodyPr>
          <a:lstStyle/>
          <a:p>
            <a:r>
              <a:rPr lang="en-US" sz="1600" b="1" dirty="0" smtClean="0">
                <a:latin typeface="Frutiger LT Std 55 Roman" pitchFamily="34" charset="0"/>
              </a:rPr>
              <a:t>National Park Service</a:t>
            </a:r>
          </a:p>
          <a:p>
            <a:r>
              <a:rPr lang="en-US" sz="1600" b="1" dirty="0" smtClean="0">
                <a:latin typeface="Frutiger LT Std 55 Roman" pitchFamily="34" charset="0"/>
              </a:rPr>
              <a:t>U.S. Department of the Interior</a:t>
            </a:r>
            <a:endParaRPr lang="en-US" sz="1600" b="1" dirty="0">
              <a:latin typeface="Frutiger LT Std 55 Roman" pitchFamily="34" charset="0"/>
            </a:endParaRPr>
          </a:p>
        </p:txBody>
      </p:sp>
      <p:sp>
        <p:nvSpPr>
          <p:cNvPr id="12" name="TextBox 11"/>
          <p:cNvSpPr txBox="1"/>
          <p:nvPr/>
        </p:nvSpPr>
        <p:spPr>
          <a:xfrm>
            <a:off x="31244" y="604289"/>
            <a:ext cx="4626496" cy="338554"/>
          </a:xfrm>
          <a:prstGeom prst="rect">
            <a:avLst/>
          </a:prstGeom>
          <a:noFill/>
        </p:spPr>
        <p:txBody>
          <a:bodyPr wrap="square" rtlCol="0">
            <a:spAutoFit/>
          </a:bodyPr>
          <a:lstStyle/>
          <a:p>
            <a:r>
              <a:rPr lang="en-US" sz="1600" b="1" dirty="0" smtClean="0">
                <a:latin typeface="Frutiger LT Std 55 Roman" pitchFamily="34" charset="0"/>
              </a:rPr>
              <a:t>Fort Matanzas National Monument</a:t>
            </a:r>
          </a:p>
        </p:txBody>
      </p:sp>
      <p:sp>
        <p:nvSpPr>
          <p:cNvPr id="57" name="TextBox 56"/>
          <p:cNvSpPr txBox="1"/>
          <p:nvPr/>
        </p:nvSpPr>
        <p:spPr>
          <a:xfrm>
            <a:off x="281222" y="1103971"/>
            <a:ext cx="4492420" cy="707886"/>
          </a:xfrm>
          <a:prstGeom prst="rect">
            <a:avLst/>
          </a:prstGeom>
          <a:noFill/>
        </p:spPr>
        <p:txBody>
          <a:bodyPr wrap="square" rtlCol="0">
            <a:spAutoFit/>
          </a:bodyPr>
          <a:lstStyle/>
          <a:p>
            <a:r>
              <a:rPr lang="en-US" sz="4000" b="1" dirty="0" smtClean="0">
                <a:latin typeface="Frutiger LT Std 55 Roman" pitchFamily="34" charset="0"/>
              </a:rPr>
              <a:t>ICONS</a:t>
            </a:r>
            <a:r>
              <a:rPr lang="en-US" sz="2800" b="1" dirty="0" smtClean="0">
                <a:latin typeface="Frutiger LT Std 55 Roman" pitchFamily="34" charset="0"/>
              </a:rPr>
              <a:t> TOUCH FOR:</a:t>
            </a: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642" y="1443044"/>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878" y="2466028"/>
            <a:ext cx="1700213"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595" y="1778006"/>
            <a:ext cx="9144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95" y="3078602"/>
            <a:ext cx="818412" cy="71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470" y="4201288"/>
            <a:ext cx="871537"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857" y="5390222"/>
            <a:ext cx="877887"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8316" y="3966350"/>
            <a:ext cx="1041951" cy="128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5617851" y="216389"/>
            <a:ext cx="1981870" cy="1040911"/>
          </a:xfrm>
          <a:prstGeom prst="rect">
            <a:avLst/>
          </a:prstGeom>
          <a:effectLst>
            <a:outerShdw blurRad="50800" dist="88900" dir="2700000" algn="tl" rotWithShape="0">
              <a:schemeClr val="tx1">
                <a:alpha val="82000"/>
              </a:schemeClr>
            </a:outerShdw>
          </a:effectLst>
        </p:spPr>
        <p:txBody>
          <a:bodyPr wrap="none">
            <a:prstTxWarp prst="textInflate">
              <a:avLst/>
            </a:prstTxWarp>
            <a:spAutoFit/>
          </a:bodyPr>
          <a:lstStyle/>
          <a:p>
            <a:r>
              <a:rPr lang="en-US" b="1" dirty="0" smtClean="0">
                <a:ln>
                  <a:solidFill>
                    <a:schemeClr val="accent6">
                      <a:lumMod val="75000"/>
                    </a:schemeClr>
                  </a:solidFill>
                </a:ln>
                <a:solidFill>
                  <a:schemeClr val="bg1"/>
                </a:solidFill>
                <a:effectLst>
                  <a:outerShdw blurRad="50800" dist="38100" dir="2700000" algn="tl" rotWithShape="0">
                    <a:prstClr val="black">
                      <a:alpha val="40000"/>
                    </a:prstClr>
                  </a:outerShdw>
                </a:effectLst>
                <a:latin typeface="Frutiger LT Std 55 Roman" pitchFamily="34" charset="0"/>
              </a:rPr>
              <a:t>START</a:t>
            </a:r>
            <a:endParaRPr lang="en-US" dirty="0">
              <a:ln>
                <a:solidFill>
                  <a:schemeClr val="accent6">
                    <a:lumMod val="75000"/>
                  </a:schemeClr>
                </a:solidFill>
              </a:ln>
              <a:effectLst>
                <a:outerShdw blurRad="50800" dist="38100" dir="2700000" algn="tl" rotWithShape="0">
                  <a:prstClr val="black">
                    <a:alpha val="40000"/>
                  </a:prstClr>
                </a:outerShdw>
              </a:effectLst>
            </a:endParaRPr>
          </a:p>
        </p:txBody>
      </p:sp>
      <p:sp>
        <p:nvSpPr>
          <p:cNvPr id="16" name="TextBox 15"/>
          <p:cNvSpPr txBox="1"/>
          <p:nvPr/>
        </p:nvSpPr>
        <p:spPr>
          <a:xfrm>
            <a:off x="1428776" y="1925107"/>
            <a:ext cx="3442371" cy="461665"/>
          </a:xfrm>
          <a:prstGeom prst="rect">
            <a:avLst/>
          </a:prstGeom>
          <a:noFill/>
        </p:spPr>
        <p:txBody>
          <a:bodyPr wrap="square" rtlCol="0">
            <a:spAutoFit/>
          </a:bodyPr>
          <a:lstStyle/>
          <a:p>
            <a:r>
              <a:rPr lang="en-US" sz="2400" b="1" dirty="0" smtClean="0">
                <a:latin typeface="Frutiger LT Std 55 Roman" pitchFamily="34" charset="0"/>
              </a:rPr>
              <a:t>SOUND</a:t>
            </a:r>
          </a:p>
        </p:txBody>
      </p:sp>
      <p:sp>
        <p:nvSpPr>
          <p:cNvPr id="17" name="TextBox 16"/>
          <p:cNvSpPr txBox="1"/>
          <p:nvPr/>
        </p:nvSpPr>
        <p:spPr>
          <a:xfrm>
            <a:off x="1428775" y="3117501"/>
            <a:ext cx="3442371" cy="461665"/>
          </a:xfrm>
          <a:prstGeom prst="rect">
            <a:avLst/>
          </a:prstGeom>
          <a:noFill/>
        </p:spPr>
        <p:txBody>
          <a:bodyPr wrap="square" rtlCol="0">
            <a:spAutoFit/>
          </a:bodyPr>
          <a:lstStyle/>
          <a:p>
            <a:r>
              <a:rPr lang="en-US" sz="2400" b="1" dirty="0" smtClean="0">
                <a:latin typeface="Frutiger LT Std 55 Roman" pitchFamily="34" charset="0"/>
              </a:rPr>
              <a:t>HOME PAGE</a:t>
            </a:r>
          </a:p>
        </p:txBody>
      </p:sp>
      <p:sp>
        <p:nvSpPr>
          <p:cNvPr id="19" name="TextBox 18"/>
          <p:cNvSpPr txBox="1"/>
          <p:nvPr/>
        </p:nvSpPr>
        <p:spPr>
          <a:xfrm>
            <a:off x="1428776" y="5473712"/>
            <a:ext cx="3442371" cy="461665"/>
          </a:xfrm>
          <a:prstGeom prst="rect">
            <a:avLst/>
          </a:prstGeom>
          <a:noFill/>
        </p:spPr>
        <p:txBody>
          <a:bodyPr wrap="square" rtlCol="0">
            <a:spAutoFit/>
          </a:bodyPr>
          <a:lstStyle/>
          <a:p>
            <a:r>
              <a:rPr lang="en-US" sz="2400" b="1" dirty="0" smtClean="0">
                <a:latin typeface="Frutiger LT Std 55 Roman" pitchFamily="34" charset="0"/>
              </a:rPr>
              <a:t>FORWARD</a:t>
            </a:r>
          </a:p>
        </p:txBody>
      </p:sp>
      <p:sp>
        <p:nvSpPr>
          <p:cNvPr id="20" name="TextBox 19"/>
          <p:cNvSpPr txBox="1"/>
          <p:nvPr/>
        </p:nvSpPr>
        <p:spPr>
          <a:xfrm>
            <a:off x="6310899" y="1925107"/>
            <a:ext cx="3442371" cy="461665"/>
          </a:xfrm>
          <a:prstGeom prst="rect">
            <a:avLst/>
          </a:prstGeom>
          <a:noFill/>
        </p:spPr>
        <p:txBody>
          <a:bodyPr wrap="square" rtlCol="0">
            <a:spAutoFit/>
          </a:bodyPr>
          <a:lstStyle/>
          <a:p>
            <a:r>
              <a:rPr lang="en-US" sz="2400" b="1" dirty="0" smtClean="0">
                <a:latin typeface="Frutiger LT Std 55 Roman" pitchFamily="34" charset="0"/>
              </a:rPr>
              <a:t>ZOOM OUT</a:t>
            </a:r>
          </a:p>
        </p:txBody>
      </p:sp>
      <p:sp>
        <p:nvSpPr>
          <p:cNvPr id="21" name="TextBox 20"/>
          <p:cNvSpPr txBox="1"/>
          <p:nvPr/>
        </p:nvSpPr>
        <p:spPr>
          <a:xfrm>
            <a:off x="6310899" y="3117501"/>
            <a:ext cx="3442371" cy="461665"/>
          </a:xfrm>
          <a:prstGeom prst="rect">
            <a:avLst/>
          </a:prstGeom>
          <a:noFill/>
        </p:spPr>
        <p:txBody>
          <a:bodyPr wrap="square" rtlCol="0">
            <a:spAutoFit/>
          </a:bodyPr>
          <a:lstStyle/>
          <a:p>
            <a:r>
              <a:rPr lang="en-US" sz="2400" b="1" dirty="0" smtClean="0">
                <a:latin typeface="Frutiger LT Std 55 Roman" pitchFamily="34" charset="0"/>
              </a:rPr>
              <a:t>ZOOM IN</a:t>
            </a:r>
          </a:p>
        </p:txBody>
      </p:sp>
      <p:sp>
        <p:nvSpPr>
          <p:cNvPr id="22" name="TextBox 21"/>
          <p:cNvSpPr txBox="1"/>
          <p:nvPr/>
        </p:nvSpPr>
        <p:spPr>
          <a:xfrm>
            <a:off x="1428774" y="4309896"/>
            <a:ext cx="3442371" cy="461665"/>
          </a:xfrm>
          <a:prstGeom prst="rect">
            <a:avLst/>
          </a:prstGeom>
          <a:noFill/>
        </p:spPr>
        <p:txBody>
          <a:bodyPr wrap="square" rtlCol="0">
            <a:spAutoFit/>
          </a:bodyPr>
          <a:lstStyle/>
          <a:p>
            <a:r>
              <a:rPr lang="en-US" sz="2400" b="1" dirty="0" smtClean="0">
                <a:latin typeface="Frutiger LT Std 55 Roman" pitchFamily="34" charset="0"/>
              </a:rPr>
              <a:t>BACK</a:t>
            </a:r>
          </a:p>
        </p:txBody>
      </p:sp>
      <p:sp>
        <p:nvSpPr>
          <p:cNvPr id="24" name="TextBox 23"/>
          <p:cNvSpPr txBox="1"/>
          <p:nvPr/>
        </p:nvSpPr>
        <p:spPr>
          <a:xfrm>
            <a:off x="6310899" y="4309896"/>
            <a:ext cx="3442371" cy="461665"/>
          </a:xfrm>
          <a:prstGeom prst="rect">
            <a:avLst/>
          </a:prstGeom>
          <a:noFill/>
        </p:spPr>
        <p:txBody>
          <a:bodyPr wrap="square" rtlCol="0">
            <a:spAutoFit/>
          </a:bodyPr>
          <a:lstStyle/>
          <a:p>
            <a:r>
              <a:rPr lang="en-US" sz="2400" b="1" dirty="0" smtClean="0">
                <a:latin typeface="Frutiger LT Std 55 Roman" pitchFamily="34" charset="0"/>
              </a:rPr>
              <a:t>FORT PAGE</a:t>
            </a:r>
          </a:p>
        </p:txBody>
      </p:sp>
      <p:sp>
        <p:nvSpPr>
          <p:cNvPr id="25" name="TextBox 24"/>
          <p:cNvSpPr txBox="1"/>
          <p:nvPr/>
        </p:nvSpPr>
        <p:spPr>
          <a:xfrm>
            <a:off x="6310899" y="5473712"/>
            <a:ext cx="1288822" cy="461665"/>
          </a:xfrm>
          <a:prstGeom prst="rect">
            <a:avLst/>
          </a:prstGeom>
          <a:noFill/>
        </p:spPr>
        <p:txBody>
          <a:bodyPr wrap="square" rtlCol="0">
            <a:spAutoFit/>
          </a:bodyPr>
          <a:lstStyle/>
          <a:p>
            <a:r>
              <a:rPr lang="en-US" sz="2400" b="1" dirty="0" smtClean="0">
                <a:latin typeface="Frutiger LT Std 55 Roman" pitchFamily="34" charset="0"/>
              </a:rPr>
              <a:t>MORE</a:t>
            </a:r>
          </a:p>
        </p:txBody>
      </p:sp>
      <p:sp>
        <p:nvSpPr>
          <p:cNvPr id="26" name="TextBox 25"/>
          <p:cNvSpPr txBox="1"/>
          <p:nvPr/>
        </p:nvSpPr>
        <p:spPr>
          <a:xfrm>
            <a:off x="5232990" y="5171185"/>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4120272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96" y="1099743"/>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3716"/>
          <a:stretch/>
        </p:blipFill>
        <p:spPr>
          <a:xfrm>
            <a:off x="6877460" y="4083725"/>
            <a:ext cx="2045331" cy="1433656"/>
          </a:xfrm>
          <a:prstGeom prst="rect">
            <a:avLst/>
          </a:prstGeom>
          <a:ln w="76200">
            <a:solidFill>
              <a:schemeClr val="accent6">
                <a:lumMod val="75000"/>
              </a:schemeClr>
            </a:solidFill>
            <a:miter lim="800000"/>
          </a:ln>
          <a:effectLst>
            <a:outerShdw blurRad="101600" dist="63500" dir="2700000" sx="101000" sy="101000" algn="tl" rotWithShape="0">
              <a:prstClr val="black">
                <a:alpha val="80000"/>
              </a:prstClr>
            </a:outerShdw>
          </a:effectLst>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l="8711" r="12394" b="27527"/>
          <a:stretch/>
        </p:blipFill>
        <p:spPr bwMode="auto">
          <a:xfrm>
            <a:off x="6875202" y="113819"/>
            <a:ext cx="2081916" cy="2446502"/>
          </a:xfrm>
          <a:prstGeom prst="rect">
            <a:avLst/>
          </a:prstGeom>
          <a:noFill/>
          <a:ln w="76200">
            <a:solidFill>
              <a:srgbClr val="C6E6A2"/>
            </a:solidFill>
            <a:miter lim="800000"/>
            <a:headEnd/>
            <a:tailEnd/>
          </a:ln>
          <a:effectLst>
            <a:outerShdw blurRad="101600" dist="63500" dir="2700000" sx="101000" sy="101000" algn="tl" rotWithShape="0">
              <a:prstClr val="black">
                <a:alpha val="80000"/>
              </a:prstClr>
            </a:outerShdw>
          </a:effectLst>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5723" y="194074"/>
            <a:ext cx="1566064" cy="1040467"/>
          </a:xfrm>
          <a:prstGeom prst="rect">
            <a:avLst/>
          </a:prstGeom>
          <a:ln w="76200">
            <a:solidFill>
              <a:schemeClr val="accent6">
                <a:lumMod val="60000"/>
                <a:lumOff val="40000"/>
              </a:schemeClr>
            </a:solidFill>
            <a:miter lim="800000"/>
          </a:ln>
          <a:effectLst>
            <a:outerShdw blurRad="101600" dist="63500" dir="2700000" sx="101000" sy="101000" algn="tl" rotWithShape="0">
              <a:prstClr val="black">
                <a:alpha val="80000"/>
              </a:prstClr>
            </a:outerShdw>
          </a:effectLst>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r="2395"/>
          <a:stretch/>
        </p:blipFill>
        <p:spPr>
          <a:xfrm>
            <a:off x="549564" y="4133877"/>
            <a:ext cx="2856109" cy="2161680"/>
          </a:xfrm>
          <a:prstGeom prst="rect">
            <a:avLst/>
          </a:prstGeom>
          <a:ln w="76200">
            <a:solidFill>
              <a:schemeClr val="accent2">
                <a:lumMod val="75000"/>
              </a:schemeClr>
            </a:solidFill>
            <a:miter lim="800000"/>
          </a:ln>
          <a:effectLst>
            <a:outerShdw blurRad="101600" dist="63500" dir="2700000" sx="101000" sy="101000" algn="tl" rotWithShape="0">
              <a:prstClr val="black">
                <a:alpha val="80000"/>
              </a:prstClr>
            </a:outerShdw>
          </a:effectLst>
        </p:spPr>
      </p:pic>
      <p:sp>
        <p:nvSpPr>
          <p:cNvPr id="13" name="TextBox 12"/>
          <p:cNvSpPr txBox="1"/>
          <p:nvPr/>
        </p:nvSpPr>
        <p:spPr>
          <a:xfrm>
            <a:off x="515238" y="1321870"/>
            <a:ext cx="8192653" cy="1569660"/>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From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Fuerte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San Juan</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(1565</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built in the native village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Seloy, to the completion of the Castillo de San Marcos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1695), the presidio of St. Augustine had nine wooden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During this time,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community suffered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from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natural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man made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destruction. </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8" name="TextBox 17"/>
          <p:cNvSpPr txBox="1"/>
          <p:nvPr/>
        </p:nvSpPr>
        <p:spPr>
          <a:xfrm>
            <a:off x="522670" y="2435130"/>
            <a:ext cx="8260326" cy="1815882"/>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1586, English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privateer Francis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Drake raided and burned the presidio, killing hundreds.  In 1668, English pirate John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Davis, also known as Robert </a:t>
            </a:r>
            <a:r>
              <a:rPr lang="en-US" sz="16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Searles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raided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presidio,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capturing and killing many</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Due to these attacks and the establishment of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English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colony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Charles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Towne, South Carolina, the Spanish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monarchs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authorized the construction of a stone fort.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2" name="TextBox 11"/>
          <p:cNvSpPr txBox="1"/>
          <p:nvPr/>
        </p:nvSpPr>
        <p:spPr>
          <a:xfrm>
            <a:off x="3592151" y="3891677"/>
            <a:ext cx="5239297" cy="2800767"/>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project would involve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hundreds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skilled workers,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slaves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natives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almost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 quarter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a century. Most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importantly</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this was to be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built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the only available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stone. Made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up of billions of small shells,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it is known as “coquina</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Spanish for small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shell).</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ction Button: Home 19">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3153" y="5009638"/>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2915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024870"/>
            <a:ext cx="5268058" cy="476632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55311" y="9207"/>
            <a:ext cx="529556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WOODSTORK</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518883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Threatened</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2471" r="10386"/>
          <a:stretch/>
        </p:blipFill>
        <p:spPr>
          <a:xfrm>
            <a:off x="185737" y="1361266"/>
            <a:ext cx="4099560" cy="4093535"/>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3" name="TextBox 12"/>
          <p:cNvSpPr txBox="1"/>
          <p:nvPr/>
        </p:nvSpPr>
        <p:spPr>
          <a:xfrm>
            <a:off x="4434498" y="1079696"/>
            <a:ext cx="4620759"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Seen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throughout the year, though they tend to be less numerous in north Florida during the colder winter months when many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migrate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to southern areas of the state.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Stands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about 3.3 feet tall with a wingspan of 5 feet.  Most of the plumage is white except for the black tail and primary and secondary wing feathers.  Lacks feathers on head, upper neck, long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legs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feet.  The feet are light colored while the other areas are dark gray.  Head is wrinkled and possesses a long, massive bill.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Tidal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creeks and flats, marshes, cypress swamps, ponds,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ditches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flooded fields possessing shallow water levels.  Nests in cypresses,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mangroves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willows.  </a:t>
            </a:r>
          </a:p>
          <a:p>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South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Carolina to Argentina, including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all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of Florida.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wood stork pair feed upon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about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440 pounds of fish during the breeding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season.</a:t>
            </a:r>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9" name="Wood Stock.wma">
            <a:hlinkClick r:id="" action="ppaction://media"/>
          </p:cNvPr>
          <p:cNvPicPr>
            <a:picLocks noChangeAspect="1"/>
          </p:cNvPicPr>
          <p:nvPr>
            <a:audioFile r:link="rId1"/>
            <p:extLst>
              <p:ext uri="{DAA4B4D4-6D71-4841-9C94-3DE7FCFB9230}">
                <p14:media xmlns:p14="http://schemas.microsoft.com/office/powerpoint/2010/main" r:embed="rId2">
                  <p14:trim end="503.1872"/>
                </p14:media>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286095" y="6007929"/>
            <a:ext cx="690406" cy="690406"/>
          </a:xfrm>
          <a:prstGeom prst="rect">
            <a:avLst/>
          </a:prstGeom>
          <a:effectLst>
            <a:outerShdw blurRad="25400" dist="76200" dir="5400000" algn="ctr" rotWithShape="0">
              <a:schemeClr val="tx1"/>
            </a:outerShdw>
          </a:effec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897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219200"/>
            <a:ext cx="5221365"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34721" y="1993"/>
            <a:ext cx="510130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BALD EAGLE</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543" t="4194" r="20419" b="18502"/>
          <a:stretch/>
        </p:blipFill>
        <p:spPr>
          <a:xfrm>
            <a:off x="228599" y="997232"/>
            <a:ext cx="4006121" cy="5039898"/>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2" name="TextBox 11"/>
          <p:cNvSpPr txBox="1"/>
          <p:nvPr/>
        </p:nvSpPr>
        <p:spPr>
          <a:xfrm>
            <a:off x="106185" y="5730093"/>
            <a:ext cx="4433918"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Endangered</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366868" y="1271149"/>
            <a:ext cx="4553699"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Late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September to early April, the breeding and nesting season.  Young eagles migrate up the east coast in spring, while immature and older eagles disperse more locally.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grow to 3 feet in height and have a wingspan of almost 8 feet.  Females are larger and heavier than males.  Distinctive white feathers on the head and tail.  Body feathers blackish to dark brown, and the eyes,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bill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legs are yellow.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Mangrove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swamps, shorelines of lakes and rivers, pinelands, seasonally flooded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flat woods</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hardwood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swamps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open prairies and pastureland with scattered tall trees.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Canada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to Mexico, including less densely populated areas of Florida with suitable habitat.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In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Florida, eagles most commonly eat mullet, catfish, trout,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needlefish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eels. </a:t>
            </a:r>
          </a:p>
        </p:txBody>
      </p:sp>
      <p:pic>
        <p:nvPicPr>
          <p:cNvPr id="3" name="Bald eagle.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247080" y="6030694"/>
            <a:ext cx="671787" cy="671787"/>
          </a:xfrm>
          <a:prstGeom prst="rect">
            <a:avLst/>
          </a:prstGeom>
          <a:noFill/>
          <a:effectLst>
            <a:outerShdw blurRad="25400" dist="76200" dir="5400000" algn="ctr" rotWithShape="0">
              <a:schemeClr val="tx1"/>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819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a:spLocks noChangeAspect="1"/>
          </p:cNvSpPr>
          <p:nvPr/>
        </p:nvSpPr>
        <p:spPr>
          <a:xfrm>
            <a:off x="427204" y="4817850"/>
            <a:ext cx="3373849"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Fiddler  Crab</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69370" y="5998221"/>
            <a:ext cx="263130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LAND</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2" name="TextBox 21"/>
          <p:cNvSpPr txBox="1">
            <a:spLocks noChangeAspect="1"/>
          </p:cNvSpPr>
          <p:nvPr/>
        </p:nvSpPr>
        <p:spPr>
          <a:xfrm>
            <a:off x="4758572" y="4804109"/>
            <a:ext cx="3030279"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Ghost  Crab</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4" name="TextBox 23"/>
          <p:cNvSpPr txBox="1"/>
          <p:nvPr/>
        </p:nvSpPr>
        <p:spPr>
          <a:xfrm>
            <a:off x="58878" y="-1"/>
            <a:ext cx="4140982"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CRABS</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368" r="17767"/>
          <a:stretch/>
        </p:blipFill>
        <p:spPr>
          <a:xfrm>
            <a:off x="492902" y="1152149"/>
            <a:ext cx="3180971" cy="366570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5072" y="1264279"/>
            <a:ext cx="4537281" cy="344144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3245784" y="4156130"/>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0" name="TextBox 25"/>
          <p:cNvSpPr txBox="1"/>
          <p:nvPr/>
        </p:nvSpPr>
        <p:spPr>
          <a:xfrm>
            <a:off x="8112783" y="402586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2213281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29726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8600" y="838200"/>
            <a:ext cx="4419600" cy="5257800"/>
          </a:xfrm>
          <a:prstGeom prst="rect">
            <a:avLst/>
          </a:prstGeom>
          <a:solidFill>
            <a:schemeClr val="bg1"/>
          </a:solidFill>
          <a:ln w="63500">
            <a:solidFill>
              <a:srgbClr val="5A5434"/>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480" r="21216"/>
          <a:stretch/>
        </p:blipFill>
        <p:spPr>
          <a:xfrm>
            <a:off x="265708" y="925033"/>
            <a:ext cx="4345384" cy="5084139"/>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3357680" y="9488"/>
            <a:ext cx="594339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FIDDLER  CRAB</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4" name="TextBox 13"/>
          <p:cNvSpPr txBox="1"/>
          <p:nvPr/>
        </p:nvSpPr>
        <p:spPr>
          <a:xfrm>
            <a:off x="106184" y="5730093"/>
            <a:ext cx="2211713"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Crabs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755983" y="1337821"/>
            <a:ext cx="4265245" cy="432426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Seen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 except in cold winter weather when they hibernate in their burrows.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1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1.5 inches long.  Males possess a distinctively large, vividly colored claw.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Sandy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muddy beaches and salt marshes that are uncovered during low tide.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Along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coast from Massachusetts to north Florida.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Male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fiddler crabs use their one enlarged claw, which can weigh up to half their body weight, to attract females and intimidate other males.  They are only able to eat with their smaller claw.  If the enlarged claw breaks off, the other smaller claw grows larger and a new small claw grows where the large claw was.  Females have two smaller claws.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4546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06" y="1815588"/>
            <a:ext cx="4606728" cy="3379219"/>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987384" y="9207"/>
            <a:ext cx="526349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GHOST CRAB</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2211713"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Crabs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4" name="TextBox 13"/>
          <p:cNvSpPr txBox="1"/>
          <p:nvPr/>
        </p:nvSpPr>
        <p:spPr>
          <a:xfrm>
            <a:off x="4951475" y="1257886"/>
            <a:ext cx="3807369"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Seen throughout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year except for about 6 weeks during winter when it hibernates in its beach burrow.</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lightweight, swift-footed crab with a pale, square body and yellowish legs.  Possesses two stalked, black eyes.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Beaches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dunes.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Atlantic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coast from Rhode Island to Brazil, including most of Florida coastline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Primarily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 nocturnal creature, ghost crabs leave their burrows to feed before dusk and are active through dawn.  They are a common predator of sea turtle hatchings.  During a hatching event, ghost crabs will catch and drag the hatchlings down into their burrows where they are devoured. </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5566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a:spLocks noChangeAspect="1"/>
          </p:cNvSpPr>
          <p:nvPr/>
        </p:nvSpPr>
        <p:spPr>
          <a:xfrm>
            <a:off x="549564" y="4833240"/>
            <a:ext cx="3258727"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Green Anole</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LAND</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2" name="TextBox 21"/>
          <p:cNvSpPr txBox="1">
            <a:spLocks noChangeAspect="1"/>
          </p:cNvSpPr>
          <p:nvPr/>
        </p:nvSpPr>
        <p:spPr>
          <a:xfrm>
            <a:off x="5179160" y="4817851"/>
            <a:ext cx="3422580"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Brown Anole</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4" name="TextBox 23"/>
          <p:cNvSpPr txBox="1"/>
          <p:nvPr/>
        </p:nvSpPr>
        <p:spPr>
          <a:xfrm>
            <a:off x="58878" y="-1"/>
            <a:ext cx="5066015"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LIZARDS</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6428" b="5831"/>
          <a:stretch/>
        </p:blipFill>
        <p:spPr>
          <a:xfrm rot="16200000">
            <a:off x="5025974" y="1431581"/>
            <a:ext cx="3665707" cy="3207542"/>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9459" t="27061" r="29023" b="26606"/>
          <a:stretch/>
        </p:blipFill>
        <p:spPr>
          <a:xfrm>
            <a:off x="625460" y="1194288"/>
            <a:ext cx="3180971" cy="368212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0422" t="23662" r="24942" b="44038"/>
          <a:stretch/>
        </p:blipFill>
        <p:spPr>
          <a:xfrm rot="10800000" flipV="1">
            <a:off x="2178927" y="1323438"/>
            <a:ext cx="1792941" cy="973095"/>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8040798" y="418580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0" name="TextBox 25"/>
          <p:cNvSpPr txBox="1"/>
          <p:nvPr/>
        </p:nvSpPr>
        <p:spPr>
          <a:xfrm>
            <a:off x="3384641" y="4200096"/>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23417779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30009" y="13157"/>
            <a:ext cx="5720869"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GREEN ANOLE</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697" t="27238" r="28605" b="9059"/>
          <a:stretch/>
        </p:blipFill>
        <p:spPr>
          <a:xfrm>
            <a:off x="310869" y="975225"/>
            <a:ext cx="4253289" cy="5059947"/>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750" t="23474" r="25070" b="42723"/>
          <a:stretch/>
        </p:blipFill>
        <p:spPr>
          <a:xfrm flipH="1">
            <a:off x="1623391" y="4185634"/>
            <a:ext cx="3159173" cy="1734354"/>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4" name="TextBox 13"/>
          <p:cNvSpPr txBox="1"/>
          <p:nvPr/>
        </p:nvSpPr>
        <p:spPr>
          <a:xfrm>
            <a:off x="106183" y="5730093"/>
            <a:ext cx="326433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Lizards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6" name="TextBox 15"/>
          <p:cNvSpPr txBox="1"/>
          <p:nvPr/>
        </p:nvSpPr>
        <p:spPr>
          <a:xfrm>
            <a:off x="4960620" y="1261459"/>
            <a:ext cx="3867149"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 seen throughout the year, but much less active in cooler weather</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Reaches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 maximum length of 8 inches.  Slender body with fine, grain-like scales.  Snout long,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pointed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uniform in color.  Males have a pink or red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dewlap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 slight ridge down the center of the back.  Tale is long and slender and may break away easily.  Toes have adhesive pads on the undersides which allow it to move on smooth surfaces.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Sub-tropical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landscapes, from dry woodlands to cypress swamps, as well as gardens and developed properties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Found from Texas to North Carolina, including all of Florida.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color of the green anole can in fact change rapidly from bright green to brown,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or gray. </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448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109622"/>
            <a:ext cx="5257488" cy="4861916"/>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05331" y="9207"/>
            <a:ext cx="594554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BROWN ANOLE</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853" t="6061" r="7104" b="5814"/>
          <a:stretch/>
        </p:blipFill>
        <p:spPr>
          <a:xfrm rot="16200000">
            <a:off x="-26576" y="1364799"/>
            <a:ext cx="4815118" cy="4304765"/>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3" name="TextBox 12"/>
          <p:cNvSpPr txBox="1"/>
          <p:nvPr/>
        </p:nvSpPr>
        <p:spPr>
          <a:xfrm>
            <a:off x="106184" y="5730093"/>
            <a:ext cx="2904929"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Lizards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5" name="TextBox 14"/>
          <p:cNvSpPr txBox="1"/>
          <p:nvPr/>
        </p:nvSpPr>
        <p:spPr>
          <a:xfrm>
            <a:off x="4695636" y="1109318"/>
            <a:ext cx="4255646" cy="509370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 seen throughout the year, but much less active in cooler weather.</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long, slender lizard that is distinguished by the light keel extending down the center of the back, long pointed snout, the series of small yellowish spots over the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back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by the orange-red, white-fringed dewlap on the males.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Tropical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sub-tropical landscapes, especially forest edges, disturbed areas, and open sites.  Rarely found perching higher than five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feet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above the ground on plants and structures.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Originally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endemic to several Caribbean islands.  Has spread to many other areas, including the United States from Hawaii to Texas and along the coast to Georgia, including most of Florida.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dewlap is used to help the male brown anole protect his territory and attract mates. </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857579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LAND</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58878" y="-1"/>
            <a:ext cx="5066015"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SPIDERS</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048" t="28518" r="9048" b="6809"/>
          <a:stretch/>
        </p:blipFill>
        <p:spPr>
          <a:xfrm>
            <a:off x="794175" y="1223840"/>
            <a:ext cx="3180971" cy="368212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20" name="TextBox 19"/>
          <p:cNvSpPr txBox="1">
            <a:spLocks noChangeAspect="1"/>
          </p:cNvSpPr>
          <p:nvPr/>
        </p:nvSpPr>
        <p:spPr>
          <a:xfrm>
            <a:off x="794175" y="4898648"/>
            <a:ext cx="3127535" cy="861774"/>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Golden Silk </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5833872" y="4905970"/>
            <a:ext cx="1947672" cy="861774"/>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Argiope</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915" t="11303" r="28858" b="6547"/>
          <a:stretch/>
        </p:blipFill>
        <p:spPr>
          <a:xfrm>
            <a:off x="5170912" y="1242722"/>
            <a:ext cx="3207544" cy="3644365"/>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7943586" y="4218324"/>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2" name="TextBox 25"/>
          <p:cNvSpPr txBox="1"/>
          <p:nvPr/>
        </p:nvSpPr>
        <p:spPr>
          <a:xfrm>
            <a:off x="3540416" y="4228861"/>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0777413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29000" y="0"/>
            <a:ext cx="5715000"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GOLDEN  SILK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6" name="TextBox 5"/>
          <p:cNvSpPr txBox="1"/>
          <p:nvPr/>
        </p:nvSpPr>
        <p:spPr>
          <a:xfrm>
            <a:off x="4673600" y="1525929"/>
            <a:ext cx="4064000" cy="3939540"/>
          </a:xfrm>
          <a:prstGeom prst="rect">
            <a:avLst/>
          </a:prstGeom>
          <a:noFill/>
          <a:effectLst>
            <a:outerShdw blurRad="50800" dist="25400" dir="5400000" algn="ctr" rotWithShape="0">
              <a:schemeClr val="tx1"/>
            </a:outerShdw>
          </a:effectLst>
        </p:spPr>
        <p:txBody>
          <a:bodyPr wrap="square" rtlCol="0">
            <a:spAutoFit/>
          </a:bodyPr>
          <a:lstStyle/>
          <a:p>
            <a:pPr algn="just"/>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a:t>
            </a:r>
            <a:r>
              <a:rPr lang="en-US" sz="1250" b="1" dirty="0" smtClean="0">
                <a:solidFill>
                  <a:schemeClr val="bg1"/>
                </a:solidFill>
                <a:effectLst>
                  <a:outerShdw blurRad="38100" dist="38100" dir="2700000" algn="tl">
                    <a:srgbClr val="000000">
                      <a:alpha val="43137"/>
                    </a:srgbClr>
                  </a:outerShdw>
                </a:effectLst>
                <a:latin typeface="Frutiger LT Std 95 UltraBlack"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Late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July to early December.</a:t>
            </a:r>
          </a:p>
          <a:p>
            <a:pPr algn="just"/>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a:p>
            <a:pPr algn="just"/>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Females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range from 24 to 40 mm in length.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Carapace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silvery, with yellow spots on a dull orange to tan cylindrical body.  Legs banded brown and orange.  Males are an inconspicuous dark brown,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slender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average only 6 mm in length.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pPr algn="just"/>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a:p>
            <a:pPr algn="just"/>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Webs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found most frequently at edges of forest clearings, alongside and across forest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trails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across forest watercourses.  </a:t>
            </a:r>
          </a:p>
          <a:p>
            <a:pPr algn="just"/>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a:p>
            <a:pPr algn="just"/>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North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Carolina south throughout Florida and across the Gulf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States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south to Argentina.</a:t>
            </a:r>
          </a:p>
          <a:p>
            <a:pPr algn="just"/>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a:p>
            <a:pPr algn="just"/>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Receives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its common name from the yellow-orange, iridescent color of its silk web.</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749" t="29036" r="10411" b="5269"/>
          <a:stretch/>
        </p:blipFill>
        <p:spPr>
          <a:xfrm>
            <a:off x="228600" y="867839"/>
            <a:ext cx="4224325" cy="514688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4" name="TextBox 13"/>
          <p:cNvSpPr txBox="1"/>
          <p:nvPr/>
        </p:nvSpPr>
        <p:spPr>
          <a:xfrm>
            <a:off x="106184" y="5730093"/>
            <a:ext cx="285595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Spiders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157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477" y="801814"/>
            <a:ext cx="7726546" cy="5707899"/>
          </a:xfrm>
          <a:prstGeom prst="rect">
            <a:avLst/>
          </a:prstGeom>
          <a:ln w="76200">
            <a:solidFill>
              <a:schemeClr val="accent2">
                <a:lumMod val="75000"/>
              </a:schemeClr>
            </a:solidFill>
            <a:miter lim="800000"/>
          </a:ln>
          <a:effectLst>
            <a:outerShdw blurRad="241300" sx="102000" sy="102000" algn="ctr" rotWithShape="0">
              <a:prstClr val="black">
                <a:alpha val="80000"/>
              </a:prstClr>
            </a:outerShdw>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4463" y="5300546"/>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7322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09070" y="1325881"/>
            <a:ext cx="5105400" cy="4334256"/>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50992" y="9206"/>
            <a:ext cx="351641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ARGIOPE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047" t="10547" r="31170" b="8704"/>
          <a:stretch/>
        </p:blipFill>
        <p:spPr>
          <a:xfrm>
            <a:off x="228600" y="942444"/>
            <a:ext cx="4382482" cy="512551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4" name="TextBox 13"/>
          <p:cNvSpPr txBox="1"/>
          <p:nvPr/>
        </p:nvSpPr>
        <p:spPr>
          <a:xfrm>
            <a:off x="106184" y="5730093"/>
            <a:ext cx="2891016"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Spiders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6" name="TextBox 15"/>
          <p:cNvSpPr txBox="1"/>
          <p:nvPr/>
        </p:nvSpPr>
        <p:spPr>
          <a:xfrm>
            <a:off x="4843462" y="1601635"/>
            <a:ext cx="3977294" cy="3747180"/>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July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to October</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Females range from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14 – 28 mm in length; males 5 – 8 mm.  Carapace silver; top of oval abdomen patterned in black and yellow.  Legs long.  Total of eight eyes.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Webs found in gardens</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orchards, forest edges, old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fields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farms.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throughout most of the United States, and from southern Canada to Costa Rica.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When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threatened, the argiope will rapidly shake and vibrate its web as a defensive strategy to scare off predators. </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48149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LAND</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58878" y="-1"/>
            <a:ext cx="5066015"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SNAKES</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a:spLocks noChangeAspect="1"/>
          </p:cNvSpPr>
          <p:nvPr/>
        </p:nvSpPr>
        <p:spPr>
          <a:xfrm>
            <a:off x="397775" y="4898648"/>
            <a:ext cx="3788463"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Eastern  Indigo</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5255055" y="4905970"/>
            <a:ext cx="3170575" cy="861774"/>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Black  Racer</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082" r="12605"/>
          <a:stretch/>
        </p:blipFill>
        <p:spPr>
          <a:xfrm>
            <a:off x="701749" y="1223840"/>
            <a:ext cx="3154386" cy="3663247"/>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1567" y="1233281"/>
            <a:ext cx="3204063" cy="3644365"/>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8012222" y="4209344"/>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2" name="TextBox 25"/>
          <p:cNvSpPr txBox="1"/>
          <p:nvPr/>
        </p:nvSpPr>
        <p:spPr>
          <a:xfrm>
            <a:off x="3442031" y="4209344"/>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51384607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142855"/>
            <a:ext cx="5105400" cy="4748651"/>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504" t="20471" r="13214"/>
          <a:stretch/>
        </p:blipFill>
        <p:spPr>
          <a:xfrm>
            <a:off x="179670" y="1678218"/>
            <a:ext cx="4471285" cy="3708405"/>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2628900" y="13725"/>
            <a:ext cx="660929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spc="-15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EASTERN  INDIGO </a:t>
            </a:r>
            <a:endParaRPr lang="en-US" sz="6000" b="1" spc="-15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4" name="TextBox 13"/>
          <p:cNvSpPr txBox="1"/>
          <p:nvPr/>
        </p:nvSpPr>
        <p:spPr>
          <a:xfrm>
            <a:off x="106184" y="5730093"/>
            <a:ext cx="2938768"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Snake</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6" name="TextBox 15"/>
          <p:cNvSpPr txBox="1"/>
          <p:nvPr/>
        </p:nvSpPr>
        <p:spPr>
          <a:xfrm>
            <a:off x="4822485" y="1182525"/>
            <a:ext cx="4051005"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Active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throughout the year, but much more so May through November, particularly in August.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reach a length of 104 inches.  Glossy blue-black with smooth iridescent scales.  Chin and throat may be rusty to blood red.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Strongly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associated with high, dry, well-drained soils, closely paralleling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sand hill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habitat preferred by gopher tortoises.  During warmer months, indigos also frequent streams and swamps.  Gopher tortoise burrows and other subterranean cavities are commonly used as dens for egg laying.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Throughout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Florida and the coastal plain of Georgia</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indigo snake (which is a threatened species) is the largest nonpoisonous snake in North America. </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0977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95" y="859465"/>
            <a:ext cx="4268972" cy="5149707"/>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3520440" y="0"/>
            <a:ext cx="5646968"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BLACK RACER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4" name="TextBox 13"/>
          <p:cNvSpPr txBox="1"/>
          <p:nvPr/>
        </p:nvSpPr>
        <p:spPr>
          <a:xfrm>
            <a:off x="106184" y="5730093"/>
            <a:ext cx="3075928"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Snake</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6" name="TextBox 15"/>
          <p:cNvSpPr txBox="1"/>
          <p:nvPr/>
        </p:nvSpPr>
        <p:spPr>
          <a:xfrm>
            <a:off x="4647895" y="1257573"/>
            <a:ext cx="4219353"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Active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during warmer months of the year, seeks shelter from colder temperatures.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Adults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are a satiny black or slate gray and reach a maximum length of 70 inches.  Scales are large and smooth.  Eyes are large and have rich, brown irises.  Chin and throat are usually white; nose may be brownish.  Underside is slate gray to blue gray.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Prefers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dry, sunny areas with access to cover, including old fields, open woodland, hedgerows,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thickets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wood edges.  </a:t>
            </a:r>
          </a:p>
          <a:p>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Southern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Arkansas to southern Illinois, across to southern North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Carolina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south through central Florida.</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Although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 fast snake, as its name implies, it cannot outrun a human, as is sometimes believed.</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06419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a:spLocks noChangeAspect="1"/>
          </p:cNvSpPr>
          <p:nvPr/>
        </p:nvSpPr>
        <p:spPr>
          <a:xfrm>
            <a:off x="420312" y="4698769"/>
            <a:ext cx="3877156"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Gopher Tortoise</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69369" y="5998221"/>
            <a:ext cx="3516793"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LAND</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2" name="TextBox 21"/>
          <p:cNvSpPr txBox="1">
            <a:spLocks noChangeAspect="1"/>
          </p:cNvSpPr>
          <p:nvPr/>
        </p:nvSpPr>
        <p:spPr>
          <a:xfrm>
            <a:off x="4507283" y="4712830"/>
            <a:ext cx="423674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8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Florida Box Turtle</a:t>
            </a:r>
            <a:endParaRPr lang="en-US" sz="48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4" name="TextBox 23"/>
          <p:cNvSpPr txBox="1"/>
          <p:nvPr/>
        </p:nvSpPr>
        <p:spPr>
          <a:xfrm>
            <a:off x="-57595" y="13725"/>
            <a:ext cx="10664457" cy="1107996"/>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5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TORTOISES - TURTLES</a:t>
            </a:r>
            <a:endParaRPr lang="en-US" sz="6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12" y="1634440"/>
            <a:ext cx="3906896" cy="2930173"/>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437" r="1772"/>
          <a:stretch/>
        </p:blipFill>
        <p:spPr>
          <a:xfrm>
            <a:off x="4647895" y="1634440"/>
            <a:ext cx="3946540" cy="2930173"/>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8150518" y="388298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0" name="TextBox 25"/>
          <p:cNvSpPr txBox="1"/>
          <p:nvPr/>
        </p:nvSpPr>
        <p:spPr>
          <a:xfrm>
            <a:off x="3897603" y="388298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1243258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254698" cy="4830726"/>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67567" y="0"/>
            <a:ext cx="759984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GOPHER  TORTOISE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4765754" y="1288700"/>
            <a:ext cx="4216668" cy="490134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 seen throughout the year, but are most active during the warmer months.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Have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 rounded, oblong carapace (upper shell) which is gray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or  tan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may reach a length of 12 inches.  Front feet are spade-like with heavy protective scales.  Toenails are broad and short.  Hind feet are rounded and elephant-like.  Anterior plastron (bottom shell) has fork-like projections under the chin.  Head is large and rounded.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Dry</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well-drained locales including longleaf pine-turkey oak forest, beach scrub, oak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hammocks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pine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flat woods</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Southern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Mississippi east to southern South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Carolina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throughout Florida.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While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declining in numbers throughout its range due to habitat destruction, it is abundant within Fort Matanzas National Monument, averaging 4.5 tortoises per acre.</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77" y="744099"/>
            <a:ext cx="4611688" cy="4051866"/>
          </a:xfrm>
          <a:prstGeom prst="rect">
            <a:avLst/>
          </a:prstGeom>
          <a:noFill/>
          <a:ln>
            <a:noFill/>
          </a:ln>
          <a:effectLst>
            <a:outerShdw blurRad="101600" dist="63500" dir="2700000" sx="101000" sy="101000" algn="tl" rotWithShape="0">
              <a:prstClr val="black">
                <a:alpha val="8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371045" y="4298083"/>
            <a:ext cx="2094908" cy="1800058"/>
          </a:xfrm>
          <a:prstGeom prst="rect">
            <a:avLst/>
          </a:prstGeom>
          <a:solidFill>
            <a:srgbClr val="713605"/>
          </a:solidFill>
          <a:ln w="38100">
            <a:solidFill>
              <a:schemeClr val="accent6">
                <a:lumMod val="60000"/>
                <a:lumOff val="40000"/>
              </a:schemeClr>
            </a:solidFill>
            <a:miter lim="800000"/>
          </a:ln>
          <a:effectLst>
            <a:outerShdw blurRad="101600" dist="63500" dir="2700000" sx="101000" sy="101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390017" y="4315582"/>
            <a:ext cx="2056962" cy="296492"/>
          </a:xfrm>
          <a:prstGeom prst="rect">
            <a:avLst/>
          </a:prstGeom>
          <a:solidFill>
            <a:srgbClr val="37441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628899" y="4315581"/>
            <a:ext cx="1594757" cy="369332"/>
          </a:xfrm>
          <a:prstGeom prst="rect">
            <a:avLst/>
          </a:prstGeom>
        </p:spPr>
        <p:txBody>
          <a:bodyPr wrap="square">
            <a:spAutoFit/>
          </a:bodyPr>
          <a:lstStyle/>
          <a:p>
            <a:r>
              <a:rPr lang="en-US" b="1" i="1" spc="300" dirty="0" smtClean="0">
                <a:solidFill>
                  <a:schemeClr val="bg1"/>
                </a:solidFill>
                <a:effectLst>
                  <a:outerShdw blurRad="38100" dist="38100" dir="2700000" algn="tl">
                    <a:srgbClr val="000000">
                      <a:alpha val="43137"/>
                    </a:srgbClr>
                  </a:outerShdw>
                </a:effectLst>
                <a:latin typeface="Frutiger LT Std 95 UltraBlack" pitchFamily="34" charset="0"/>
              </a:rPr>
              <a:t>Tortoise</a:t>
            </a:r>
            <a:endParaRPr lang="en-US" dirty="0"/>
          </a:p>
        </p:txBody>
      </p:sp>
      <p:sp>
        <p:nvSpPr>
          <p:cNvPr id="14" name="TextBox 13"/>
          <p:cNvSpPr txBox="1"/>
          <p:nvPr/>
        </p:nvSpPr>
        <p:spPr>
          <a:xfrm>
            <a:off x="106184" y="5730093"/>
            <a:ext cx="2922766"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Tortoise</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cxnSp>
        <p:nvCxnSpPr>
          <p:cNvPr id="6" name="Straight Connector 5"/>
          <p:cNvCxnSpPr/>
          <p:nvPr/>
        </p:nvCxnSpPr>
        <p:spPr>
          <a:xfrm flipV="1">
            <a:off x="2390017" y="4627619"/>
            <a:ext cx="2056962" cy="1955"/>
          </a:xfrm>
          <a:prstGeom prst="line">
            <a:avLst/>
          </a:prstGeom>
          <a:ln w="25400">
            <a:solidFill>
              <a:schemeClr val="bg1"/>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390017" y="4689482"/>
            <a:ext cx="2056962" cy="1515800"/>
          </a:xfrm>
          <a:prstGeom prst="rect">
            <a:avLst/>
          </a:prstGeom>
          <a:noFill/>
          <a:effectLst>
            <a:outerShdw blurRad="50800" dist="25400" dir="5400000" algn="ctr" rotWithShape="0">
              <a:schemeClr val="tx1"/>
            </a:outerShdw>
          </a:effectLst>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latin typeface="Frutiger LT Std 55 Roman" pitchFamily="34" charset="0"/>
              </a:rPr>
              <a:t>Herbivorous that lives </a:t>
            </a:r>
            <a:r>
              <a:rPr lang="en-US" sz="1600" b="1" dirty="0">
                <a:solidFill>
                  <a:schemeClr val="bg1"/>
                </a:solidFill>
                <a:effectLst>
                  <a:outerShdw blurRad="38100" dist="38100" dir="2700000" algn="tl">
                    <a:srgbClr val="000000">
                      <a:alpha val="43137"/>
                    </a:srgbClr>
                  </a:outerShdw>
                </a:effectLst>
                <a:latin typeface="Frutiger LT Std 55 Roman" pitchFamily="34" charset="0"/>
              </a:rPr>
              <a:t>primarily on the land, and has clawed limbs for digging.</a:t>
            </a:r>
            <a:endParaRPr lang="en-US" sz="160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8154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219200"/>
            <a:ext cx="5221365"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1488" y="0"/>
            <a:ext cx="877939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FLORIDA  BOX  TURTLE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3" name="TextBox 12"/>
          <p:cNvSpPr txBox="1"/>
          <p:nvPr/>
        </p:nvSpPr>
        <p:spPr>
          <a:xfrm>
            <a:off x="4710759" y="1334725"/>
            <a:ext cx="4299252"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Warm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days throughout the year, but most active in hotter months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Carapace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is domed, narrow, and up to 6.5 inches in length.  Each carapace scute (section) is usually black with bright radiating yellow stripes.  Plastron has one hinge which permits the shell to close tightly.  Males have a depression in the posterior section of the plastron.  Head is dark with yellow stripes extending along each side.  Hind feet usually have three long-clawed toes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Mesic (moderately moist) hammocks and pine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flat woods</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Throughout most of the eastern United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States. </a:t>
            </a:r>
          </a:p>
          <a:p>
            <a:endPar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Box turtle diet includes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fungi</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some of which are toxic, but to which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turtle is immune.</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823" r="1961"/>
          <a:stretch/>
        </p:blipFill>
        <p:spPr>
          <a:xfrm>
            <a:off x="198700" y="1015663"/>
            <a:ext cx="4360292" cy="3489102"/>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7" name="Rectangle 16"/>
          <p:cNvSpPr/>
          <p:nvPr/>
        </p:nvSpPr>
        <p:spPr>
          <a:xfrm>
            <a:off x="2122589" y="4305814"/>
            <a:ext cx="2251221" cy="1800058"/>
          </a:xfrm>
          <a:prstGeom prst="rect">
            <a:avLst/>
          </a:prstGeom>
          <a:solidFill>
            <a:srgbClr val="713605"/>
          </a:solidFill>
          <a:ln w="38100">
            <a:solidFill>
              <a:schemeClr val="accent6">
                <a:lumMod val="60000"/>
                <a:lumOff val="40000"/>
              </a:schemeClr>
            </a:solidFill>
            <a:miter lim="800000"/>
          </a:ln>
          <a:effectLst>
            <a:outerShdw blurRad="101600" dist="63500" dir="2700000" sx="101000" sy="101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141561" y="4323313"/>
            <a:ext cx="2210444" cy="296492"/>
          </a:xfrm>
          <a:prstGeom prst="rect">
            <a:avLst/>
          </a:prstGeom>
          <a:solidFill>
            <a:srgbClr val="37441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2640485" y="4312724"/>
            <a:ext cx="1215427" cy="369332"/>
          </a:xfrm>
          <a:prstGeom prst="rect">
            <a:avLst/>
          </a:prstGeom>
        </p:spPr>
        <p:txBody>
          <a:bodyPr wrap="square">
            <a:spAutoFit/>
          </a:bodyPr>
          <a:lstStyle/>
          <a:p>
            <a:r>
              <a:rPr lang="en-US" b="1" i="1" spc="300" dirty="0" smtClean="0">
                <a:solidFill>
                  <a:schemeClr val="bg1"/>
                </a:solidFill>
                <a:effectLst>
                  <a:outerShdw blurRad="38100" dist="38100" dir="2700000" algn="tl">
                    <a:srgbClr val="000000">
                      <a:alpha val="43137"/>
                    </a:srgbClr>
                  </a:outerShdw>
                </a:effectLst>
                <a:latin typeface="Frutiger LT Std 95 UltraBlack" pitchFamily="34" charset="0"/>
              </a:rPr>
              <a:t>Turtle</a:t>
            </a:r>
            <a:endParaRPr lang="en-US" dirty="0"/>
          </a:p>
        </p:txBody>
      </p:sp>
      <p:sp>
        <p:nvSpPr>
          <p:cNvPr id="27" name="TextBox 26"/>
          <p:cNvSpPr txBox="1"/>
          <p:nvPr/>
        </p:nvSpPr>
        <p:spPr>
          <a:xfrm>
            <a:off x="2227289" y="4782941"/>
            <a:ext cx="2210444" cy="1077218"/>
          </a:xfrm>
          <a:prstGeom prst="rect">
            <a:avLst/>
          </a:prstGeom>
          <a:noFill/>
          <a:effectLst>
            <a:outerShdw blurRad="50800" dist="25400" dir="5400000" algn="ctr" rotWithShape="0">
              <a:schemeClr val="tx1"/>
            </a:outerShdw>
          </a:effectLst>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latin typeface="Frutiger LT Std 55 Roman" pitchFamily="34" charset="0"/>
              </a:rPr>
              <a:t>Live </a:t>
            </a:r>
            <a:r>
              <a:rPr lang="en-US" sz="1600" b="1" dirty="0">
                <a:solidFill>
                  <a:schemeClr val="bg1"/>
                </a:solidFill>
                <a:effectLst>
                  <a:outerShdw blurRad="38100" dist="38100" dir="2700000" algn="tl">
                    <a:srgbClr val="000000">
                      <a:alpha val="43137"/>
                    </a:srgbClr>
                  </a:outerShdw>
                </a:effectLst>
                <a:latin typeface="Frutiger LT Std 55 Roman" pitchFamily="34" charset="0"/>
              </a:rPr>
              <a:t>in or near the water and </a:t>
            </a:r>
            <a:r>
              <a:rPr lang="en-US" sz="1600" b="1" dirty="0" smtClean="0">
                <a:solidFill>
                  <a:schemeClr val="bg1"/>
                </a:solidFill>
                <a:effectLst>
                  <a:outerShdw blurRad="38100" dist="38100" dir="2700000" algn="tl">
                    <a:srgbClr val="000000">
                      <a:alpha val="43137"/>
                    </a:srgbClr>
                  </a:outerShdw>
                </a:effectLst>
                <a:latin typeface="Frutiger LT Std 55 Roman" pitchFamily="34" charset="0"/>
              </a:rPr>
              <a:t>is able </a:t>
            </a:r>
            <a:r>
              <a:rPr lang="en-US" sz="1600" b="1" dirty="0">
                <a:solidFill>
                  <a:schemeClr val="bg1"/>
                </a:solidFill>
                <a:effectLst>
                  <a:outerShdw blurRad="38100" dist="38100" dir="2700000" algn="tl">
                    <a:srgbClr val="000000">
                      <a:alpha val="43137"/>
                    </a:srgbClr>
                  </a:outerShdw>
                </a:effectLst>
                <a:latin typeface="Frutiger LT Std 55 Roman" pitchFamily="34" charset="0"/>
              </a:rPr>
              <a:t>to swim and hold </a:t>
            </a:r>
            <a:r>
              <a:rPr lang="en-US" sz="1600" b="1" dirty="0" smtClean="0">
                <a:solidFill>
                  <a:schemeClr val="bg1"/>
                </a:solidFill>
                <a:effectLst>
                  <a:outerShdw blurRad="38100" dist="38100" dir="2700000" algn="tl">
                    <a:srgbClr val="000000">
                      <a:alpha val="43137"/>
                    </a:srgbClr>
                  </a:outerShdw>
                </a:effectLst>
                <a:latin typeface="Frutiger LT Std 55 Roman" pitchFamily="34" charset="0"/>
              </a:rPr>
              <a:t>its breath.</a:t>
            </a:r>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cxnSp>
        <p:nvCxnSpPr>
          <p:cNvPr id="34" name="Straight Connector 33"/>
          <p:cNvCxnSpPr/>
          <p:nvPr/>
        </p:nvCxnSpPr>
        <p:spPr>
          <a:xfrm>
            <a:off x="2141561" y="4634068"/>
            <a:ext cx="2210444" cy="0"/>
          </a:xfrm>
          <a:prstGeom prst="line">
            <a:avLst/>
          </a:prstGeom>
          <a:ln w="25400">
            <a:solidFill>
              <a:schemeClr val="bg1"/>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184" y="5730093"/>
            <a:ext cx="2679879"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Turtle</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3084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LAND</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58878" y="-1"/>
            <a:ext cx="6099035"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MAMMALS</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a:spLocks noChangeAspect="1"/>
          </p:cNvSpPr>
          <p:nvPr/>
        </p:nvSpPr>
        <p:spPr>
          <a:xfrm>
            <a:off x="1243013" y="4898648"/>
            <a:ext cx="2143125"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Raccoon</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5054485" y="4905970"/>
            <a:ext cx="3390952"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Marsh Rabbit</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8356" b="20456"/>
          <a:stretch/>
        </p:blipFill>
        <p:spPr>
          <a:xfrm>
            <a:off x="765293" y="1204956"/>
            <a:ext cx="3145270" cy="368213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1137" t="7298" r="37496" b="21977"/>
          <a:stretch/>
        </p:blipFill>
        <p:spPr>
          <a:xfrm>
            <a:off x="5147930" y="1219118"/>
            <a:ext cx="3204063" cy="3653807"/>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7921922" y="418139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2" name="TextBox 25"/>
          <p:cNvSpPr txBox="1"/>
          <p:nvPr/>
        </p:nvSpPr>
        <p:spPr>
          <a:xfrm>
            <a:off x="3486154" y="4198901"/>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1105821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7" y="760468"/>
            <a:ext cx="4572413" cy="5513425"/>
          </a:xfrm>
          <a:prstGeom prst="rect">
            <a:avLst/>
          </a:prstGeom>
          <a:noFill/>
          <a:ln>
            <a:noFill/>
          </a:ln>
          <a:effectLst>
            <a:outerShdw blurRad="101600" dist="63500" dir="2700000" sx="101000" sy="101000" algn="tl" rotWithShape="0">
              <a:prstClr val="black">
                <a:alpha val="8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357814" y="0"/>
            <a:ext cx="3914328"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RACCOON</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3" name="TextBox 12"/>
          <p:cNvSpPr txBox="1"/>
          <p:nvPr/>
        </p:nvSpPr>
        <p:spPr>
          <a:xfrm>
            <a:off x="106183" y="5730093"/>
            <a:ext cx="3765729"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Mammals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2" name="TextBox 11"/>
          <p:cNvSpPr txBox="1"/>
          <p:nvPr/>
        </p:nvSpPr>
        <p:spPr>
          <a:xfrm>
            <a:off x="4936540" y="1436312"/>
            <a:ext cx="3738650" cy="432426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Active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Gray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to brown fur.  Distinctive black band across face, eyes, and down to chin.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Snout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white.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Bushy</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black-tipped tail with 4-6 evenly spaced dark bands.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in almost all Florida habitats, rural and urban, as long as there is access to water.</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Throughout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Florida, and from southern Canada to northern South America.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raccoon has very nimble fingers, and uses them to pick apart its food, sometimes using water to help in the process.  (It does not wash its food, as is commonly believed.)</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1473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65929" y="0"/>
            <a:ext cx="618494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MARSH RABBIT</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4674574" y="1426832"/>
            <a:ext cx="4227490" cy="432426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Active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Overall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rusty brown hair grizzled with black.  Gray or white hair on belly.  Small head relative to body size.  Short, broad, rounded ears, sparsely haired.  Pale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eye-ring</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Short legs and small feet.  Short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puffy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tail.  Large dark eyes.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River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bottoms, coastal marshes, mangroves, lowlands, wetlands, along streams.  Prefers areas with shallow, standing water.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Coastal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plain from Virginia to Alabama, including most of Florida.</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marsh rabbit is an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excellent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swimmer.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will take to water when pursued, or to get where it wants to go.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may swim completely submerged, keeping only its eyes and nostrils above water. </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281" r="35937" b="21607"/>
          <a:stretch/>
        </p:blipFill>
        <p:spPr>
          <a:xfrm>
            <a:off x="357882" y="780674"/>
            <a:ext cx="4204873" cy="5288025"/>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4" name="TextBox 13"/>
          <p:cNvSpPr txBox="1"/>
          <p:nvPr/>
        </p:nvSpPr>
        <p:spPr>
          <a:xfrm>
            <a:off x="258584" y="5882493"/>
            <a:ext cx="4156254"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Mammals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1206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96" y="1071699"/>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056" b="1339"/>
          <a:stretch/>
        </p:blipFill>
        <p:spPr>
          <a:xfrm>
            <a:off x="5680224" y="145561"/>
            <a:ext cx="3243968" cy="2390052"/>
          </a:xfrm>
          <a:prstGeom prst="rect">
            <a:avLst/>
          </a:prstGeom>
          <a:ln w="76200">
            <a:solidFill>
              <a:srgbClr val="ACA16C"/>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460" y="3723282"/>
            <a:ext cx="2517289" cy="2391862"/>
          </a:xfrm>
          <a:prstGeom prst="rect">
            <a:avLst/>
          </a:prstGeom>
          <a:ln w="76200">
            <a:solidFill>
              <a:srgbClr val="80A88D"/>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5111" r="16019"/>
          <a:stretch/>
        </p:blipFill>
        <p:spPr>
          <a:xfrm>
            <a:off x="6372062" y="2442364"/>
            <a:ext cx="2251399" cy="1696709"/>
          </a:xfrm>
          <a:prstGeom prst="rect">
            <a:avLst/>
          </a:prstGeom>
          <a:ln w="76200">
            <a:solidFill>
              <a:srgbClr val="F8A45E"/>
            </a:solidFill>
            <a:miter lim="800000"/>
          </a:ln>
          <a:effectLst>
            <a:outerShdw blurRad="101600" dist="63500" dir="2700000" sx="101000" sy="101000" algn="tl" rotWithShape="0">
              <a:prstClr val="black">
                <a:alpha val="80000"/>
              </a:prstClr>
            </a:outerShdw>
          </a:effectLst>
        </p:spPr>
      </p:pic>
      <p:sp>
        <p:nvSpPr>
          <p:cNvPr id="11" name="TextBox 10"/>
          <p:cNvSpPr txBox="1"/>
          <p:nvPr/>
        </p:nvSpPr>
        <p:spPr>
          <a:xfrm>
            <a:off x="603613" y="1340587"/>
            <a:ext cx="5012486" cy="2308324"/>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small shells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collected under the water and were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naturally compressed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into a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soft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material</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capable of stopping 18th century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musket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balls and non-exploding cannon shot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Most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importantly to the townspeople, it could not be made to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burn. It was safe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fireproof.</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2" name="TextBox 11"/>
          <p:cNvSpPr txBox="1"/>
          <p:nvPr/>
        </p:nvSpPr>
        <p:spPr>
          <a:xfrm>
            <a:off x="589642" y="4216062"/>
            <a:ext cx="5026457" cy="2308324"/>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1702, Governor James Moore of Charles Towne invaded Florida 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besieged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Castillo defended the population for more than 50 days, but the presidio was destroyed again.  It was time for Spanish officials to design and implement a complete defense system.  </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4" name="TextBox 13"/>
          <p:cNvSpPr txBox="1"/>
          <p:nvPr/>
        </p:nvSpPr>
        <p:spPr>
          <a:xfrm>
            <a:off x="589642" y="3270767"/>
            <a:ext cx="5026458" cy="1323439"/>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ingredients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 the fort were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simple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enough: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water, sand, oyster shells,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timber and coquina stone. 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August of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1695,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fort was finally finished.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Action Button: Home 18">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5902" y="1015663"/>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2914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WATER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58878" y="-1"/>
            <a:ext cx="8319578"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Sea Turtles</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a:spLocks noChangeAspect="1"/>
          </p:cNvSpPr>
          <p:nvPr/>
        </p:nvSpPr>
        <p:spPr>
          <a:xfrm>
            <a:off x="1644111" y="4914400"/>
            <a:ext cx="1631915" cy="861774"/>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Green </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5051538" y="4914036"/>
            <a:ext cx="3042550"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Loggerhead </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782" r="14014" b="11778"/>
          <a:stretch/>
        </p:blipFill>
        <p:spPr>
          <a:xfrm>
            <a:off x="543219" y="1413973"/>
            <a:ext cx="3833698" cy="3367676"/>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3889" r="6958"/>
          <a:stretch/>
        </p:blipFill>
        <p:spPr>
          <a:xfrm>
            <a:off x="4655964" y="1413973"/>
            <a:ext cx="3833698" cy="3367676"/>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8062689" y="4092534"/>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2" name="TextBox 25"/>
          <p:cNvSpPr txBox="1"/>
          <p:nvPr/>
        </p:nvSpPr>
        <p:spPr>
          <a:xfrm>
            <a:off x="3946491" y="4092534"/>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04510706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031238"/>
            <a:ext cx="5261288" cy="4759961"/>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27066" y="15575"/>
            <a:ext cx="3014090"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GREEN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4031808"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Sea Turtle</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584879" y="1151136"/>
            <a:ext cx="4414422"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breeding and nesting seasons occur from June into September.  This is when green turtles are more likely to be seen in shallow waters or digging nests on the beach.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Has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 adult shell length of 60 inches and may weigh up to 280 pounds.  Front legs are large and paddle-shaped.  Overall color is brown to olive brown.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Oceanic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beaches (for nesting), open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ocean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coastal near shore waters.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Globally distributed in tropical and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sub-tropical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waters.  Nests along the U.S. coast from North Carolina to Texas, including beaches throughout Florida</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Though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they range across the open ocean, female green turtles return to their natal beach (the beach where they hatched) to lay their own eggs once they reach sexual maturity (between 20 and 50 years of age).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85" y="1250600"/>
            <a:ext cx="4389920" cy="4140200"/>
          </a:xfrm>
          <a:prstGeom prst="rect">
            <a:avLst/>
          </a:prstGeom>
          <a:noFill/>
          <a:ln>
            <a:noFill/>
          </a:ln>
          <a:effectLst>
            <a:outerShdw blurRad="101600" dist="63500" dir="2700000" sx="101000" sy="101000" algn="tl" rotWithShape="0">
              <a:prstClr val="black">
                <a:alpha val="8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20974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044117"/>
            <a:ext cx="5105400" cy="479210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76650" y="15575"/>
            <a:ext cx="5467349"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LOGGERHEAD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3" y="5730093"/>
            <a:ext cx="4280079"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Sea Turtle</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667498" y="1182624"/>
            <a:ext cx="4169664"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breeding and nesting seasons occur from March into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September. This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is when loggerhead turtles are more likely to be seen in shallow waters or digging nests on the beach.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Has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 large, elongated, reddish-brown carapace (upper shell).  May attain a length of 48 inches and weigh up to 200 pounds.  A large head and blunt jaws characterize this species.  Plastron (lower shell) is yellow and flippers are reddish-brown.</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Oceanic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beaches (for nesting), open ocean, and coastal near shore waters.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Globally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distributed in tropical and subtropical waters.  Nests along the U.S. coast from Virginia to Texas, including beaches throughout Florida.</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Loggerhead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turtles use their powerful jaws to feed on hard-shelled prey such as whelks and conch. </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614" r="3697"/>
          <a:stretch/>
        </p:blipFill>
        <p:spPr>
          <a:xfrm>
            <a:off x="228600" y="1645954"/>
            <a:ext cx="4267505" cy="3566092"/>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50249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WATER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58878" y="-1"/>
            <a:ext cx="8319578"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Game Fish</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a:spLocks noChangeAspect="1"/>
          </p:cNvSpPr>
          <p:nvPr/>
        </p:nvSpPr>
        <p:spPr>
          <a:xfrm>
            <a:off x="742951" y="4077065"/>
            <a:ext cx="3475716"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Striped Mullet</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5475422" y="4077065"/>
            <a:ext cx="2596405"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Sheephead </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31128" y="1848992"/>
            <a:ext cx="3484995" cy="1890059"/>
          </a:xfrm>
          <a:prstGeom prst="rect">
            <a:avLst/>
          </a:prstGeom>
          <a:ln w="76200">
            <a:solidFill>
              <a:schemeClr val="bg2">
                <a:lumMod val="90000"/>
              </a:schemeClr>
            </a:solidFill>
            <a:miter lim="800000"/>
          </a:ln>
          <a:effectLst>
            <a:outerShdw blurRad="101600" dist="63500" dir="2700000" sx="101000" sy="101000" algn="tl" rotWithShape="0">
              <a:prstClr val="black">
                <a:alpha val="80000"/>
              </a:prstClr>
            </a:outerShdw>
          </a:effectLst>
        </p:spPr>
      </p:pic>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9248" y="1850230"/>
            <a:ext cx="3862162" cy="1887582"/>
          </a:xfrm>
          <a:prstGeom prst="rect">
            <a:avLst/>
          </a:prstGeom>
          <a:noFill/>
          <a:ln w="76200">
            <a:solidFill>
              <a:schemeClr val="bg2">
                <a:lumMod val="90000"/>
              </a:schemeClr>
            </a:solidFill>
            <a:miter lim="800000"/>
            <a:headEnd/>
            <a:tailEnd/>
          </a:ln>
          <a:effectLst>
            <a:outerShdw blurRad="101600" dist="63500" dir="2700000" sx="101000" sy="101000" algn="tl" rotWithShape="0">
              <a:prstClr val="black">
                <a:alpha val="80000"/>
              </a:prstClr>
            </a:outerShdw>
          </a:effectLst>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5"/>
          <p:cNvSpPr txBox="1"/>
          <p:nvPr/>
        </p:nvSpPr>
        <p:spPr>
          <a:xfrm>
            <a:off x="3959335" y="3069510"/>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3" name="TextBox 25"/>
          <p:cNvSpPr txBox="1"/>
          <p:nvPr/>
        </p:nvSpPr>
        <p:spPr>
          <a:xfrm>
            <a:off x="8095209" y="3069510"/>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94500739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02866" y="1219200"/>
            <a:ext cx="5079183"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27070" y="15575"/>
            <a:ext cx="6616929"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STRIPED MULLET</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4337229"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G</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ame Fish</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386971" y="1554433"/>
            <a:ext cx="4434776" cy="3939540"/>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Congregate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in large numbers in estuaries and river mouths in the early fall prior to offshore spawning.</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1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2 feet in length, with a blunt nose, dusky longitudinal stripes on sides, and a clear covering over eye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Fresh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to very salty coastal waters over sand or mud bottoms.  Spawns at sea November to January.</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Distributed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worldwide.  In western Atlantic from Cape Cod to Brazil.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Striped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mullet are catadromous; i.e., they reside in fresh/estuarine waters but spawn in the ocean.  Spawning occurs in depths of up to 5,400 feet over the outer continental shelf and slope.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41" y="2407444"/>
            <a:ext cx="4024313" cy="2043113"/>
          </a:xfrm>
          <a:prstGeom prst="rect">
            <a:avLst/>
          </a:prstGeom>
          <a:noFill/>
          <a:ln>
            <a:noFill/>
          </a:ln>
          <a:effectLst>
            <a:outerShdw blurRad="101600" dist="63500" dir="2700000" sx="101000" sy="101000" algn="tl" rotWithShape="0">
              <a:prstClr val="black">
                <a:alpha val="8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0123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4838" y="15575"/>
            <a:ext cx="486738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SHEEPHEAD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5251629"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Game Fish</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606288" y="1258870"/>
            <a:ext cx="4212336"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 in brackish (mix of salt and freshwater) in-shore waters.  Moves to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near shore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waters during late winter and early spring to spawn</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1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2.5 feet in length, possessing distinctive incisor teeth, black and white vertical bars 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sides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 large pectoral (side) fin.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Brackish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water river mouths, bays, estuaries, and tidal creeks, especially near oyster bars,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piers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bridge pilings.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Along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Atlantic coast from Nova Scotia to Cedar Key, Florida.</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err="1" smtClean="0">
                <a:solidFill>
                  <a:schemeClr val="bg1"/>
                </a:solidFill>
                <a:effectLst>
                  <a:outerShdw blurRad="38100" dist="38100" dir="2700000" algn="tl">
                    <a:srgbClr val="000000">
                      <a:alpha val="43137"/>
                    </a:srgbClr>
                  </a:outerShdw>
                </a:effectLst>
                <a:latin typeface="Frutiger LT Std 55 Roman" pitchFamily="34" charset="0"/>
              </a:rPr>
              <a:t>Sheephead</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fish use their impressive incisors for scraping barnacles from rocks and pilings.  However, it is omnivorous, and will eat a wide range of food, including other shelled prey, small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vertebrates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occasional plant material.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05" y="2179622"/>
            <a:ext cx="4449335" cy="2498756"/>
          </a:xfrm>
          <a:prstGeom prst="rect">
            <a:avLst/>
          </a:prstGeom>
          <a:noFill/>
          <a:ln>
            <a:noFill/>
          </a:ln>
          <a:effectLst>
            <a:outerShdw blurRad="101600" dist="63500" dir="2700000" sx="101000" sy="101000" algn="tl" rotWithShape="0">
              <a:prstClr val="black">
                <a:alpha val="8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61792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WATER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58878" y="-1"/>
            <a:ext cx="8513622"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SHELLFISH</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a:spLocks noChangeAspect="1"/>
          </p:cNvSpPr>
          <p:nvPr/>
        </p:nvSpPr>
        <p:spPr>
          <a:xfrm>
            <a:off x="576430" y="4720525"/>
            <a:ext cx="3634493"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Eastern Oyster</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4589916" y="4774742"/>
            <a:ext cx="4325113"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7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Lightning Whelk</a:t>
            </a:r>
            <a:endParaRPr lang="en-US" sz="47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4471" t="3560" r="3412" b="6004"/>
          <a:stretch/>
        </p:blipFill>
        <p:spPr>
          <a:xfrm>
            <a:off x="427950" y="1455730"/>
            <a:ext cx="3933979" cy="322657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2500" b="2956"/>
          <a:stretch/>
        </p:blipFill>
        <p:spPr>
          <a:xfrm>
            <a:off x="4717479" y="1455730"/>
            <a:ext cx="3878999" cy="3226578"/>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22" name="TextBox 25"/>
          <p:cNvSpPr txBox="1"/>
          <p:nvPr/>
        </p:nvSpPr>
        <p:spPr>
          <a:xfrm>
            <a:off x="3930759" y="3989643"/>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3" name="TextBox 25"/>
          <p:cNvSpPr txBox="1"/>
          <p:nvPr/>
        </p:nvSpPr>
        <p:spPr>
          <a:xfrm>
            <a:off x="8168493" y="3997286"/>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26251535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94614" y="15575"/>
            <a:ext cx="7187609"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EASTERN OYSTER</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4322941"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Shellfish</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754270" y="1266731"/>
            <a:ext cx="4058260"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bivalve mollusk whose rough and lumpy, unequally-sized shells can vary from oval to a “clown-shoe” shape.  Inner surface is smooth and features a purple muscle scar if the mucous-like oyster itself has been removed.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Shallow</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brackish waters where the salinity is lower than ocean water.  Oyster larvae drift with the tides until they attach to a hard surface, often a pre-existing oyster bar.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East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coast of North America from Canada to Venezuela, including most of the Florida coastline.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Eastern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oysters were a common food item of now extinct </a:t>
            </a:r>
            <a:r>
              <a:rPr lang="en-US" sz="1250" b="1" dirty="0" err="1">
                <a:solidFill>
                  <a:schemeClr val="bg1"/>
                </a:solidFill>
                <a:effectLst>
                  <a:outerShdw blurRad="38100" dist="38100" dir="2700000" algn="tl">
                    <a:srgbClr val="000000">
                      <a:alpha val="43137"/>
                    </a:srgbClr>
                  </a:outerShdw>
                </a:effectLst>
                <a:latin typeface="Frutiger LT Std 55 Roman" pitchFamily="34" charset="0"/>
              </a:rPr>
              <a:t>Timucuan</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Indians.  Oyster shell </a:t>
            </a:r>
            <a:r>
              <a:rPr lang="en-US" sz="1250" b="1" dirty="0" err="1">
                <a:solidFill>
                  <a:schemeClr val="bg1"/>
                </a:solidFill>
                <a:effectLst>
                  <a:outerShdw blurRad="38100" dist="38100" dir="2700000" algn="tl">
                    <a:srgbClr val="000000">
                      <a:alpha val="43137"/>
                    </a:srgbClr>
                  </a:outerShdw>
                </a:effectLst>
                <a:latin typeface="Frutiger LT Std 55 Roman" pitchFamily="34" charset="0"/>
              </a:rPr>
              <a:t>middens</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have been found in northeast Florida which are 4,000 years old and 50 feet high. </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824" t="4049" r="3412" b="3561"/>
          <a:stretch/>
        </p:blipFill>
        <p:spPr>
          <a:xfrm>
            <a:off x="180414" y="1884828"/>
            <a:ext cx="4458162" cy="324074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26363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179022"/>
            <a:ext cx="5256335" cy="4654062"/>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65375" y="15575"/>
            <a:ext cx="741684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LIGHTNING WHELK</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4923016"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Shellfish</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761304" y="1258220"/>
            <a:ext cx="4196862"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Cream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to gray in color, with younger shells showing brown, lightning-bolt, axial streaks.  Have a dozen or more petite knobs on their body whorl, which spirals to their left.  Can reach up to 16 inches in length.  Produces a tan-colored egg mass containing dozens of discs attached by a common string.  Miniature whelks are contained in the discs.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Sandy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shelly marine shallows less than ten feet deep.</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Along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coast from North Carolina to Texas, including the entire Florida coastline except for the “big bend” area which lacks prominent beach habitat.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Most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other univalve gastropods (marine snails) have apertures that open to the right.  The lightning whelk is one of the few that is “left-handed”. </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235"/>
          <a:stretch/>
        </p:blipFill>
        <p:spPr>
          <a:xfrm>
            <a:off x="228600" y="1595887"/>
            <a:ext cx="4312920" cy="3820332"/>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4241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WATER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69369" y="9207"/>
            <a:ext cx="10842485" cy="1107996"/>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MARINE  MAMMALS</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a:spLocks noChangeAspect="1"/>
          </p:cNvSpPr>
          <p:nvPr/>
        </p:nvSpPr>
        <p:spPr>
          <a:xfrm>
            <a:off x="266219" y="4898648"/>
            <a:ext cx="4257916" cy="769441"/>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4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Atlantic Bottlenose </a:t>
            </a:r>
            <a:endParaRPr lang="en-US" sz="44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5654265" y="4871005"/>
            <a:ext cx="2309354"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Manatee</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0277" t="17262" r="23065" b="8775"/>
          <a:stretch/>
        </p:blipFill>
        <p:spPr>
          <a:xfrm>
            <a:off x="741939" y="1224899"/>
            <a:ext cx="3145270" cy="3667968"/>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22" name="TextBox 21"/>
          <p:cNvSpPr txBox="1">
            <a:spLocks noChangeAspect="1"/>
          </p:cNvSpPr>
          <p:nvPr/>
        </p:nvSpPr>
        <p:spPr>
          <a:xfrm>
            <a:off x="1404832" y="5260103"/>
            <a:ext cx="1819485" cy="769441"/>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4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Dolphin </a:t>
            </a:r>
            <a:endParaRPr lang="en-US" sz="44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35445"/>
          <a:stretch/>
        </p:blipFill>
        <p:spPr>
          <a:xfrm>
            <a:off x="5100858" y="1223582"/>
            <a:ext cx="3203438" cy="3670603"/>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7874225" y="4213775"/>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5" name="TextBox 25"/>
          <p:cNvSpPr txBox="1"/>
          <p:nvPr/>
        </p:nvSpPr>
        <p:spPr>
          <a:xfrm>
            <a:off x="3454367" y="4202703"/>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2234459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70" t="1767" b="1697"/>
          <a:stretch/>
        </p:blipFill>
        <p:spPr>
          <a:xfrm>
            <a:off x="781083" y="793109"/>
            <a:ext cx="7600497" cy="5645022"/>
          </a:xfrm>
          <a:prstGeom prst="rect">
            <a:avLst/>
          </a:prstGeom>
          <a:ln w="76200">
            <a:solidFill>
              <a:schemeClr val="bg2">
                <a:lumMod val="50000"/>
              </a:schemeClr>
            </a:solidFill>
            <a:miter lim="800000"/>
          </a:ln>
          <a:effectLst>
            <a:outerShdw blurRad="241300" sx="102000" sy="102000" algn="ctr" rotWithShape="0">
              <a:prstClr val="black">
                <a:alpha val="80000"/>
              </a:prstClr>
            </a:outerShdw>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3875" y="5310420"/>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09646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219200"/>
            <a:ext cx="5221365"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750" t="5686" r="22917" b="7342"/>
          <a:stretch/>
        </p:blipFill>
        <p:spPr>
          <a:xfrm>
            <a:off x="186689" y="838200"/>
            <a:ext cx="4233521" cy="5257800"/>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94195" y="-138065"/>
            <a:ext cx="912346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ATLANTIC BOTTLENOSE</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5710425" y="393200"/>
            <a:ext cx="347898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DOLPHIN</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4" name="TextBox 13"/>
          <p:cNvSpPr txBox="1"/>
          <p:nvPr/>
        </p:nvSpPr>
        <p:spPr>
          <a:xfrm>
            <a:off x="106184" y="5730093"/>
            <a:ext cx="638088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Marine Mammal</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p:nvPr/>
        </p:nvSpPr>
        <p:spPr>
          <a:xfrm>
            <a:off x="4615377" y="1265256"/>
            <a:ext cx="4282439"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Active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Smooth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streamlined gray body with a large head, short stocky snout, and lighter belly.  Small, round eyes on the sides of the head.  Breathing hole on top of the head behind the eyes.  Large fin on the back curves back and points toward the short, thick, powerful tail.  Males are longer and heavier than females.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Open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ocean, bays, inlets, and estuaries.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Cape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Cod to the Gulf of Mexico, including the entire coast of Florida.</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Individuals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of a group often work together when feeding.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Sometimes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several dolphins will herd fish into tight schools while others wait at the bottom and swim up to feed.  Or they may chase fish into shallow water where they become easier prey. </a:t>
            </a: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2970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156714"/>
            <a:ext cx="5105400" cy="4696968"/>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68" b="22885"/>
          <a:stretch/>
        </p:blipFill>
        <p:spPr bwMode="auto">
          <a:xfrm>
            <a:off x="218829" y="919431"/>
            <a:ext cx="4242108" cy="5171535"/>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5216576" y="10692"/>
            <a:ext cx="4034301"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MANATEE</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6613371"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Marine Mammal</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574738" y="1183677"/>
            <a:ext cx="4204968" cy="490134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Most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often seen pre and post winter season when they migrate to and from spring-fed inland waters to more coastal habitats such as estuaries.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Extremely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large aquatic animal.  Uniformly gray overall with two front flippers and a large, wide, round tail.  Large blunt snout and tiny dark eyes.  Large, flexible, prehensile upper lip, acting much like an elephant’s trunk.  Female is usually longer and heavier than the male.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Wide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range of near shore and inland habitats such as estuaries and freshwater rivers, and around power plants discharging warm water.  Never far from the coast.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Throughout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most of coastal Florida and south to Brazil.</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Though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 air breather, the it can remain underwater for up to fifteen minutes at a time.</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15847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WATER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58878" y="-1"/>
            <a:ext cx="8513622"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SHARKS</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a:spLocks noChangeAspect="1"/>
          </p:cNvSpPr>
          <p:nvPr/>
        </p:nvSpPr>
        <p:spPr>
          <a:xfrm>
            <a:off x="655533" y="4872925"/>
            <a:ext cx="3364789"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Bonnet  Head</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5520904" y="4880741"/>
            <a:ext cx="2652719"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Black  Tip</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7447" r="11205"/>
          <a:stretch/>
        </p:blipFill>
        <p:spPr>
          <a:xfrm>
            <a:off x="734004" y="1180173"/>
            <a:ext cx="3145270" cy="3667968"/>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5142" t="8781" r="16158"/>
          <a:stretch/>
        </p:blipFill>
        <p:spPr>
          <a:xfrm>
            <a:off x="5114225" y="1187254"/>
            <a:ext cx="3264231" cy="3653806"/>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5"/>
          <p:cNvSpPr txBox="1"/>
          <p:nvPr/>
        </p:nvSpPr>
        <p:spPr>
          <a:xfrm>
            <a:off x="3453245" y="4153074"/>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3" name="TextBox 25"/>
          <p:cNvSpPr txBox="1"/>
          <p:nvPr/>
        </p:nvSpPr>
        <p:spPr>
          <a:xfrm>
            <a:off x="7956699" y="414525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8371510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159206"/>
            <a:ext cx="5105400" cy="471594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36830" y="15575"/>
            <a:ext cx="574539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BONNET HEAD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3" name="TextBox 12"/>
          <p:cNvSpPr txBox="1"/>
          <p:nvPr/>
        </p:nvSpPr>
        <p:spPr>
          <a:xfrm>
            <a:off x="4631788" y="1174446"/>
            <a:ext cx="4133850"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along and off the Florida coast most of the year, except during cold winters when it migrates south to the Gulf and beyond.</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3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5 feet in length, with a flattened shovel-shaped head (as opposed to the larger hammer-shaped head of the hammerhead shark) and small dark spots on sides.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Near shore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inshore waters over sand, mud, or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sea grass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beds; and on coral reef outcrops.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Warm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waters of the western hemisphere, from New England to Brazil on the Atlantic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coast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California to Ecuador in the Pacific.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Sharks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breathe through their gills and in order to receive oxygen they must force their gills open by swimming.  This means they must remain in constant motion.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246" r="4280"/>
          <a:stretch/>
        </p:blipFill>
        <p:spPr>
          <a:xfrm>
            <a:off x="220756" y="1031238"/>
            <a:ext cx="4199454" cy="4930214"/>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2" name="TextBox 11"/>
          <p:cNvSpPr txBox="1"/>
          <p:nvPr/>
        </p:nvSpPr>
        <p:spPr>
          <a:xfrm>
            <a:off x="106184" y="5730093"/>
            <a:ext cx="3140599"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Sharks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9956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219200"/>
            <a:ext cx="5221366"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29201" y="15575"/>
            <a:ext cx="4253022"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BLACK TIP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3140599"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Sharks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623276" y="1368112"/>
            <a:ext cx="4326015" cy="432426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along and off the Florida coast most of the year, expect during cold winters when it migrates south to the Gulf and beyond.</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4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8 feet in length, with long gill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slits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black tips on all its fins except for the anal fin.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Inshore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waters off river mouths,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estuaries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muddy bays; in passes and channels; and offshore near reef drop-offs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Tropical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subtropical coastal, shelf, and island waters globally.  On the Atlantic coast, found from Canada to Brazil, including the entire coast of Florida.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Black tip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sharks have been observed leaping and spinning out of the water, which is likely a feeding behavior.  They attack schooling fish from below at high speed.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4872"/>
          <a:stretch/>
        </p:blipFill>
        <p:spPr>
          <a:xfrm>
            <a:off x="205154" y="1648715"/>
            <a:ext cx="4267506" cy="3712967"/>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23746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769016"/>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369" y="5998221"/>
            <a:ext cx="3577597"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WATER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4" name="TextBox 23"/>
          <p:cNvSpPr txBox="1"/>
          <p:nvPr/>
        </p:nvSpPr>
        <p:spPr>
          <a:xfrm>
            <a:off x="58878" y="-1"/>
            <a:ext cx="8513622"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JELLYFISH</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0" name="TextBox 19"/>
          <p:cNvSpPr txBox="1">
            <a:spLocks noChangeAspect="1"/>
          </p:cNvSpPr>
          <p:nvPr/>
        </p:nvSpPr>
        <p:spPr>
          <a:xfrm>
            <a:off x="942336" y="4688609"/>
            <a:ext cx="2791184"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Portuguese</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1" name="TextBox 20"/>
          <p:cNvSpPr txBox="1">
            <a:spLocks noChangeAspect="1"/>
          </p:cNvSpPr>
          <p:nvPr/>
        </p:nvSpPr>
        <p:spPr>
          <a:xfrm>
            <a:off x="5308812" y="4829770"/>
            <a:ext cx="2935224"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Cannonball</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7" name="TextBox 16"/>
          <p:cNvSpPr txBox="1">
            <a:spLocks noChangeAspect="1"/>
          </p:cNvSpPr>
          <p:nvPr/>
        </p:nvSpPr>
        <p:spPr>
          <a:xfrm>
            <a:off x="809758" y="5096562"/>
            <a:ext cx="3056339" cy="846386"/>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49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Man-o-War</a:t>
            </a:r>
            <a:endParaRPr lang="en-US" sz="49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4402"/>
          <a:stretch/>
        </p:blipFill>
        <p:spPr>
          <a:xfrm>
            <a:off x="457347" y="1479086"/>
            <a:ext cx="3871534" cy="319433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967" y="1479086"/>
            <a:ext cx="3871533" cy="319433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5"/>
          <p:cNvSpPr txBox="1"/>
          <p:nvPr/>
        </p:nvSpPr>
        <p:spPr>
          <a:xfrm>
            <a:off x="3902182" y="398630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5" name="TextBox 25"/>
          <p:cNvSpPr txBox="1"/>
          <p:nvPr/>
        </p:nvSpPr>
        <p:spPr>
          <a:xfrm>
            <a:off x="8146495" y="398951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2571424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162690"/>
            <a:ext cx="5193030" cy="4708981"/>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17088" y="-189868"/>
            <a:ext cx="543323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PORTUGUESE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4348858"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Jellyfish</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484350" y="1162690"/>
            <a:ext cx="4411848"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Most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abundant in April and May.  </a:t>
            </a:r>
            <a:r>
              <a:rPr lang="en-US" sz="1250" b="1" dirty="0" err="1">
                <a:solidFill>
                  <a:schemeClr val="bg1"/>
                </a:solidFill>
                <a:effectLst>
                  <a:outerShdw blurRad="38100" dist="38100" dir="2700000" algn="tl">
                    <a:srgbClr val="000000">
                      <a:alpha val="43137"/>
                    </a:srgbClr>
                  </a:outerShdw>
                </a:effectLst>
                <a:latin typeface="Frutiger LT Std 55 Roman" pitchFamily="34" charset="0"/>
              </a:rPr>
              <a:t>Beachings</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most common December through May.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blue-tinged “balloon” with a pink-crested sail, 1 – 10 inches long.  Many tentacles trail beneath, which can reach 150 feet in length when fully extended at sea.  </a:t>
            </a:r>
          </a:p>
          <a:p>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Open ocean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also washed up on beaches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Warm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waters throughout the world’s oceans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ortuguese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an-o-war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is actually a </a:t>
            </a:r>
            <a:r>
              <a:rPr lang="en-US" sz="1250" b="1" dirty="0" err="1">
                <a:solidFill>
                  <a:schemeClr val="bg1"/>
                </a:solidFill>
                <a:effectLst>
                  <a:outerShdw blurRad="38100" dist="38100" dir="2700000" algn="tl">
                    <a:srgbClr val="000000">
                      <a:alpha val="43137"/>
                    </a:srgbClr>
                  </a:outerShdw>
                </a:effectLst>
                <a:latin typeface="Frutiger LT Std 55 Roman" pitchFamily="34" charset="0"/>
              </a:rPr>
              <a:t>siphonophore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which is a colony of four sorts of polyps (balloon, stinging,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feeding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breeding).  The tentacles are the stinging polyps.  They sting and kill small sea creatures which come into contact with the tentacles that trail below the main “body” of the creature.  The stinging cells of the tentacles release a barbed, threadlike tube that delivers a paralyzing sting when propelled into the prey with which they come into contact. </a:t>
            </a:r>
          </a:p>
        </p:txBody>
      </p:sp>
      <p:sp>
        <p:nvSpPr>
          <p:cNvPr id="15" name="TextBox 14"/>
          <p:cNvSpPr txBox="1"/>
          <p:nvPr/>
        </p:nvSpPr>
        <p:spPr>
          <a:xfrm>
            <a:off x="4254950" y="363532"/>
            <a:ext cx="4889050"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MAN-O-WAR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88" b="5882"/>
          <a:stretch/>
        </p:blipFill>
        <p:spPr>
          <a:xfrm>
            <a:off x="205153" y="1624266"/>
            <a:ext cx="4115715" cy="3785828"/>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00934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152144"/>
            <a:ext cx="5174742" cy="4718304"/>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184" y="5730093"/>
            <a:ext cx="4031808"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Jellyfish</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714412" y="1179113"/>
            <a:ext cx="4133088"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Potentially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present throughout the year.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About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8 inches in diameter, having a thick, rigid, dome-shaped bell with no marginal tentacles.  The bell in live specimens is a cloudy yellow in color, turning brown around the margins.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Along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coastlines, sometimes entering bays and estuaries on incoming tides.  </a:t>
            </a:r>
          </a:p>
          <a:p>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From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North Carolina to the Caribbean, including the Florida coastline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number of small fish and invertebrates such as trunkfish, grunts, and several species of spider crabs live commensally with the cannonball jellyfish.  These species are protected inside the bell from potential predators, while foraging on food that may be swept into the bell as the jellyfish propels itself through the water and is carried in the ocean currents. </a:t>
            </a:r>
          </a:p>
        </p:txBody>
      </p:sp>
      <p:sp>
        <p:nvSpPr>
          <p:cNvPr id="16" name="TextBox 15"/>
          <p:cNvSpPr txBox="1"/>
          <p:nvPr/>
        </p:nvSpPr>
        <p:spPr>
          <a:xfrm>
            <a:off x="3676650" y="15575"/>
            <a:ext cx="560557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CANNONBALL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0" y="1697928"/>
            <a:ext cx="4343401" cy="3638505"/>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30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00" y="1082465"/>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6980"/>
          <a:stretch/>
        </p:blipFill>
        <p:spPr>
          <a:xfrm>
            <a:off x="4898602" y="535976"/>
            <a:ext cx="4025590" cy="4431995"/>
          </a:xfrm>
          <a:prstGeom prst="rect">
            <a:avLst/>
          </a:prstGeom>
          <a:ln w="76200">
            <a:solidFill>
              <a:schemeClr val="accent1">
                <a:lumMod val="60000"/>
                <a:lumOff val="40000"/>
              </a:schemeClr>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886" y="4284514"/>
            <a:ext cx="2816209" cy="1820563"/>
          </a:xfrm>
          <a:prstGeom prst="rect">
            <a:avLst/>
          </a:prstGeom>
          <a:ln w="76200">
            <a:solidFill>
              <a:srgbClr val="EFDF7D"/>
            </a:solidFill>
            <a:miter lim="800000"/>
          </a:ln>
          <a:effectLst>
            <a:outerShdw blurRad="101600" dist="63500" dir="2700000" sx="101000" sy="101000" algn="tl" rotWithShape="0">
              <a:prstClr val="black">
                <a:alpha val="8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6314" y="4977599"/>
            <a:ext cx="1801572" cy="1201634"/>
          </a:xfrm>
          <a:prstGeom prst="rect">
            <a:avLst/>
          </a:prstGeom>
          <a:ln w="76200">
            <a:solidFill>
              <a:schemeClr val="accent4">
                <a:lumMod val="60000"/>
                <a:lumOff val="40000"/>
              </a:schemeClr>
            </a:solidFill>
            <a:miter lim="800000"/>
          </a:ln>
          <a:effectLst>
            <a:outerShdw blurRad="101600" dist="63500" dir="2700000" sx="101000" sy="101000" algn="tl" rotWithShape="0">
              <a:prstClr val="black">
                <a:alpha val="80000"/>
              </a:prstClr>
            </a:outerShdw>
          </a:effectLst>
        </p:spPr>
      </p:pic>
      <p:sp>
        <p:nvSpPr>
          <p:cNvPr id="9" name="TextBox 8"/>
          <p:cNvSpPr txBox="1"/>
          <p:nvPr/>
        </p:nvSpPr>
        <p:spPr>
          <a:xfrm>
            <a:off x="519634" y="1409144"/>
            <a:ext cx="4253534" cy="3785652"/>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new defense system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began with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construction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walls enclosing the entire presidio. Although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made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palm logs, this wall would give defenders a perimeter and gates to challenge an enemy.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Redoubts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were built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along the wall for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placement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artillery.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Even with the addition of two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forts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guarding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Johns R</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iver some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20 miles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west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the large cattle estate 18 miles north at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Diego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Espinosa’s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hacienda,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there was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glaring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weakness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system: Matanzas Inlet.</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ction Button: Home 12">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700016"/>
            <a:ext cx="3591839" cy="2310384"/>
          </a:xfrm>
          <a:prstGeom prst="rect">
            <a:avLst/>
          </a:prstGeom>
          <a:effectLst>
            <a:outerShdw blurRad="101600" dist="50800" dir="2700000" sx="101000" sy="101000" algn="tl" rotWithShape="0">
              <a:prstClr val="black">
                <a:alpha val="80000"/>
              </a:prstClr>
            </a:outerShdw>
            <a:softEdge rad="25400"/>
          </a:effec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7762" y="3523742"/>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413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24" y="1015663"/>
            <a:ext cx="7802880" cy="5440680"/>
          </a:xfrm>
          <a:prstGeom prst="rect">
            <a:avLst/>
          </a:prstGeom>
          <a:ln w="76200">
            <a:solidFill>
              <a:schemeClr val="tx2">
                <a:lumMod val="40000"/>
                <a:lumOff val="60000"/>
              </a:schemeClr>
            </a:solidFill>
            <a:miter lim="800000"/>
          </a:ln>
          <a:effectLst>
            <a:outerShdw blurRad="241300" sx="102000" sy="102000" algn="ctr" rotWithShape="0">
              <a:prstClr val="black">
                <a:alpha val="80000"/>
              </a:prstClr>
            </a:outerShdw>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422" y="5323004"/>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368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52" y="1099160"/>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696"/>
          <a:stretch/>
        </p:blipFill>
        <p:spPr>
          <a:xfrm>
            <a:off x="711860" y="2327144"/>
            <a:ext cx="4917419" cy="3757721"/>
          </a:xfrm>
          <a:prstGeom prst="rect">
            <a:avLst/>
          </a:prstGeom>
          <a:ln w="76200">
            <a:solidFill>
              <a:schemeClr val="accent1">
                <a:lumMod val="75000"/>
              </a:schemeClr>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73590" y="4185120"/>
            <a:ext cx="4298909" cy="2805022"/>
          </a:xfrm>
          <a:prstGeom prst="rect">
            <a:avLst/>
          </a:prstGeom>
          <a:effectLst>
            <a:outerShdw blurRad="101600" dist="63500" dir="2700000" algn="tl" rotWithShape="0">
              <a:prstClr val="black">
                <a:alpha val="80000"/>
              </a:prstClr>
            </a:outerShdw>
            <a:softEdge rad="25400"/>
          </a:effectLst>
        </p:spPr>
      </p:pic>
      <p:sp>
        <p:nvSpPr>
          <p:cNvPr id="9" name="TextBox 8"/>
          <p:cNvSpPr txBox="1"/>
          <p:nvPr/>
        </p:nvSpPr>
        <p:spPr>
          <a:xfrm>
            <a:off x="597556" y="1290839"/>
            <a:ext cx="8265823" cy="1077218"/>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inlet and thus the Matanzas River were left wide open in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defense perimeter scheme for St. Augustine</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This weakness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would become very apparent during the British invasion and siege in 1740. </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1" name="TextBox 10"/>
          <p:cNvSpPr txBox="1"/>
          <p:nvPr/>
        </p:nvSpPr>
        <p:spPr>
          <a:xfrm>
            <a:off x="5830520" y="1789093"/>
            <a:ext cx="2943031" cy="3785652"/>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Great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Britain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had established another colony between English Charles Towne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Spanish St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Augustine. Called Georgia, it was constructed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“Debatable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Lands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an area claimed by both nations.  Georgia would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take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on the responsibility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dealing with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Spanish</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ction Button: Home 13">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704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58" y="1099160"/>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1000" y="-315655"/>
            <a:ext cx="5876080" cy="7481081"/>
          </a:xfrm>
          <a:prstGeom prst="rect">
            <a:avLst/>
          </a:prstGeom>
          <a:effectLst>
            <a:outerShdw blurRad="101600" dist="25400" dir="2700000" sx="101000" sy="101000" algn="tl" rotWithShape="0">
              <a:prstClr val="black">
                <a:alpha val="80000"/>
              </a:prstClr>
            </a:outerShdw>
            <a:softEdge rad="38100"/>
          </a:effectLst>
        </p:spPr>
      </p:pic>
      <p:sp>
        <p:nvSpPr>
          <p:cNvPr id="9" name="TextBox 8"/>
          <p:cNvSpPr txBox="1"/>
          <p:nvPr/>
        </p:nvSpPr>
        <p:spPr>
          <a:xfrm>
            <a:off x="976390" y="1525020"/>
            <a:ext cx="4235690" cy="4770537"/>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King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George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 Great Britain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granted a trust to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members of Parliament to operate this new colony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with the purpose to capture and eliminate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Spanish St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Augustine</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leader for this epic work was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Colonel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James Edward Oglethorpe, the youngest member of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Parliament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wealthy member of an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aristocratic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politically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active family. The city 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built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was Savannah. Three years later,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Oglethorpe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would build a series of forts south down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coast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toward Spanish Florida</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He raised a professional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Regiment and used colonists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establish a southern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on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Inland Passage” to protect his new colony from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attack.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ction Button: Home 12">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877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14" y="1099160"/>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5955" t="7652" r="-1" b="31901"/>
          <a:stretch/>
        </p:blipFill>
        <p:spPr>
          <a:xfrm>
            <a:off x="5075630" y="734121"/>
            <a:ext cx="3738090" cy="2552425"/>
          </a:xfrm>
          <a:prstGeom prst="rect">
            <a:avLst/>
          </a:prstGeom>
          <a:ln w="76200">
            <a:solidFill>
              <a:schemeClr val="accent5">
                <a:lumMod val="75000"/>
              </a:schemeClr>
            </a:solidFill>
            <a:miter lim="800000"/>
          </a:ln>
          <a:effectLst>
            <a:outerShdw blurRad="101600" dist="63500" dir="2700000" sx="101000" sy="101000" algn="tl" rotWithShape="0">
              <a:prstClr val="black">
                <a:alpha val="80000"/>
              </a:prst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8101" r="1"/>
          <a:stretch/>
        </p:blipFill>
        <p:spPr>
          <a:xfrm>
            <a:off x="4611565" y="3362160"/>
            <a:ext cx="3546201" cy="2735267"/>
          </a:xfrm>
          <a:prstGeom prst="rect">
            <a:avLst/>
          </a:prstGeom>
          <a:ln w="76200">
            <a:solidFill>
              <a:srgbClr val="80A88D"/>
            </a:solidFill>
            <a:miter lim="800000"/>
          </a:ln>
          <a:effectLst>
            <a:outerShdw blurRad="101600" dist="63500" dir="2700000" sx="101000" sy="101000" algn="tl" rotWithShape="0">
              <a:prstClr val="black">
                <a:alpha val="80000"/>
              </a:prstClr>
            </a:outerShdw>
          </a:effectLst>
        </p:spPr>
      </p:pic>
      <p:sp>
        <p:nvSpPr>
          <p:cNvPr id="9" name="TextBox 8"/>
          <p:cNvSpPr txBox="1"/>
          <p:nvPr/>
        </p:nvSpPr>
        <p:spPr>
          <a:xfrm>
            <a:off x="536436" y="1252637"/>
            <a:ext cx="4578626" cy="3046988"/>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Built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 1736, Fort Frederica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(named for Frederick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Louis,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Prince of Wales, eldest song of King George II)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would serve 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military headquarters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 Georgia. With almost 100 acres of land, surrounded by a stockade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fence and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manned by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militia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Highland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Scots and 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Regiment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 English soldiers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Georgia was ready to invade Saint Augustine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and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remove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Spanish.</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1" name="TextBox 10"/>
          <p:cNvSpPr txBox="1"/>
          <p:nvPr/>
        </p:nvSpPr>
        <p:spPr>
          <a:xfrm>
            <a:off x="536436" y="3602250"/>
            <a:ext cx="3956124" cy="3293209"/>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Vital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the plan was the complete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naval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blockade of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Augustine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from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ocean</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This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would include Matanzas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Inlet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which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provided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communication and supplies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and from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Habana, Cuba, some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550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miles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south.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English seemed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have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all the advantages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over St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Augustine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but this was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not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case.</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ction Button: Home 12">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547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96" y="1058527"/>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352" y="851891"/>
            <a:ext cx="3504529" cy="3276833"/>
          </a:xfrm>
          <a:prstGeom prst="rect">
            <a:avLst/>
          </a:prstGeom>
          <a:ln w="76200">
            <a:solidFill>
              <a:srgbClr val="754C24"/>
            </a:solidFill>
            <a:miter lim="800000"/>
          </a:ln>
          <a:effectLst>
            <a:outerShdw blurRad="101600" dist="63500" dir="2700000" sx="101000" sy="101000" algn="tl" rotWithShape="0">
              <a:prstClr val="black">
                <a:alpha val="80000"/>
              </a:prstClr>
            </a:outerShdw>
          </a:effectLst>
        </p:spPr>
      </p:pic>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11" name="TextBox 10"/>
          <p:cNvSpPr txBox="1"/>
          <p:nvPr/>
        </p:nvSpPr>
        <p:spPr>
          <a:xfrm>
            <a:off x="558352" y="3741182"/>
            <a:ext cx="8265824" cy="2800767"/>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Spanish knew that Matanzas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Inlet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was an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important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strategic location.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Since 1569, wooden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towers stood watch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inlet.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Over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years,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these towers, built one after another, had seen many interesting things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role of the wooden towers was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simple: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look out to the sea, watch for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enemies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report any problems to the Spanish Governor in St.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Augustine.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towers and the soldiers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manning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them faced many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difficulties, such 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ealing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with n</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atives both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friend 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rescuing shipwreck survivors making their way north along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coast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even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defending against pirate attacks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9" name="TextBox 8"/>
          <p:cNvSpPr txBox="1"/>
          <p:nvPr/>
        </p:nvSpPr>
        <p:spPr>
          <a:xfrm>
            <a:off x="3490731" y="1299381"/>
            <a:ext cx="5376309" cy="2800767"/>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Soon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after the arrival of British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ships off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St. Augustine, boats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were dispatched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through Matanzas Inlet to notify Cuba</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an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imminent attack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on Florida.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 1702,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Cuba sent food, soldiers,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ammunition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new hope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their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countrymen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trapped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inside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walled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presidio.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Matanzas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Inlet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had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again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proven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its value to the safety and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protection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the presidio.</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ction Button: Home 12">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5788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165"/>
          <p:cNvGrpSpPr/>
          <p:nvPr/>
        </p:nvGrpSpPr>
        <p:grpSpPr>
          <a:xfrm>
            <a:off x="317292" y="3434437"/>
            <a:ext cx="609600" cy="1491242"/>
            <a:chOff x="956842" y="3434437"/>
            <a:chExt cx="609600" cy="1491242"/>
          </a:xfrm>
        </p:grpSpPr>
        <p:cxnSp>
          <p:nvCxnSpPr>
            <p:cNvPr id="167" name="Straight Connector 166"/>
            <p:cNvCxnSpPr/>
            <p:nvPr/>
          </p:nvCxnSpPr>
          <p:spPr>
            <a:xfrm>
              <a:off x="956842" y="3434437"/>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68" name="Straight Connector 167"/>
            <p:cNvCxnSpPr/>
            <p:nvPr/>
          </p:nvCxnSpPr>
          <p:spPr>
            <a:xfrm>
              <a:off x="1109242" y="36121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69" name="Straight Connector 168"/>
            <p:cNvCxnSpPr/>
            <p:nvPr/>
          </p:nvCxnSpPr>
          <p:spPr>
            <a:xfrm>
              <a:off x="1261642" y="37645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70" name="Straight Connector 169"/>
            <p:cNvCxnSpPr/>
            <p:nvPr/>
          </p:nvCxnSpPr>
          <p:spPr>
            <a:xfrm>
              <a:off x="1414042" y="39169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71" name="Straight Connector 170"/>
            <p:cNvCxnSpPr/>
            <p:nvPr/>
          </p:nvCxnSpPr>
          <p:spPr>
            <a:xfrm>
              <a:off x="1566442" y="40693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grpSp>
      <p:grpSp>
        <p:nvGrpSpPr>
          <p:cNvPr id="160" name="Group 159"/>
          <p:cNvGrpSpPr/>
          <p:nvPr/>
        </p:nvGrpSpPr>
        <p:grpSpPr>
          <a:xfrm>
            <a:off x="8181550" y="2768186"/>
            <a:ext cx="609600" cy="1491242"/>
            <a:chOff x="956842" y="3434437"/>
            <a:chExt cx="609600" cy="1491242"/>
          </a:xfrm>
        </p:grpSpPr>
        <p:cxnSp>
          <p:nvCxnSpPr>
            <p:cNvPr id="161" name="Straight Connector 160"/>
            <p:cNvCxnSpPr/>
            <p:nvPr/>
          </p:nvCxnSpPr>
          <p:spPr>
            <a:xfrm>
              <a:off x="956842" y="3434437"/>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62" name="Straight Connector 161"/>
            <p:cNvCxnSpPr/>
            <p:nvPr/>
          </p:nvCxnSpPr>
          <p:spPr>
            <a:xfrm>
              <a:off x="1109242" y="36121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63" name="Straight Connector 162"/>
            <p:cNvCxnSpPr/>
            <p:nvPr/>
          </p:nvCxnSpPr>
          <p:spPr>
            <a:xfrm>
              <a:off x="1261642" y="37645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64" name="Straight Connector 163"/>
            <p:cNvCxnSpPr/>
            <p:nvPr/>
          </p:nvCxnSpPr>
          <p:spPr>
            <a:xfrm>
              <a:off x="1414042" y="39169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65" name="Straight Connector 164"/>
            <p:cNvCxnSpPr/>
            <p:nvPr/>
          </p:nvCxnSpPr>
          <p:spPr>
            <a:xfrm>
              <a:off x="1566442" y="40693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grpSp>
      <p:grpSp>
        <p:nvGrpSpPr>
          <p:cNvPr id="153" name="Group 152"/>
          <p:cNvGrpSpPr/>
          <p:nvPr/>
        </p:nvGrpSpPr>
        <p:grpSpPr>
          <a:xfrm rot="16200000">
            <a:off x="5326333" y="806491"/>
            <a:ext cx="609600" cy="1491242"/>
            <a:chOff x="956842" y="3434437"/>
            <a:chExt cx="609600" cy="1491242"/>
          </a:xfrm>
        </p:grpSpPr>
        <p:cxnSp>
          <p:nvCxnSpPr>
            <p:cNvPr id="154" name="Straight Connector 153"/>
            <p:cNvCxnSpPr/>
            <p:nvPr/>
          </p:nvCxnSpPr>
          <p:spPr>
            <a:xfrm>
              <a:off x="956842" y="3434437"/>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55" name="Straight Connector 154"/>
            <p:cNvCxnSpPr/>
            <p:nvPr/>
          </p:nvCxnSpPr>
          <p:spPr>
            <a:xfrm>
              <a:off x="1109242" y="36121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56" name="Straight Connector 155"/>
            <p:cNvCxnSpPr/>
            <p:nvPr/>
          </p:nvCxnSpPr>
          <p:spPr>
            <a:xfrm>
              <a:off x="1261642" y="37645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57" name="Straight Connector 156"/>
            <p:cNvCxnSpPr/>
            <p:nvPr/>
          </p:nvCxnSpPr>
          <p:spPr>
            <a:xfrm>
              <a:off x="1414042" y="39169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58" name="Straight Connector 157"/>
            <p:cNvCxnSpPr/>
            <p:nvPr/>
          </p:nvCxnSpPr>
          <p:spPr>
            <a:xfrm>
              <a:off x="1566442" y="40693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grpSp>
      <p:grpSp>
        <p:nvGrpSpPr>
          <p:cNvPr id="147" name="Group 146"/>
          <p:cNvGrpSpPr/>
          <p:nvPr/>
        </p:nvGrpSpPr>
        <p:grpSpPr>
          <a:xfrm rot="5400000">
            <a:off x="3158399" y="5411298"/>
            <a:ext cx="609600" cy="1491242"/>
            <a:chOff x="956842" y="3434437"/>
            <a:chExt cx="609600" cy="1491242"/>
          </a:xfrm>
        </p:grpSpPr>
        <p:cxnSp>
          <p:nvCxnSpPr>
            <p:cNvPr id="148" name="Straight Connector 147"/>
            <p:cNvCxnSpPr/>
            <p:nvPr/>
          </p:nvCxnSpPr>
          <p:spPr>
            <a:xfrm>
              <a:off x="956842" y="3434437"/>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49" name="Straight Connector 148"/>
            <p:cNvCxnSpPr/>
            <p:nvPr/>
          </p:nvCxnSpPr>
          <p:spPr>
            <a:xfrm>
              <a:off x="1109242" y="36121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50" name="Straight Connector 149"/>
            <p:cNvCxnSpPr/>
            <p:nvPr/>
          </p:nvCxnSpPr>
          <p:spPr>
            <a:xfrm>
              <a:off x="1261642" y="37645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51" name="Straight Connector 150"/>
            <p:cNvCxnSpPr/>
            <p:nvPr/>
          </p:nvCxnSpPr>
          <p:spPr>
            <a:xfrm>
              <a:off x="1414042" y="39169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cxnSp>
          <p:nvCxnSpPr>
            <p:cNvPr id="152" name="Straight Connector 151"/>
            <p:cNvCxnSpPr/>
            <p:nvPr/>
          </p:nvCxnSpPr>
          <p:spPr>
            <a:xfrm>
              <a:off x="1566442" y="4069369"/>
              <a:ext cx="0" cy="856310"/>
            </a:xfrm>
            <a:prstGeom prst="line">
              <a:avLst/>
            </a:prstGeom>
            <a:ln w="28575">
              <a:solidFill>
                <a:srgbClr val="542804"/>
              </a:solidFill>
            </a:ln>
            <a:effectLst>
              <a:outerShdw blurRad="38100" dist="50800" dir="3600000" algn="tl" rotWithShape="0">
                <a:prstClr val="black">
                  <a:alpha val="92000"/>
                </a:prstClr>
              </a:outerShdw>
            </a:effectLst>
          </p:spPr>
          <p:style>
            <a:lnRef idx="1">
              <a:schemeClr val="accent6"/>
            </a:lnRef>
            <a:fillRef idx="0">
              <a:schemeClr val="accent6"/>
            </a:fillRef>
            <a:effectRef idx="0">
              <a:schemeClr val="accent6"/>
            </a:effectRef>
            <a:fontRef idx="minor">
              <a:schemeClr val="tx1"/>
            </a:fontRef>
          </p:style>
        </p:cxnSp>
      </p:grpSp>
      <p:pic>
        <p:nvPicPr>
          <p:cNvPr id="2057" name="Picture 20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712" y="2280868"/>
            <a:ext cx="3430212" cy="2984285"/>
          </a:xfrm>
          <a:prstGeom prst="ellipse">
            <a:avLst/>
          </a:prstGeom>
          <a:ln w="63500" cap="rnd">
            <a:noFill/>
          </a:ln>
          <a:effectLst>
            <a:outerShdw blurRad="127000" dist="127000" dir="2700000" algn="ctr">
              <a:srgbClr val="000000">
                <a:alpha val="97000"/>
              </a:srgbClr>
            </a:outerShdw>
          </a:effectLst>
          <a:scene3d>
            <a:camera prst="perspectiveFront" fov="2700000">
              <a:rot lat="20376000" lon="1938000" rev="20112001"/>
            </a:camera>
            <a:lightRig rig="soft" dir="t">
              <a:rot lat="0" lon="0" rev="0"/>
            </a:lightRig>
          </a:scene3d>
          <a:sp3d prstMaterial="dkEdge">
            <a:bevelT w="203200" h="50800" prst="softRound"/>
          </a:sp3d>
        </p:spPr>
      </p:pic>
      <p:sp>
        <p:nvSpPr>
          <p:cNvPr id="63" name="TextBox 62"/>
          <p:cNvSpPr txBox="1"/>
          <p:nvPr/>
        </p:nvSpPr>
        <p:spPr>
          <a:xfrm>
            <a:off x="3637575" y="2503245"/>
            <a:ext cx="2762025" cy="1446550"/>
          </a:xfrm>
          <a:prstGeom prst="rect">
            <a:avLst/>
          </a:prstGeom>
          <a:noFill/>
        </p:spPr>
        <p:txBody>
          <a:bodyPr wrap="square" rtlCol="0">
            <a:spAutoFit/>
            <a:scene3d>
              <a:camera prst="obliqueBottomRight"/>
              <a:lightRig rig="flood" dir="t"/>
            </a:scene3d>
            <a:sp3d extrusionH="76200" prstMaterial="metal">
              <a:bevelT w="50800" h="25400"/>
              <a:bevelB w="44450" h="69850"/>
            </a:sp3d>
          </a:bodyPr>
          <a:lstStyle/>
          <a:p>
            <a:r>
              <a:rPr lang="en-US" sz="8800" b="1" dirty="0" smtClean="0">
                <a:ln w="12700">
                  <a:solidFill>
                    <a:schemeClr val="bg1"/>
                  </a:solidFill>
                </a:ln>
                <a:solidFill>
                  <a:srgbClr val="743806"/>
                </a:solidFill>
                <a:effectLst>
                  <a:outerShdw blurRad="38100" dist="38100" dir="2700000" algn="tl">
                    <a:srgbClr val="000000">
                      <a:alpha val="80000"/>
                    </a:srgbClr>
                  </a:outerShdw>
                </a:effectLst>
                <a:latin typeface="Tekton Pro Cond" pitchFamily="34" charset="0"/>
                <a:cs typeface="Vijaya" pitchFamily="34" charset="0"/>
              </a:rPr>
              <a:t>Park </a:t>
            </a:r>
          </a:p>
        </p:txBody>
      </p:sp>
      <p:sp>
        <p:nvSpPr>
          <p:cNvPr id="64" name="TextBox 63"/>
          <p:cNvSpPr txBox="1"/>
          <p:nvPr/>
        </p:nvSpPr>
        <p:spPr>
          <a:xfrm>
            <a:off x="3668581" y="3453109"/>
            <a:ext cx="2312809" cy="1446550"/>
          </a:xfrm>
          <a:prstGeom prst="rect">
            <a:avLst/>
          </a:prstGeom>
          <a:noFill/>
        </p:spPr>
        <p:txBody>
          <a:bodyPr wrap="square" rtlCol="0">
            <a:spAutoFit/>
            <a:scene3d>
              <a:camera prst="obliqueBottomRight"/>
              <a:lightRig rig="flood" dir="t"/>
            </a:scene3d>
            <a:sp3d extrusionH="76200" prstMaterial="metal">
              <a:bevelT w="50800" h="25400"/>
              <a:bevelB w="44450" h="69850"/>
            </a:sp3d>
          </a:bodyPr>
          <a:lstStyle/>
          <a:p>
            <a:r>
              <a:rPr lang="en-US" sz="8800" b="1" dirty="0" smtClean="0">
                <a:ln w="12700">
                  <a:solidFill>
                    <a:schemeClr val="bg1"/>
                  </a:solidFill>
                </a:ln>
                <a:solidFill>
                  <a:schemeClr val="accent6">
                    <a:lumMod val="50000"/>
                  </a:schemeClr>
                </a:solidFill>
                <a:effectLst>
                  <a:outerShdw blurRad="38100" dist="38100" dir="2700000" algn="tl">
                    <a:srgbClr val="000000">
                      <a:alpha val="80000"/>
                    </a:srgbClr>
                  </a:outerShdw>
                </a:effectLst>
                <a:latin typeface="Tekton Pro Cond" pitchFamily="34" charset="0"/>
                <a:cs typeface="Vijaya" pitchFamily="34" charset="0"/>
              </a:rPr>
              <a:t>Map</a:t>
            </a:r>
            <a:r>
              <a:rPr lang="en-US" sz="8800" b="1" dirty="0" smtClean="0">
                <a:ln w="12700">
                  <a:solidFill>
                    <a:schemeClr val="bg1"/>
                  </a:solidFill>
                </a:ln>
                <a:solidFill>
                  <a:srgbClr val="743806"/>
                </a:solidFill>
                <a:effectLst>
                  <a:outerShdw blurRad="38100" dist="38100" dir="2700000" algn="tl">
                    <a:srgbClr val="000000">
                      <a:alpha val="80000"/>
                    </a:srgbClr>
                  </a:outerShdw>
                </a:effectLst>
                <a:latin typeface="Tekton Pro Cond" pitchFamily="34" charset="0"/>
                <a:cs typeface="Vijaya" pitchFamily="34" charset="0"/>
              </a:rPr>
              <a:t> </a:t>
            </a: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196000"/>
                    </a14:imgEffect>
                  </a14:imgLayer>
                </a14:imgProps>
              </a:ext>
              <a:ext uri="{28A0092B-C50C-407E-A947-70E740481C1C}">
                <a14:useLocalDpi xmlns:a14="http://schemas.microsoft.com/office/drawing/2010/main" val="0"/>
              </a:ext>
            </a:extLst>
          </a:blip>
          <a:srcRect/>
          <a:stretch>
            <a:fillRect/>
          </a:stretch>
        </p:blipFill>
        <p:spPr bwMode="auto">
          <a:xfrm>
            <a:off x="146513" y="4160977"/>
            <a:ext cx="3378200" cy="2505075"/>
          </a:xfrm>
          <a:prstGeom prst="rect">
            <a:avLst/>
          </a:prstGeom>
          <a:noFill/>
          <a:ln>
            <a:noFill/>
          </a:ln>
          <a:effectLst>
            <a:outerShdw blurRad="63500" dist="63500" dir="2700000" algn="tl" rotWithShape="0">
              <a:prstClr val="black">
                <a:alpha val="97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196000"/>
                    </a14:imgEffect>
                  </a14:imgLayer>
                </a14:imgProps>
              </a:ext>
              <a:ext uri="{28A0092B-C50C-407E-A947-70E740481C1C}">
                <a14:useLocalDpi xmlns:a14="http://schemas.microsoft.com/office/drawing/2010/main" val="0"/>
              </a:ext>
            </a:extLst>
          </a:blip>
          <a:srcRect/>
          <a:stretch>
            <a:fillRect/>
          </a:stretch>
        </p:blipFill>
        <p:spPr bwMode="auto">
          <a:xfrm>
            <a:off x="5631133" y="4160977"/>
            <a:ext cx="3378200" cy="2505075"/>
          </a:xfrm>
          <a:prstGeom prst="rect">
            <a:avLst/>
          </a:prstGeom>
          <a:noFill/>
          <a:ln>
            <a:noFill/>
          </a:ln>
          <a:effectLst>
            <a:outerShdw blurRad="63500" dist="63500" dir="2700000" algn="tl" rotWithShape="0">
              <a:prstClr val="black">
                <a:alpha val="97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BEBA8EAE-BF5A-486C-A8C5-ECC9F3942E4B}">
                <a14:imgProps xmlns:a14="http://schemas.microsoft.com/office/drawing/2010/main">
                  <a14:imgLayer r:embed="rId5">
                    <a14:imgEffect>
                      <a14:saturation sat="196000"/>
                    </a14:imgEffect>
                  </a14:imgLayer>
                </a14:imgProps>
              </a:ext>
              <a:ext uri="{28A0092B-C50C-407E-A947-70E740481C1C}">
                <a14:useLocalDpi xmlns:a14="http://schemas.microsoft.com/office/drawing/2010/main" val="0"/>
              </a:ext>
            </a:extLst>
          </a:blip>
          <a:srcRect/>
          <a:stretch>
            <a:fillRect/>
          </a:stretch>
        </p:blipFill>
        <p:spPr bwMode="auto">
          <a:xfrm>
            <a:off x="5631133" y="1057510"/>
            <a:ext cx="3378200" cy="2505075"/>
          </a:xfrm>
          <a:prstGeom prst="rect">
            <a:avLst/>
          </a:prstGeom>
          <a:noFill/>
          <a:ln>
            <a:noFill/>
          </a:ln>
          <a:effectLst>
            <a:outerShdw blurRad="63500" dist="63500" dir="2700000" algn="tl" rotWithShape="0">
              <a:prstClr val="black">
                <a:alpha val="97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BEBA8EAE-BF5A-486C-A8C5-ECC9F3942E4B}">
                <a14:imgProps xmlns:a14="http://schemas.microsoft.com/office/drawing/2010/main">
                  <a14:imgLayer r:embed="rId7">
                    <a14:imgEffect>
                      <a14:saturation sat="19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8440" y="1059891"/>
            <a:ext cx="3378200" cy="2500312"/>
          </a:xfrm>
          <a:prstGeom prst="rect">
            <a:avLst/>
          </a:prstGeom>
          <a:noFill/>
          <a:ln>
            <a:noFill/>
          </a:ln>
          <a:effectLst>
            <a:outerShdw blurRad="63500" dist="63500" dir="2700000" algn="tl" rotWithShape="0">
              <a:prstClr val="black">
                <a:alpha val="97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53"/>
          <p:cNvSpPr txBox="1"/>
          <p:nvPr/>
        </p:nvSpPr>
        <p:spPr>
          <a:xfrm>
            <a:off x="6031452" y="5810285"/>
            <a:ext cx="3011378" cy="959598"/>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cxnSp>
        <p:nvCxnSpPr>
          <p:cNvPr id="23" name="Straight Connector 22"/>
          <p:cNvCxnSpPr/>
          <p:nvPr/>
        </p:nvCxnSpPr>
        <p:spPr>
          <a:xfrm>
            <a:off x="125109" y="990600"/>
            <a:ext cx="88842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5109" y="64311"/>
            <a:ext cx="8884224" cy="643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8" cstate="print">
            <a:clrChange>
              <a:clrFrom>
                <a:srgbClr val="B5DDE8"/>
              </a:clrFrom>
              <a:clrTo>
                <a:srgbClr val="B5DDE8">
                  <a:alpha val="0"/>
                </a:srgbClr>
              </a:clrTo>
            </a:clrChange>
            <a:extLst>
              <a:ext uri="{28A0092B-C50C-407E-A947-70E740481C1C}">
                <a14:useLocalDpi xmlns:a14="http://schemas.microsoft.com/office/drawing/2010/main" val="0"/>
              </a:ext>
            </a:extLst>
          </a:blip>
          <a:stretch>
            <a:fillRect/>
          </a:stretch>
        </p:blipFill>
        <p:spPr>
          <a:xfrm>
            <a:off x="8288937" y="152600"/>
            <a:ext cx="618146" cy="790243"/>
          </a:xfrm>
          <a:prstGeom prst="rect">
            <a:avLst/>
          </a:prstGeom>
          <a:effectLst>
            <a:outerShdw blurRad="76200" dist="38100" dir="2700000" algn="tl" rotWithShape="0">
              <a:schemeClr val="tx1">
                <a:alpha val="40000"/>
              </a:schemeClr>
            </a:outerShdw>
          </a:effectLst>
        </p:spPr>
      </p:pic>
      <p:sp>
        <p:nvSpPr>
          <p:cNvPr id="11" name="TextBox 10"/>
          <p:cNvSpPr txBox="1"/>
          <p:nvPr/>
        </p:nvSpPr>
        <p:spPr>
          <a:xfrm>
            <a:off x="31244" y="99040"/>
            <a:ext cx="4839903" cy="584775"/>
          </a:xfrm>
          <a:prstGeom prst="rect">
            <a:avLst/>
          </a:prstGeom>
          <a:noFill/>
        </p:spPr>
        <p:txBody>
          <a:bodyPr wrap="square" rtlCol="0">
            <a:spAutoFit/>
          </a:bodyPr>
          <a:lstStyle/>
          <a:p>
            <a:r>
              <a:rPr lang="en-US" sz="1600" b="1" dirty="0" smtClean="0">
                <a:latin typeface="Frutiger LT Std 55 Roman" pitchFamily="34" charset="0"/>
              </a:rPr>
              <a:t>National Park Service</a:t>
            </a:r>
          </a:p>
          <a:p>
            <a:r>
              <a:rPr lang="en-US" sz="1600" b="1" dirty="0" smtClean="0">
                <a:latin typeface="Frutiger LT Std 55 Roman" pitchFamily="34" charset="0"/>
              </a:rPr>
              <a:t>U.S. Department of the Interior</a:t>
            </a:r>
            <a:endParaRPr lang="en-US" sz="1600" b="1" dirty="0">
              <a:latin typeface="Frutiger LT Std 55 Roman" pitchFamily="34" charset="0"/>
            </a:endParaRPr>
          </a:p>
        </p:txBody>
      </p:sp>
      <p:sp>
        <p:nvSpPr>
          <p:cNvPr id="12" name="TextBox 11"/>
          <p:cNvSpPr txBox="1"/>
          <p:nvPr/>
        </p:nvSpPr>
        <p:spPr>
          <a:xfrm>
            <a:off x="31244" y="604289"/>
            <a:ext cx="4626496" cy="338554"/>
          </a:xfrm>
          <a:prstGeom prst="rect">
            <a:avLst/>
          </a:prstGeom>
          <a:noFill/>
        </p:spPr>
        <p:txBody>
          <a:bodyPr wrap="square" rtlCol="0">
            <a:spAutoFit/>
          </a:bodyPr>
          <a:lstStyle/>
          <a:p>
            <a:r>
              <a:rPr lang="en-US" sz="1600" b="1" dirty="0" smtClean="0">
                <a:latin typeface="Frutiger LT Std 55 Roman" pitchFamily="34" charset="0"/>
              </a:rPr>
              <a:t>Fort Matanzas National Monument</a:t>
            </a:r>
          </a:p>
        </p:txBody>
      </p:sp>
      <p:pic>
        <p:nvPicPr>
          <p:cNvPr id="1045" name="Picture 1044"/>
          <p:cNvPicPr>
            <a:picLocks noChangeAspect="1"/>
          </p:cNvPicPr>
          <p:nvPr/>
        </p:nvPicPr>
        <p:blipFill rotWithShape="1">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l="11080" t="16597" r="8299" b="9343"/>
          <a:stretch/>
        </p:blipFill>
        <p:spPr>
          <a:xfrm>
            <a:off x="6287874" y="1089473"/>
            <a:ext cx="2411608" cy="2424334"/>
          </a:xfrm>
          <a:prstGeom prst="rect">
            <a:avLst/>
          </a:prstGeom>
          <a:ln>
            <a:noFill/>
          </a:ln>
          <a:effectLst>
            <a:outerShdw blurRad="50800" dist="50800" dir="5400000" algn="ctr" rotWithShape="0">
              <a:schemeClr val="tx1"/>
            </a:outerShdw>
          </a:effectLst>
        </p:spPr>
      </p:pic>
      <p:grpSp>
        <p:nvGrpSpPr>
          <p:cNvPr id="3" name="Group 2"/>
          <p:cNvGrpSpPr/>
          <p:nvPr/>
        </p:nvGrpSpPr>
        <p:grpSpPr>
          <a:xfrm>
            <a:off x="592633" y="1112329"/>
            <a:ext cx="2426427" cy="2138390"/>
            <a:chOff x="61058" y="1691016"/>
            <a:chExt cx="2490745" cy="2119844"/>
          </a:xfrm>
          <a:effectLst>
            <a:outerShdw blurRad="101600" dist="63500" dir="2700000" sx="98000" sy="98000" algn="tl" rotWithShape="0">
              <a:prstClr val="black">
                <a:alpha val="80000"/>
              </a:prstClr>
            </a:outerShdw>
          </a:effectLst>
        </p:grpSpPr>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95" t="21216" r="4779" b="6518"/>
            <a:stretch/>
          </p:blipFill>
          <p:spPr>
            <a:xfrm>
              <a:off x="1781377" y="2632074"/>
              <a:ext cx="770426" cy="805993"/>
            </a:xfrm>
            <a:prstGeom prst="rect">
              <a:avLst/>
            </a:prstGeom>
            <a:ln>
              <a:noFill/>
            </a:ln>
            <a:effectLst>
              <a:innerShdw blurRad="114300">
                <a:prstClr val="black"/>
              </a:innerShdw>
            </a:effectLst>
          </p:spPr>
        </p:pic>
        <p:pic>
          <p:nvPicPr>
            <p:cNvPr id="9" name="Picture 8"/>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9927" t="4484" r="15643" b="6699"/>
            <a:stretch/>
          </p:blipFill>
          <p:spPr>
            <a:xfrm>
              <a:off x="61058" y="1691016"/>
              <a:ext cx="2431097" cy="2119844"/>
            </a:xfrm>
            <a:prstGeom prst="rect">
              <a:avLst/>
            </a:prstGeom>
            <a:ln>
              <a:noFill/>
            </a:ln>
            <a:effectLst>
              <a:innerShdw blurRad="114300">
                <a:prstClr val="black"/>
              </a:innerShdw>
            </a:effectLst>
          </p:spPr>
        </p:pic>
      </p:grpSp>
      <p:sp>
        <p:nvSpPr>
          <p:cNvPr id="42" name="TextBox 41"/>
          <p:cNvSpPr txBox="1"/>
          <p:nvPr/>
        </p:nvSpPr>
        <p:spPr>
          <a:xfrm>
            <a:off x="5990075" y="5433644"/>
            <a:ext cx="2060200" cy="1446550"/>
          </a:xfrm>
          <a:prstGeom prst="rect">
            <a:avLst/>
          </a:prstGeom>
          <a:noFill/>
        </p:spPr>
        <p:txBody>
          <a:bodyPr wrap="square" rtlCol="0">
            <a:spAutoFit/>
            <a:scene3d>
              <a:camera prst="obliqueBottomRight"/>
              <a:lightRig rig="flood" dir="t"/>
            </a:scene3d>
            <a:sp3d extrusionH="76200" prstMaterial="metal">
              <a:bevelT w="50800" h="25400"/>
              <a:bevelB w="44450" h="69850"/>
            </a:sp3d>
          </a:bodyPr>
          <a:lstStyle/>
          <a:p>
            <a:r>
              <a:rPr lang="en-US" sz="8800" b="1" dirty="0" err="1" smtClean="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rPr>
              <a:t>Wil</a:t>
            </a:r>
            <a:endParaRPr lang="en-US" sz="7200" b="1" dirty="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endParaRPr>
          </a:p>
        </p:txBody>
      </p:sp>
      <p:sp>
        <p:nvSpPr>
          <p:cNvPr id="40" name="TextBox 39"/>
          <p:cNvSpPr txBox="1"/>
          <p:nvPr/>
        </p:nvSpPr>
        <p:spPr>
          <a:xfrm>
            <a:off x="7163858" y="5433644"/>
            <a:ext cx="3071248" cy="1446550"/>
          </a:xfrm>
          <a:prstGeom prst="rect">
            <a:avLst/>
          </a:prstGeom>
          <a:noFill/>
        </p:spPr>
        <p:txBody>
          <a:bodyPr wrap="square" rtlCol="0">
            <a:spAutoFit/>
            <a:scene3d>
              <a:camera prst="obliqueBottomRight"/>
              <a:lightRig rig="flood" dir="t"/>
            </a:scene3d>
            <a:sp3d extrusionH="76200" prstMaterial="metal">
              <a:bevelT w="50800" h="25400"/>
              <a:bevelB w="44450" h="69850"/>
            </a:sp3d>
          </a:bodyPr>
          <a:lstStyle/>
          <a:p>
            <a:r>
              <a:rPr lang="en-US" sz="8800" b="1" dirty="0" err="1" smtClean="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rPr>
              <a:t>dlife</a:t>
            </a:r>
            <a:endParaRPr lang="en-US" sz="7200" b="1" dirty="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0280" y="4636640"/>
            <a:ext cx="2022077" cy="154880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4" name="Picture 23"/>
          <p:cNvPicPr>
            <a:picLocks noChangeAspect="1"/>
          </p:cNvPicPr>
          <p:nvPr/>
        </p:nvPicPr>
        <p:blipFill rotWithShape="1">
          <a:blip r:embed="rId13" cstate="print">
            <a:extLst>
              <a:ext uri="{28A0092B-C50C-407E-A947-70E740481C1C}">
                <a14:useLocalDpi xmlns:a14="http://schemas.microsoft.com/office/drawing/2010/main" val="0"/>
              </a:ext>
            </a:extLst>
          </a:blip>
          <a:srcRect b="5415"/>
          <a:stretch/>
        </p:blipFill>
        <p:spPr>
          <a:xfrm>
            <a:off x="458868" y="4354969"/>
            <a:ext cx="835015" cy="78980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51" name="TextBox 50"/>
          <p:cNvSpPr txBox="1"/>
          <p:nvPr/>
        </p:nvSpPr>
        <p:spPr>
          <a:xfrm>
            <a:off x="125109" y="2524451"/>
            <a:ext cx="2840033" cy="959598"/>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35" name="TextBox 34"/>
          <p:cNvSpPr txBox="1"/>
          <p:nvPr/>
        </p:nvSpPr>
        <p:spPr>
          <a:xfrm>
            <a:off x="117753" y="2162231"/>
            <a:ext cx="3345446" cy="1446550"/>
          </a:xfrm>
          <a:prstGeom prst="rect">
            <a:avLst/>
          </a:prstGeom>
          <a:noFill/>
        </p:spPr>
        <p:txBody>
          <a:bodyPr wrap="square" rtlCol="0">
            <a:spAutoFit/>
            <a:scene3d>
              <a:camera prst="obliqueBottomRight"/>
              <a:lightRig rig="flood" dir="t"/>
            </a:scene3d>
            <a:sp3d extrusionH="76200" prstMaterial="metal">
              <a:bevelT w="50800" h="25400"/>
              <a:bevelB w="44450" h="69850"/>
            </a:sp3d>
          </a:bodyPr>
          <a:lstStyle/>
          <a:p>
            <a:r>
              <a:rPr lang="en-US" sz="8800" b="1" dirty="0" smtClean="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rPr>
              <a:t>History</a:t>
            </a:r>
            <a:endParaRPr lang="en-US" sz="7200" b="1" dirty="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endParaRPr>
          </a:p>
        </p:txBody>
      </p:sp>
      <p:sp>
        <p:nvSpPr>
          <p:cNvPr id="52" name="TextBox 51"/>
          <p:cNvSpPr txBox="1"/>
          <p:nvPr/>
        </p:nvSpPr>
        <p:spPr>
          <a:xfrm>
            <a:off x="6046420" y="2601861"/>
            <a:ext cx="1919929" cy="959598"/>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36" name="TextBox 35"/>
          <p:cNvSpPr txBox="1"/>
          <p:nvPr/>
        </p:nvSpPr>
        <p:spPr>
          <a:xfrm>
            <a:off x="6003840" y="2214907"/>
            <a:ext cx="1825458" cy="1446550"/>
          </a:xfrm>
          <a:prstGeom prst="rect">
            <a:avLst/>
          </a:prstGeom>
          <a:noFill/>
        </p:spPr>
        <p:txBody>
          <a:bodyPr wrap="square" rtlCol="0">
            <a:spAutoFit/>
            <a:scene3d>
              <a:camera prst="obliqueBottomRight"/>
              <a:lightRig rig="flood" dir="t"/>
            </a:scene3d>
            <a:sp3d extrusionH="76200" prstMaterial="metal">
              <a:bevelT w="50800" h="25400"/>
              <a:bevelB w="44450" h="69850"/>
            </a:sp3d>
          </a:bodyPr>
          <a:lstStyle/>
          <a:p>
            <a:r>
              <a:rPr lang="en-US" sz="8800" b="1" dirty="0" smtClean="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rPr>
              <a:t>Fort</a:t>
            </a:r>
            <a:endParaRPr lang="en-US" sz="7200" b="1" dirty="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endParaRPr>
          </a:p>
        </p:txBody>
      </p:sp>
      <p:sp>
        <p:nvSpPr>
          <p:cNvPr id="65" name="TextBox 64"/>
          <p:cNvSpPr txBox="1"/>
          <p:nvPr/>
        </p:nvSpPr>
        <p:spPr>
          <a:xfrm>
            <a:off x="22574" y="5810285"/>
            <a:ext cx="2756138" cy="959598"/>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34" name="TextBox 33"/>
          <p:cNvSpPr txBox="1"/>
          <p:nvPr/>
        </p:nvSpPr>
        <p:spPr>
          <a:xfrm>
            <a:off x="99867" y="5411450"/>
            <a:ext cx="2693994" cy="1446550"/>
          </a:xfrm>
          <a:prstGeom prst="rect">
            <a:avLst/>
          </a:prstGeom>
          <a:noFill/>
        </p:spPr>
        <p:txBody>
          <a:bodyPr wrap="square" rtlCol="0">
            <a:spAutoFit/>
            <a:scene3d>
              <a:camera prst="obliqueBottomRight"/>
              <a:lightRig rig="flood" dir="t"/>
            </a:scene3d>
            <a:sp3d extrusionH="76200" prstMaterial="metal">
              <a:bevelT w="50800" h="25400"/>
              <a:bevelB w="44450" h="69850"/>
            </a:sp3d>
          </a:bodyPr>
          <a:lstStyle/>
          <a:p>
            <a:r>
              <a:rPr lang="en-US" sz="8800" b="1" dirty="0" smtClean="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rPr>
              <a:t>Plants</a:t>
            </a:r>
            <a:endParaRPr lang="en-US" sz="7200" b="1" dirty="0">
              <a:ln w="12700">
                <a:solidFill>
                  <a:schemeClr val="bg1"/>
                </a:solidFill>
              </a:ln>
              <a:solidFill>
                <a:srgbClr val="542804"/>
              </a:solidFill>
              <a:effectLst>
                <a:outerShdw blurRad="38100" dist="38100" dir="2700000" algn="tl">
                  <a:srgbClr val="000000">
                    <a:alpha val="80000"/>
                  </a:srgbClr>
                </a:outerShdw>
              </a:effectLst>
              <a:latin typeface="Tekton Pro Cond" pitchFamily="34" charset="0"/>
              <a:cs typeface="Vijaya" pitchFamily="34" charset="0"/>
            </a:endParaRPr>
          </a:p>
        </p:txBody>
      </p:sp>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5032" y="139978"/>
            <a:ext cx="913936" cy="93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19640" t="5424" r="11826" b="11456"/>
          <a:stretch/>
        </p:blipFill>
        <p:spPr>
          <a:xfrm>
            <a:off x="5539157" y="3773011"/>
            <a:ext cx="3684743" cy="2601476"/>
          </a:xfrm>
          <a:prstGeom prst="rect">
            <a:avLst/>
          </a:prstGeom>
          <a:effectLst>
            <a:innerShdw blurRad="114300">
              <a:prstClr val="black"/>
            </a:innerShdw>
          </a:effectLst>
        </p:spPr>
      </p:pic>
      <p:sp>
        <p:nvSpPr>
          <p:cNvPr id="2" name="TextBox 1"/>
          <p:cNvSpPr txBox="1"/>
          <p:nvPr/>
        </p:nvSpPr>
        <p:spPr>
          <a:xfrm>
            <a:off x="4769434" y="281710"/>
            <a:ext cx="2146112" cy="523220"/>
          </a:xfrm>
          <a:prstGeom prst="rect">
            <a:avLst/>
          </a:prstGeom>
          <a:noFill/>
          <a:effectLst/>
        </p:spPr>
        <p:txBody>
          <a:bodyPr wrap="square" rtlCol="0">
            <a:spAutoFit/>
          </a:bodyPr>
          <a:lstStyle/>
          <a:p>
            <a:pPr algn="ctr"/>
            <a:r>
              <a:rPr lang="en-US" sz="1400" b="1" dirty="0">
                <a:solidFill>
                  <a:schemeClr val="bg1"/>
                </a:solidFill>
                <a:latin typeface="Frutiger LT Std 55 Roman" pitchFamily="34" charset="0"/>
              </a:rPr>
              <a:t>Touch </a:t>
            </a:r>
            <a:r>
              <a:rPr lang="en-US" sz="1400" b="1" dirty="0" smtClean="0">
                <a:solidFill>
                  <a:schemeClr val="bg1"/>
                </a:solidFill>
                <a:latin typeface="Frutiger LT Std 55 Roman" pitchFamily="34" charset="0"/>
              </a:rPr>
              <a:t>the speaker </a:t>
            </a:r>
          </a:p>
          <a:p>
            <a:pPr algn="ctr"/>
            <a:r>
              <a:rPr lang="en-US" sz="1400" b="1" dirty="0" smtClean="0">
                <a:solidFill>
                  <a:schemeClr val="bg1"/>
                </a:solidFill>
                <a:latin typeface="Frutiger LT Std 55 Roman" pitchFamily="34" charset="0"/>
              </a:rPr>
              <a:t> to hear instructions</a:t>
            </a:r>
            <a:endParaRPr lang="en-US" sz="1400" dirty="0">
              <a:solidFill>
                <a:schemeClr val="bg1"/>
              </a:solidFill>
            </a:endParaRPr>
          </a:p>
        </p:txBody>
      </p:sp>
    </p:spTree>
    <p:extLst>
      <p:ext uri="{BB962C8B-B14F-4D97-AF65-F5344CB8AC3E}">
        <p14:creationId xmlns:p14="http://schemas.microsoft.com/office/powerpoint/2010/main" val="1908237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43" y="1085987"/>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2099" y="4464835"/>
            <a:ext cx="4012153" cy="2676075"/>
          </a:xfrm>
          <a:prstGeom prst="rect">
            <a:avLst/>
          </a:prstGeom>
          <a:effectLst>
            <a:outerShdw blurRad="101600" dist="25400" dir="2700000" sx="101000" sy="101000" algn="tl" rotWithShape="0">
              <a:prstClr val="black">
                <a:alpha val="80000"/>
              </a:prstClr>
            </a:outerShdw>
            <a:softEdge rad="25400"/>
          </a:effectLst>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935" y="5705850"/>
            <a:ext cx="1596788" cy="1064525"/>
          </a:xfrm>
          <a:prstGeom prst="rect">
            <a:avLst/>
          </a:prstGeom>
          <a:effectLst>
            <a:outerShdw blurRad="101600" dist="63500" dir="2700000" sx="101000" sy="101000" algn="tl" rotWithShape="0">
              <a:prstClr val="black">
                <a:alpha val="80000"/>
              </a:prstClr>
            </a:outerShdw>
            <a:softEdge rad="25400"/>
          </a:effectLst>
        </p:spPr>
      </p:pic>
      <p:sp>
        <p:nvSpPr>
          <p:cNvPr id="9" name="TextBox 8"/>
          <p:cNvSpPr txBox="1"/>
          <p:nvPr/>
        </p:nvSpPr>
        <p:spPr>
          <a:xfrm>
            <a:off x="701354" y="1379835"/>
            <a:ext cx="8222837" cy="2308324"/>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1683, a large group of pirates attacked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and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captured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some of the soldiers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wooden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tower</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pirates then attempted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attack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Augustine by sailing up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river</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They were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driven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off just one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mile south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town after</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being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ambushed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by Spanish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soldiers.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Pirates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would appear again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Matanzas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Inlet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just three years later but with much less success, losing a ship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and its men 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Spanish in the process.   </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1" name="TextBox 10"/>
          <p:cNvSpPr txBox="1"/>
          <p:nvPr/>
        </p:nvSpPr>
        <p:spPr>
          <a:xfrm>
            <a:off x="682387" y="3369841"/>
            <a:ext cx="8137787" cy="2800767"/>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After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siege of St. Augustine in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1740,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Spanish Governor Manuel Montiano and engineer-in-ordinary Pedro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Ruiz set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about strengthening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Augustine against future attacks.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two men realized that a fort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needed south of the presidio at Matanzas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Inlet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weak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link in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St. Augustine’s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defenses.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 fortification, however</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could not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be erected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without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express permission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of royal authorities. Obtaining such authorization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was a problem.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 the days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 sailing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vessels,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coupled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with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government bureaucracy, permission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to build 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could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take a year or more.  </a:t>
            </a: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Action Button: Home 18">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3563" y="241410"/>
            <a:ext cx="2900310" cy="2456119"/>
          </a:xfrm>
          <a:prstGeom prst="rect">
            <a:avLst/>
          </a:prstGeom>
          <a:ln w="76200">
            <a:solidFill>
              <a:schemeClr val="accent2">
                <a:lumMod val="60000"/>
                <a:lumOff val="40000"/>
              </a:schemeClr>
            </a:solidFill>
            <a:miter lim="800000"/>
          </a:ln>
          <a:effectLst>
            <a:outerShdw blurRad="101600" dist="63500" dir="2700000" sx="101000" sy="101000" algn="tl" rotWithShape="0">
              <a:prstClr val="black">
                <a:alpha val="80000"/>
              </a:prstClr>
            </a:outerShdw>
          </a:effectLst>
        </p:spPr>
      </p:pic>
      <p:pic>
        <p:nvPicPr>
          <p:cNvPr id="143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8973" y="1379835"/>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293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274" y="757238"/>
            <a:ext cx="7507690" cy="5902936"/>
          </a:xfrm>
          <a:prstGeom prst="rect">
            <a:avLst/>
          </a:prstGeom>
          <a:ln w="76200">
            <a:solidFill>
              <a:schemeClr val="accent2">
                <a:lumMod val="60000"/>
                <a:lumOff val="40000"/>
              </a:schemeClr>
            </a:solidFill>
            <a:miter lim="800000"/>
          </a:ln>
          <a:effectLst>
            <a:outerShdw blurRad="241300" sx="102000" sy="102000" algn="ctr" rotWithShape="0">
              <a:prstClr val="black">
                <a:alpha val="80000"/>
              </a:prstClr>
            </a:outerShdw>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422" y="5305696"/>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425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08" y="1087103"/>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3932" y="28146"/>
            <a:ext cx="2964067" cy="3438233"/>
          </a:xfrm>
          <a:prstGeom prst="rect">
            <a:avLst/>
          </a:prstGeom>
          <a:effectLst>
            <a:outerShdw blurRad="101600" dist="38100" dir="2700000" sx="101000" sy="101000" algn="tl" rotWithShape="0">
              <a:prstClr val="black">
                <a:alpha val="80000"/>
              </a:prstClr>
            </a:outerShdw>
            <a:softEdge rad="12700"/>
          </a:effectLst>
        </p:spPr>
      </p:pic>
      <p:sp>
        <p:nvSpPr>
          <p:cNvPr id="11" name="TextBox 10"/>
          <p:cNvSpPr txBox="1"/>
          <p:nvPr/>
        </p:nvSpPr>
        <p:spPr>
          <a:xfrm>
            <a:off x="469515" y="1145522"/>
            <a:ext cx="8192653" cy="5416868"/>
          </a:xfrm>
          <a:prstGeom prst="rect">
            <a:avLst/>
          </a:prstGeom>
          <a:noFill/>
          <a:effectLst>
            <a:outerShdw blurRad="50800" dist="25400" dir="5400000" algn="tl" rotWithShape="0">
              <a:prstClr val="black"/>
            </a:outerShdw>
          </a:effectLst>
        </p:spPr>
        <p:txBody>
          <a:bodyPr wrap="square" rtlCol="0">
            <a:spAutoFit/>
          </a:bodyPr>
          <a:lstStyle/>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Governor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Montiano, however, found a way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around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the </a:t>
            </a:r>
            <a:endPar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problem.  Earlier, he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had been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ordered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by royal </a:t>
            </a:r>
            <a:endPar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authorities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to perform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whatever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repairs he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judged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necessary for the security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of St. Augustine.  </a:t>
            </a:r>
            <a:endPar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Armed with that information, </a:t>
            </a:r>
            <a:r>
              <a:rPr lang="en-US" sz="15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Montiano</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 ordered the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construction of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a fortified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stone watchtower at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Matanzas Inlet to replace the wooden watchtowers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used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at that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location for more than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160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years</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Construction on the tower began in the fall of 1740. </a:t>
            </a:r>
          </a:p>
          <a:p>
            <a:endParaRPr lang="en-US" sz="15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On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July 21, 1741 two British ships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attempted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to enter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Matanzas inlet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to attack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two Spanish ships at anchor guarding the fort construction. The Spanish fired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several shots at the approaching British but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scored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no hits. Darkness soon caused the British to abandon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attack but they resumed the following morning. In its haste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get underway</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one Spanish ship ran aground</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It was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hit by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British cannon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fire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killing two and wounding two.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crew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abandoned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ship and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waded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to the shore</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The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second Spanish vessel saved the day by exchanging shots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with the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British ships forcing the British to retreat to the safety of the open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sea.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If not for this second ship, Fort Matanzas would probably not exist today. The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next six months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saw the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British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return to Matanzas inlet several times but they did not engage the Spanish or halt construction work on the tower.</a:t>
            </a:r>
            <a:endParaRPr lang="en-US" sz="15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ction Button: Home 13">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465" y="2098404"/>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583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422" y="5305696"/>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4279" y="-4"/>
            <a:ext cx="6087814" cy="6858000"/>
          </a:xfrm>
          <a:prstGeom prst="rect">
            <a:avLst/>
          </a:prstGeom>
          <a:effectLst>
            <a:outerShdw blurRad="101600" dist="50800" dir="2700000" sx="101000" sy="101000" algn="tl" rotWithShape="0">
              <a:prstClr val="black">
                <a:alpha val="80000"/>
              </a:prstClr>
            </a:outerShdw>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Tree>
    <p:extLst>
      <p:ext uri="{BB962C8B-B14F-4D97-AF65-F5344CB8AC3E}">
        <p14:creationId xmlns:p14="http://schemas.microsoft.com/office/powerpoint/2010/main" val="9629122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47" y="1102519"/>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9" name="TextBox 8"/>
          <p:cNvSpPr txBox="1"/>
          <p:nvPr/>
        </p:nvSpPr>
        <p:spPr>
          <a:xfrm>
            <a:off x="426955" y="1176517"/>
            <a:ext cx="8369220" cy="5663089"/>
          </a:xfrm>
          <a:prstGeom prst="rect">
            <a:avLst/>
          </a:prstGeom>
          <a:noFill/>
          <a:effectLst>
            <a:outerShdw blurRad="50800" dist="25400" dir="5400000" algn="tl" rotWithShape="0">
              <a:prstClr val="black"/>
            </a:outerShdw>
          </a:effectLst>
        </p:spPr>
        <p:txBody>
          <a:bodyPr wrap="square" rtlCol="0">
            <a:spAutoFit/>
          </a:bodyPr>
          <a:lstStyle/>
          <a:p>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Construction of the fort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was finally completed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in the fall of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1742. Like the Castillo de San Marcos, it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was constructed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of simple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ingredients: water, sand, oyster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shells</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timber and coquina stone.  At its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completion</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it was armed with five cannon</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p>
          <a:p>
            <a:endParaRPr lang="en-US" sz="15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Since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the engineer-in-ordinary Pedro Ruiz had placed the fort in the middle of the Matanzas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River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several hundred yards inside the ocean inlet, it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was  ideally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located</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 Enemy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ships would have to navigate through the narrow, shallow channel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while under fire from the fort guns</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first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to experience this effect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none other than Governor Oglethorpe. He arrived off the coast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at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Matanzas Inlet on September 10, 1742 with 13 ships. Entering the inlet in two longboats, he ordered soundings taken to determine the depth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of the water. This would allow him to calculate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which vessels in his fleet could enter through the</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shallow waters. Those with shallow drafts would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then navigate their way upriver and into position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to attack St. Augustine. Using this approach,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Oglethorpe had hoped to avoid a repeat of the</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defeat he suffered two years earlier when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Spanish vessels slipped through his naval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blockade of the inlet and sailed to Cuba for help.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The British Governor was to taste defeat again. </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842" t="2331" r="2676" b="726"/>
          <a:stretch/>
        </p:blipFill>
        <p:spPr>
          <a:xfrm>
            <a:off x="5606217" y="3840162"/>
            <a:ext cx="3161783" cy="2279426"/>
          </a:xfrm>
          <a:prstGeom prst="rect">
            <a:avLst/>
          </a:prstGeom>
          <a:ln w="76200">
            <a:solidFill>
              <a:srgbClr val="FBD1AF"/>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ction Button: Home 12">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7762" y="4836106"/>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827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097" t="1489" r="1395" b="2071"/>
          <a:stretch/>
        </p:blipFill>
        <p:spPr>
          <a:xfrm>
            <a:off x="687990" y="981616"/>
            <a:ext cx="7867055" cy="5464441"/>
          </a:xfrm>
          <a:prstGeom prst="rect">
            <a:avLst/>
          </a:prstGeom>
          <a:ln w="76200">
            <a:solidFill>
              <a:srgbClr val="FBD1AF"/>
            </a:solidFill>
            <a:miter lim="800000"/>
          </a:ln>
          <a:effectLst>
            <a:outerShdw blurRad="241300" sx="102000" sy="102000" algn="ctr" rotWithShape="0">
              <a:prstClr val="black">
                <a:alpha val="80000"/>
              </a:prstClr>
            </a:outerShdw>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1724" y="5311853"/>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250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42" y="1100961"/>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clrChange>
              <a:clrFrom>
                <a:srgbClr val="655A01"/>
              </a:clrFrom>
              <a:clrTo>
                <a:srgbClr val="655A01">
                  <a:alpha val="0"/>
                </a:srgbClr>
              </a:clrTo>
            </a:clrChange>
            <a:extLst>
              <a:ext uri="{28A0092B-C50C-407E-A947-70E740481C1C}">
                <a14:useLocalDpi xmlns:a14="http://schemas.microsoft.com/office/drawing/2010/main" val="0"/>
              </a:ext>
            </a:extLst>
          </a:blip>
          <a:stretch>
            <a:fillRect/>
          </a:stretch>
        </p:blipFill>
        <p:spPr>
          <a:xfrm>
            <a:off x="4143374" y="3122798"/>
            <a:ext cx="4950967" cy="3187598"/>
          </a:xfrm>
          <a:prstGeom prst="rect">
            <a:avLst/>
          </a:prstGeom>
          <a:effectLst>
            <a:outerShdw blurRad="101600" dist="63500" dir="2700000" sx="101000" sy="101000" algn="tl" rotWithShape="0">
              <a:prstClr val="black">
                <a:alpha val="80000"/>
              </a:prstClr>
            </a:outerShdw>
          </a:effec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9" name="TextBox 8"/>
          <p:cNvSpPr txBox="1"/>
          <p:nvPr/>
        </p:nvSpPr>
        <p:spPr>
          <a:xfrm>
            <a:off x="564706" y="3257515"/>
            <a:ext cx="8529636" cy="1246495"/>
          </a:xfrm>
          <a:prstGeom prst="rect">
            <a:avLst/>
          </a:prstGeom>
          <a:noFill/>
          <a:effectLst>
            <a:outerShdw blurRad="50800" dist="25400" dir="5400000" algn="tl" rotWithShape="0">
              <a:prstClr val="black"/>
            </a:outerShdw>
          </a:effectLst>
        </p:spPr>
        <p:txBody>
          <a:bodyPr wrap="square" rtlCol="0">
            <a:spAutoFit/>
          </a:bodyPr>
          <a:lstStyle/>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In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its first defense, the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watchtower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proved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Montiano and Ruiz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correct: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Matanzas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indeed the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location of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next invasion </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attempt</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a:t>
            </a:r>
          </a:p>
        </p:txBody>
      </p:sp>
      <p:sp>
        <p:nvSpPr>
          <p:cNvPr id="11" name="TextBox 10"/>
          <p:cNvSpPr txBox="1"/>
          <p:nvPr/>
        </p:nvSpPr>
        <p:spPr>
          <a:xfrm>
            <a:off x="564706" y="1295501"/>
            <a:ext cx="8241249" cy="1938992"/>
          </a:xfrm>
          <a:prstGeom prst="rect">
            <a:avLst/>
          </a:prstGeom>
          <a:noFill/>
          <a:effectLst>
            <a:outerShdw blurRad="50800" dist="12700" dir="5400000" algn="tl" rotWithShape="0">
              <a:prstClr val="black"/>
            </a:outerShdw>
          </a:effectLst>
        </p:spPr>
        <p:txBody>
          <a:bodyPr wrap="square" rtlCol="0">
            <a:spAutoFit/>
          </a:bodyPr>
          <a:lstStyle/>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This time,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the defeat would come from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the</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newly built watchtower</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While Oglethorpe</a:t>
            </a:r>
          </a:p>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taking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soundings,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the Spanish at the watchtower were loading their cannon.  The watchtower opened fire on the two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vessels scoring a fatal hit to one of the boats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and causing Oglethorpe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to order a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retreat</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 The crew of the damaged boat reported that they were barely able to make it back to a man-o-war off the coast before the boat sunk. The following morning the fleet weighed anchor and sailed north.</a:t>
            </a:r>
            <a:endParaRPr lang="en-US" sz="15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0" name="TextBox 9"/>
          <p:cNvSpPr txBox="1"/>
          <p:nvPr/>
        </p:nvSpPr>
        <p:spPr>
          <a:xfrm>
            <a:off x="614364" y="4577665"/>
            <a:ext cx="3143249" cy="1954381"/>
          </a:xfrm>
          <a:prstGeom prst="rect">
            <a:avLst/>
          </a:prstGeom>
          <a:noFill/>
          <a:effectLst>
            <a:outerShdw blurRad="50800" dist="25400" dir="5400000" algn="tl" rotWithShape="0">
              <a:prstClr val="black"/>
            </a:outerShdw>
          </a:effectLst>
        </p:spPr>
        <p:txBody>
          <a:bodyPr wrap="square" rtlCol="0">
            <a:spAutoFit/>
          </a:bodyPr>
          <a:lstStyle/>
          <a:p>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With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7 to 10 soldiers as a standard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garrison</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 the watchtower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also performed customs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coast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g</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uard activities dealing with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ship wreck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victims and ships on their way to </a:t>
            </a:r>
            <a:r>
              <a:rPr lang="en-US" sz="1500" b="1" dirty="0">
                <a:solidFill>
                  <a:schemeClr val="bg1"/>
                </a:solidFill>
                <a:effectLst>
                  <a:outerShdw blurRad="50800" dist="38100" dir="2700000" algn="tl" rotWithShape="0">
                    <a:prstClr val="black">
                      <a:alpha val="40000"/>
                    </a:prstClr>
                  </a:outerShdw>
                </a:effectLst>
                <a:latin typeface="Frutiger LT Std 55 Roman" pitchFamily="34" charset="0"/>
              </a:rPr>
              <a:t>Cuba.  </a:t>
            </a:r>
            <a:endPar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3061" y="285359"/>
            <a:ext cx="3742551" cy="1300554"/>
          </a:xfrm>
          <a:prstGeom prst="rect">
            <a:avLst/>
          </a:prstGeom>
          <a:ln w="76200">
            <a:solidFill>
              <a:srgbClr val="E4CA1F"/>
            </a:solidFill>
            <a:miter lim="800000"/>
          </a:ln>
          <a:effectLst>
            <a:outerShdw blurRad="101600" dist="63500" dir="2700000" sx="101000" sy="101000" algn="tl" rotWithShape="0">
              <a:prstClr val="black">
                <a:alpha val="80000"/>
              </a:prstClr>
            </a:outerShdw>
            <a:softEdge rad="0"/>
          </a:effectLst>
        </p:spPr>
      </p:pic>
      <p:sp>
        <p:nvSpPr>
          <p:cNvPr id="19" name="Action Button: Home 18">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1275" y="4926316"/>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3042" y="390332"/>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222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3227" y="1840439"/>
            <a:ext cx="8580266" cy="3882700"/>
          </a:xfrm>
          <a:prstGeom prst="rect">
            <a:avLst/>
          </a:prstGeom>
          <a:ln w="76200">
            <a:solidFill>
              <a:srgbClr val="F2EC00"/>
            </a:solidFill>
            <a:miter lim="800000"/>
          </a:ln>
          <a:effectLst>
            <a:outerShdw blurRad="241300" sx="102000" sy="102000" algn="ctr" rotWithShape="0">
              <a:prstClr val="black">
                <a:alpha val="80000"/>
              </a:prstClr>
            </a:outerShdw>
          </a:effec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422" y="5316847"/>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171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3" name="Picture 2"/>
          <p:cNvPicPr>
            <a:picLocks noChangeAspect="1"/>
          </p:cNvPicPr>
          <p:nvPr/>
        </p:nvPicPr>
        <p:blipFill>
          <a:blip r:embed="rId5">
            <a:clrChange>
              <a:clrFrom>
                <a:srgbClr val="655A01"/>
              </a:clrFrom>
              <a:clrTo>
                <a:srgbClr val="655A01">
                  <a:alpha val="0"/>
                </a:srgbClr>
              </a:clrTo>
            </a:clrChange>
            <a:extLst>
              <a:ext uri="{28A0092B-C50C-407E-A947-70E740481C1C}">
                <a14:useLocalDpi xmlns:a14="http://schemas.microsoft.com/office/drawing/2010/main" val="0"/>
              </a:ext>
            </a:extLst>
          </a:blip>
          <a:stretch>
            <a:fillRect/>
          </a:stretch>
        </p:blipFill>
        <p:spPr>
          <a:xfrm>
            <a:off x="191964" y="1246792"/>
            <a:ext cx="8933735" cy="5155723"/>
          </a:xfrm>
          <a:prstGeom prst="rect">
            <a:avLst/>
          </a:prstGeom>
          <a:effectLst>
            <a:outerShdw blurRad="241300" sx="102000" sy="102000" algn="ctr" rotWithShape="0">
              <a:prstClr val="black">
                <a:alpha val="80000"/>
              </a:prstClr>
            </a:outerShdw>
          </a:effectLst>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422" y="5313297"/>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896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61" y="1101298"/>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892" t="2631" r="3086" b="21754"/>
          <a:stretch/>
        </p:blipFill>
        <p:spPr>
          <a:xfrm>
            <a:off x="4858169" y="2353691"/>
            <a:ext cx="3828110" cy="2911303"/>
          </a:xfrm>
          <a:prstGeom prst="rect">
            <a:avLst/>
          </a:prstGeom>
          <a:ln w="76200">
            <a:solidFill>
              <a:srgbClr val="80A88D"/>
            </a:solidFill>
            <a:miter lim="800000"/>
          </a:ln>
          <a:effectLst>
            <a:outerShdw blurRad="101600" dist="63500" dir="2700000" sx="101000" sy="101000" algn="tl" rotWithShape="0">
              <a:prstClr val="black">
                <a:alpha val="80000"/>
              </a:prstClr>
            </a:outerShdw>
          </a:effectLst>
        </p:spPr>
      </p:pic>
      <p:pic>
        <p:nvPicPr>
          <p:cNvPr id="8" name="Picture 7"/>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2864" r="61483" b="11307"/>
          <a:stretch/>
        </p:blipFill>
        <p:spPr>
          <a:xfrm>
            <a:off x="6376188" y="1419141"/>
            <a:ext cx="1145638" cy="778955"/>
          </a:xfrm>
          <a:prstGeom prst="rect">
            <a:avLst/>
          </a:prstGeom>
          <a:effectLst>
            <a:outerShdw blurRad="50800" dist="50800" dir="2700000" algn="tl" rotWithShape="0">
              <a:schemeClr val="tx1"/>
            </a:outerShdw>
            <a:softEdge rad="25400"/>
          </a:effectLst>
        </p:spPr>
      </p:pic>
      <p:pic>
        <p:nvPicPr>
          <p:cNvPr id="12" name="Picture 11"/>
          <p:cNvPicPr>
            <a:picLocks noChangeAspect="1"/>
          </p:cNvPicPr>
          <p:nvPr/>
        </p:nvPicPr>
        <p:blipFill>
          <a:blip r:embed="rId6">
            <a:clrChange>
              <a:clrFrom>
                <a:srgbClr val="01B3D7"/>
              </a:clrFrom>
              <a:clrTo>
                <a:srgbClr val="01B3D7">
                  <a:alpha val="0"/>
                </a:srgbClr>
              </a:clrTo>
            </a:clrChange>
            <a:extLst>
              <a:ext uri="{28A0092B-C50C-407E-A947-70E740481C1C}">
                <a14:useLocalDpi xmlns:a14="http://schemas.microsoft.com/office/drawing/2010/main" val="0"/>
              </a:ext>
            </a:extLst>
          </a:blip>
          <a:stretch>
            <a:fillRect/>
          </a:stretch>
        </p:blipFill>
        <p:spPr>
          <a:xfrm>
            <a:off x="5453795" y="4676971"/>
            <a:ext cx="3669327" cy="1702830"/>
          </a:xfrm>
          <a:prstGeom prst="rect">
            <a:avLst/>
          </a:prstGeom>
          <a:effectLst>
            <a:outerShdw blurRad="101600" dist="50800" dir="2700000" sx="102000" sy="102000" algn="tl" rotWithShape="0">
              <a:prstClr val="black">
                <a:alpha val="94000"/>
              </a:prstClr>
            </a:outerShdw>
            <a:softEdge rad="25400"/>
          </a:effectLst>
        </p:spPr>
      </p:pic>
      <p:pic>
        <p:nvPicPr>
          <p:cNvPr id="6" name="Picture 5"/>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7449" y="28146"/>
            <a:ext cx="2392500" cy="2781990"/>
          </a:xfrm>
          <a:prstGeom prst="rect">
            <a:avLst/>
          </a:prstGeom>
          <a:effectLst>
            <a:outerShdw blurRad="101600" dist="63500" dir="2700000" algn="tl" rotWithShape="0">
              <a:schemeClr val="tx1"/>
            </a:outerShdw>
            <a:softEdge rad="38100"/>
          </a:effectLst>
        </p:spPr>
      </p:pic>
      <p:sp>
        <p:nvSpPr>
          <p:cNvPr id="9" name="TextBox 8"/>
          <p:cNvSpPr txBox="1"/>
          <p:nvPr/>
        </p:nvSpPr>
        <p:spPr>
          <a:xfrm>
            <a:off x="462141" y="1143000"/>
            <a:ext cx="6310083" cy="3046988"/>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Following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80 years of service to two great empires, Spain for 60 years and Great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Britain for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21 years, the United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States would eventually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claim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Matanzas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watchtower and all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Florida from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Spain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1821. By that time,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watchtower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disrepair. After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transfer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United States,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watchtower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abandoned to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face time and the elements.</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1" name="TextBox 10"/>
          <p:cNvSpPr txBox="1"/>
          <p:nvPr/>
        </p:nvSpPr>
        <p:spPr>
          <a:xfrm>
            <a:off x="462141" y="3853230"/>
            <a:ext cx="6127625" cy="2800767"/>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History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would eventually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catch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up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with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Fort Matanzas as new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generations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came to appreciate the past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The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United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States Government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Augustine Historical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Society</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U.S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Army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even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President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elieved that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this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one-of-a-kind structure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built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one of the most unique substances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world,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should be preserved.</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Action Button: Home 18">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6737" y="3972038"/>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2211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6200" y="28146"/>
            <a:ext cx="4745182"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38" y="1015663"/>
            <a:ext cx="8625254" cy="5610231"/>
          </a:xfrm>
          <a:prstGeom prst="rect">
            <a:avLst/>
          </a:prstGeom>
          <a:noFill/>
          <a:ln>
            <a:noFill/>
          </a:ln>
          <a:effectLst>
            <a:softEdge rad="76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1666" t="2856" r="28585" b="2856"/>
          <a:stretch/>
        </p:blipFill>
        <p:spPr>
          <a:xfrm>
            <a:off x="204623" y="836238"/>
            <a:ext cx="3602263" cy="3109194"/>
          </a:xfrm>
          <a:prstGeom prst="rect">
            <a:avLst/>
          </a:prstGeom>
          <a:ln w="76200">
            <a:solidFill>
              <a:schemeClr val="accent6">
                <a:lumMod val="50000"/>
              </a:schemeClr>
            </a:solidFill>
            <a:miter lim="800000"/>
          </a:ln>
          <a:effectLst>
            <a:outerShdw blurRad="101600" dist="63500" dir="2700000" sx="101000" sy="101000" algn="tl" rotWithShape="0">
              <a:prstClr val="black">
                <a:alpha val="80000"/>
              </a:prstClr>
            </a:outerShdw>
          </a:effectLst>
        </p:spPr>
      </p:pic>
      <p:pic>
        <p:nvPicPr>
          <p:cNvPr id="29" name="Picture 28"/>
          <p:cNvPicPr>
            <a:picLocks noChangeAspect="1"/>
          </p:cNvPicPr>
          <p:nvPr/>
        </p:nvPicPr>
        <p:blipFill>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1177397">
            <a:off x="6452648" y="-207557"/>
            <a:ext cx="2919689" cy="1699308"/>
          </a:xfrm>
          <a:prstGeom prst="rect">
            <a:avLst/>
          </a:prstGeom>
          <a:effectLst>
            <a:outerShdw blurRad="76200" dist="25400" dir="2700000" algn="tl" rotWithShape="0">
              <a:prstClr val="black">
                <a:alpha val="80000"/>
              </a:prstClr>
            </a:outerShdw>
            <a:softEdge rad="25400"/>
          </a:effectLst>
        </p:spPr>
      </p:pic>
      <p:sp>
        <p:nvSpPr>
          <p:cNvPr id="24" name="TextBox 23"/>
          <p:cNvSpPr txBox="1"/>
          <p:nvPr/>
        </p:nvSpPr>
        <p:spPr>
          <a:xfrm>
            <a:off x="9882231" y="1617433"/>
            <a:ext cx="1930920" cy="338554"/>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Action Button: Home 30">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 y="-27938"/>
            <a:ext cx="4959927"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23" name="TextBox 22"/>
          <p:cNvSpPr txBox="1"/>
          <p:nvPr/>
        </p:nvSpPr>
        <p:spPr>
          <a:xfrm>
            <a:off x="223285" y="4800212"/>
            <a:ext cx="8559271" cy="584775"/>
          </a:xfrm>
          <a:prstGeom prst="rect">
            <a:avLst/>
          </a:prstGeom>
          <a:noFill/>
          <a:effectLst/>
        </p:spPr>
        <p:txBody>
          <a:bodyPr wrap="square" rtlCol="0">
            <a:spAutoFit/>
            <a:scene3d>
              <a:camera prst="orthographicFront"/>
              <a:lightRig rig="soft" dir="t">
                <a:rot lat="0" lon="0" rev="10800000"/>
              </a:lightRig>
            </a:scene3d>
            <a:sp3d>
              <a:bevelT w="27940" h="12700"/>
              <a:contourClr>
                <a:srgbClr val="DDDDDD"/>
              </a:contourClr>
            </a:sp3d>
          </a:bodyPr>
          <a:lstStyle/>
          <a:p>
            <a:r>
              <a:rPr lang="en-US" sz="1600" b="1" spc="150" dirty="0" smtClean="0">
                <a:ln w="11430"/>
                <a:solidFill>
                  <a:sysClr val="windowText" lastClr="000000"/>
                </a:solidFill>
                <a:effectLst>
                  <a:outerShdw blurRad="38100" dist="38100" dir="2700000" algn="tl">
                    <a:srgbClr val="000000">
                      <a:alpha val="43137"/>
                    </a:srgbClr>
                  </a:outerShdw>
                </a:effectLst>
                <a:latin typeface="Frutiger LT Std 55 Roman" pitchFamily="34" charset="0"/>
              </a:rPr>
              <a:t>                                       </a:t>
            </a:r>
            <a:endParaRPr lang="en-US" sz="800" b="1" spc="150" dirty="0">
              <a:ln w="11430"/>
              <a:solidFill>
                <a:sysClr val="windowText" lastClr="000000"/>
              </a:solidFill>
              <a:effectLst>
                <a:outerShdw blurRad="38100" dist="38100" dir="2700000" algn="tl">
                  <a:srgbClr val="000000">
                    <a:alpha val="43137"/>
                  </a:srgbClr>
                </a:outerShdw>
              </a:effectLst>
              <a:latin typeface="Frutiger LT Std 55 Roman" pitchFamily="34" charset="0"/>
            </a:endParaRPr>
          </a:p>
          <a:p>
            <a:r>
              <a:rPr lang="en-US" sz="1600" b="1" spc="150" dirty="0" smtClean="0">
                <a:ln w="11430"/>
                <a:solidFill>
                  <a:sysClr val="windowText" lastClr="000000"/>
                </a:solidFill>
                <a:effectLst>
                  <a:outerShdw blurRad="38100" dist="38100" dir="2700000" algn="tl">
                    <a:srgbClr val="000000">
                      <a:alpha val="43137"/>
                    </a:srgbClr>
                  </a:outerShdw>
                </a:effectLst>
                <a:latin typeface="Frutiger LT Std 55 Roman" pitchFamily="34" charset="0"/>
              </a:rPr>
              <a:t>  </a:t>
            </a:r>
            <a:endParaRPr lang="en-US" sz="1600" b="1" spc="150" dirty="0">
              <a:ln w="11430"/>
              <a:solidFill>
                <a:sysClr val="windowText" lastClr="000000"/>
              </a:solidFill>
              <a:effectLst>
                <a:outerShdw blurRad="38100" dist="38100" dir="2700000" algn="tl">
                  <a:srgbClr val="000000">
                    <a:alpha val="43137"/>
                  </a:srgbClr>
                </a:outerShdw>
              </a:effectLst>
              <a:latin typeface="Frutiger LT Std 55 Roman" pitchFamily="34" charset="0"/>
            </a:endParaRPr>
          </a:p>
        </p:txBody>
      </p:sp>
      <p:sp>
        <p:nvSpPr>
          <p:cNvPr id="28" name="TextBox 27"/>
          <p:cNvSpPr txBox="1"/>
          <p:nvPr/>
        </p:nvSpPr>
        <p:spPr>
          <a:xfrm>
            <a:off x="3993504" y="1227773"/>
            <a:ext cx="4968012" cy="2062103"/>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over 4,000 years, the natives of this area used this shore for hunting and gathering food. In warmer weather, they established camps along the seashore. During colder weather, they retreated into the interior to villages where they grew corn and hunted game.</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34" name="TextBox 33"/>
          <p:cNvSpPr txBox="1"/>
          <p:nvPr/>
        </p:nvSpPr>
        <p:spPr>
          <a:xfrm>
            <a:off x="540896" y="2914580"/>
            <a:ext cx="8215339" cy="2308324"/>
          </a:xfrm>
          <a:prstGeom prst="rect">
            <a:avLst/>
          </a:prstGeom>
          <a:noFill/>
          <a:effectLst>
            <a:outerShdw blurRad="50800" dist="25400" dir="5400000" algn="tl" rotWithShape="0">
              <a:prstClr val="black"/>
            </a:outerShdw>
          </a:effectLst>
        </p:spPr>
        <p:txBody>
          <a:bodyPr wrap="square" rtlCol="0">
            <a:spAutoFit/>
          </a:bodyPr>
          <a:lstStyle/>
          <a:p>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Then, just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 few hundred years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ago, large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ships began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traveling along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coast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These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ships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stopped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interacted with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natives,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trading</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gathering supplies, and slaving. These early explorers were from many different countries. One explorer, the former Governor of Puerto Rico, Juan Ponce de Leon, claimed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land for Spain in 1513. </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35" name="TextBox 34"/>
          <p:cNvSpPr txBox="1"/>
          <p:nvPr/>
        </p:nvSpPr>
        <p:spPr>
          <a:xfrm>
            <a:off x="522515" y="4973397"/>
            <a:ext cx="8233720" cy="1569660"/>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Soon</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another European power, France, began exploring the coast. Following years of failure, King Philip II of Spain declared that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land known by the Spanish as “La  Florida” should no longer be explored, since it had yielded no great riches. The Spanish had all but abandoned the place, and the French took this opportunity to begin their attempt at settlement.</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3" name="Picture 2"/>
          <p:cNvPicPr>
            <a:picLocks noChangeAspect="1"/>
          </p:cNvPicPr>
          <p:nvPr/>
        </p:nvPicPr>
        <p:blipFill>
          <a:blip r:embed="rId8" cstate="print">
            <a:clrChange>
              <a:clrFrom>
                <a:srgbClr val="D86828"/>
              </a:clrFrom>
              <a:clrTo>
                <a:srgbClr val="D86828">
                  <a:alpha val="0"/>
                </a:srgbClr>
              </a:clrTo>
            </a:clrChange>
            <a:extLst>
              <a:ext uri="{28A0092B-C50C-407E-A947-70E740481C1C}">
                <a14:useLocalDpi xmlns:a14="http://schemas.microsoft.com/office/drawing/2010/main" val="0"/>
              </a:ext>
            </a:extLst>
          </a:blip>
          <a:stretch>
            <a:fillRect/>
          </a:stretch>
        </p:blipFill>
        <p:spPr>
          <a:xfrm>
            <a:off x="2819931" y="2993898"/>
            <a:ext cx="1020236" cy="1020236"/>
          </a:xfrm>
          <a:prstGeom prst="rect">
            <a:avLst/>
          </a:prstGeom>
          <a:effectLst>
            <a:outerShdw blurRad="101600" dist="63500" dir="2700000" algn="tl" rotWithShape="0">
              <a:prstClr val="black"/>
            </a:outerShdw>
          </a:effectLst>
        </p:spPr>
      </p:pic>
      <p:sp>
        <p:nvSpPr>
          <p:cNvPr id="4" name="TextBox 3"/>
          <p:cNvSpPr txBox="1"/>
          <p:nvPr/>
        </p:nvSpPr>
        <p:spPr>
          <a:xfrm>
            <a:off x="2863264" y="2864828"/>
            <a:ext cx="626841" cy="923330"/>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p>
            <a:r>
              <a:rPr lang="en-US" sz="54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54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242806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pic>
        <p:nvPicPr>
          <p:cNvPr id="3" name="Picture 2"/>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094" r="1947" b="20000"/>
          <a:stretch/>
        </p:blipFill>
        <p:spPr>
          <a:xfrm>
            <a:off x="-585788" y="616483"/>
            <a:ext cx="9055106" cy="6043692"/>
          </a:xfrm>
          <a:prstGeom prst="rect">
            <a:avLst/>
          </a:prstGeom>
          <a:effectLst>
            <a:outerShdw blurRad="241300" sx="102000" sy="102000" algn="ctr" rotWithShape="0">
              <a:prstClr val="black">
                <a:alpha val="80000"/>
              </a:prstClr>
            </a:outerShdw>
            <a:softEdge rad="12700"/>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5758" y="5311852"/>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411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84" y="1083856"/>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3037" y="129351"/>
            <a:ext cx="1758047" cy="2027298"/>
          </a:xfrm>
          <a:prstGeom prst="rect">
            <a:avLst/>
          </a:prstGeom>
          <a:ln w="28575">
            <a:solidFill>
              <a:schemeClr val="accent6">
                <a:lumMod val="60000"/>
                <a:lumOff val="40000"/>
              </a:schemeClr>
            </a:solidFill>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6579"/>
          <a:stretch/>
        </p:blipFill>
        <p:spPr>
          <a:xfrm>
            <a:off x="126055" y="2726842"/>
            <a:ext cx="1743778" cy="2008384"/>
          </a:xfrm>
          <a:prstGeom prst="rect">
            <a:avLst/>
          </a:prstGeom>
          <a:ln w="28575">
            <a:solidFill>
              <a:schemeClr val="accent6">
                <a:lumMod val="60000"/>
                <a:lumOff val="40000"/>
              </a:schemeClr>
            </a:solidFill>
          </a:ln>
          <a:effectLst>
            <a:outerShdw blurRad="101600" dist="63500" dir="2700000" sx="101000" sy="101000" algn="tl" rotWithShape="0">
              <a:prstClr val="black">
                <a:alpha val="80000"/>
              </a:prstClr>
            </a:outerShdw>
          </a:effectLst>
        </p:spPr>
      </p:pic>
      <p:sp>
        <p:nvSpPr>
          <p:cNvPr id="9" name="TextBox 8"/>
          <p:cNvSpPr txBox="1"/>
          <p:nvPr/>
        </p:nvSpPr>
        <p:spPr>
          <a:xfrm>
            <a:off x="533398" y="1228045"/>
            <a:ext cx="8426432" cy="1815882"/>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1924,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President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Calvin Coolidge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created Fort Matanzas</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National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Monument.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addition</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the Castillo de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San Marcos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known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then 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Fort Marion</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Fort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Pulaski in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Savannah</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Georgia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Fort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Wood in New York harbor became National</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Monuments that year.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1" name="TextBox 10"/>
          <p:cNvSpPr txBox="1"/>
          <p:nvPr/>
        </p:nvSpPr>
        <p:spPr>
          <a:xfrm>
            <a:off x="1934418" y="2709554"/>
            <a:ext cx="6871950" cy="2554545"/>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1933,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President Franklin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Roosevelt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transferred all national military parks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and monuments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from the War Department to the National Park Service for operation as parks.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Today, Castillo de San Marcos, the oldest masonry fortification in the continental United States and Fort Matanzas, the only existing fortified Spanish watchtower in the United States,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are part of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U.S. National Park system,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which has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over 400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units across the country.</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0" name="TextBox 9"/>
          <p:cNvSpPr txBox="1"/>
          <p:nvPr/>
        </p:nvSpPr>
        <p:spPr>
          <a:xfrm>
            <a:off x="533398" y="4929725"/>
            <a:ext cx="8219342" cy="1569660"/>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These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two examples of Spanish design 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architecture still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stand to represent our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past, a Spanish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past, a British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past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an American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past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that stretches back some 340 years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Fort Matanzas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without a single loss of life, performed its military duties for 80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years, has stood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passage of some 270 years,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and now serves to educate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visiting public.</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4" name="Action Button: Home 13">
            <a:hlinkClick r:id="" action="ppaction://hlinkshowjump?jump=firstslide" highlightClick="1"/>
          </p:cNvPr>
          <p:cNvSpPr/>
          <p:nvPr/>
        </p:nvSpPr>
        <p:spPr>
          <a:xfrm>
            <a:off x="8499881" y="627453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016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766099" y="131576"/>
            <a:ext cx="329897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5032" t="7869" r="4507" b="7213"/>
          <a:stretch/>
        </p:blipFill>
        <p:spPr>
          <a:xfrm>
            <a:off x="228844" y="1043809"/>
            <a:ext cx="8745066" cy="5572781"/>
          </a:xfrm>
          <a:prstGeom prst="rect">
            <a:avLst/>
          </a:prstGeom>
          <a:ln w="38100">
            <a:solidFill>
              <a:srgbClr val="5A5434"/>
            </a:solidFill>
          </a:ln>
          <a:effectLst>
            <a:softEdge rad="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92" y="1086356"/>
            <a:ext cx="8669170" cy="5487686"/>
          </a:xfrm>
          <a:prstGeom prst="rect">
            <a:avLst/>
          </a:prstGeom>
          <a:effectLst>
            <a:softEdge rad="76200"/>
          </a:effectLst>
        </p:spPr>
      </p:pic>
      <p:sp>
        <p:nvSpPr>
          <p:cNvPr id="11" name="TextBox 10"/>
          <p:cNvSpPr txBox="1"/>
          <p:nvPr/>
        </p:nvSpPr>
        <p:spPr>
          <a:xfrm>
            <a:off x="6124044" y="918755"/>
            <a:ext cx="2729500"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35200" y="244652"/>
            <a:ext cx="7111334" cy="6457362"/>
          </a:xfrm>
          <a:prstGeom prst="rect">
            <a:avLst/>
          </a:prstGeom>
          <a:ln w="28575">
            <a:solidFill>
              <a:schemeClr val="accent6">
                <a:lumMod val="75000"/>
              </a:schemeClr>
            </a:solidFill>
            <a:miter lim="800000"/>
          </a:ln>
          <a:effectLst>
            <a:outerShdw blurRad="76200" dist="63500" dir="2700000" algn="tl" rotWithShape="0">
              <a:schemeClr val="tx1"/>
            </a:outerShdw>
          </a:effectLst>
        </p:spPr>
      </p:pic>
      <p:sp>
        <p:nvSpPr>
          <p:cNvPr id="9" name="TextBox 8"/>
          <p:cNvSpPr txBox="1"/>
          <p:nvPr/>
        </p:nvSpPr>
        <p:spPr>
          <a:xfrm>
            <a:off x="6772956" y="241410"/>
            <a:ext cx="2660604" cy="1708160"/>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52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PARK </a:t>
            </a:r>
          </a:p>
          <a:p>
            <a:r>
              <a:rPr lang="en-US" sz="53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 MAP</a:t>
            </a:r>
            <a:r>
              <a:rPr lang="en-US" sz="5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5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4" name="Picture 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6959" y="3107094"/>
            <a:ext cx="2688113" cy="3028194"/>
          </a:xfrm>
          <a:prstGeom prst="rect">
            <a:avLst/>
          </a:prstGeom>
          <a:effectLst>
            <a:outerShdw blurRad="127000" dist="63500" dir="2700000" algn="tl" rotWithShape="0">
              <a:prstClr val="black">
                <a:alpha val="80000"/>
              </a:prstClr>
            </a:outerShdw>
          </a:effectLst>
        </p:spPr>
      </p:pic>
      <p:sp>
        <p:nvSpPr>
          <p:cNvPr id="13" name="Action Button: Home 12">
            <a:hlinkClick r:id="" action="ppaction://hlinkshowjump?jump=firstslide" highlightClick="1"/>
          </p:cNvPr>
          <p:cNvSpPr/>
          <p:nvPr/>
        </p:nvSpPr>
        <p:spPr>
          <a:xfrm>
            <a:off x="8343633" y="6143477"/>
            <a:ext cx="592329" cy="558537"/>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887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1481621" y="4120550"/>
            <a:ext cx="4343400" cy="275070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0"/>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3"/>
          <a:stretch/>
        </p:blipFill>
        <p:spPr bwMode="auto">
          <a:xfrm>
            <a:off x="29817" y="-112581"/>
            <a:ext cx="3623504" cy="5858002"/>
          </a:xfrm>
          <a:prstGeom prst="rect">
            <a:avLst/>
          </a:prstGeom>
          <a:noFill/>
          <a:ln>
            <a:noFill/>
          </a:ln>
          <a:effectLst>
            <a:outerShdw blurRad="101600" dist="38100" dir="2700000" sx="101000" sy="101000" algn="ctr" rotWithShape="0">
              <a:schemeClr val="bg2">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224168" y="258895"/>
            <a:ext cx="304800" cy="304800"/>
          </a:xfrm>
          <a:prstGeom prst="rect">
            <a:avLst/>
          </a:prstGeom>
          <a:solidFill>
            <a:srgbClr val="E4CA1F"/>
          </a:solidFill>
          <a:ln>
            <a:solidFill>
              <a:srgbClr val="E4CA1F"/>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224168" y="882628"/>
            <a:ext cx="304800" cy="304800"/>
          </a:xfrm>
          <a:prstGeom prst="rect">
            <a:avLst/>
          </a:prstGeom>
          <a:solidFill>
            <a:srgbClr val="B34257"/>
          </a:solidFill>
          <a:ln>
            <a:solidFill>
              <a:srgbClr val="B34257"/>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219908" y="2130094"/>
            <a:ext cx="304800" cy="304800"/>
          </a:xfrm>
          <a:prstGeom prst="rect">
            <a:avLst/>
          </a:prstGeom>
          <a:solidFill>
            <a:srgbClr val="7FA8D8"/>
          </a:solidFill>
          <a:ln>
            <a:solidFill>
              <a:srgbClr val="7FA8D8"/>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210992" y="1506361"/>
            <a:ext cx="304800" cy="304800"/>
          </a:xfrm>
          <a:prstGeom prst="rect">
            <a:avLst/>
          </a:prstGeom>
          <a:solidFill>
            <a:srgbClr val="666464"/>
          </a:solidFill>
          <a:ln>
            <a:solidFill>
              <a:srgbClr val="666464"/>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221896" y="2753827"/>
            <a:ext cx="304800" cy="304800"/>
          </a:xfrm>
          <a:prstGeom prst="rect">
            <a:avLst/>
          </a:prstGeom>
          <a:solidFill>
            <a:srgbClr val="D87B27"/>
          </a:solidFill>
          <a:ln>
            <a:solidFill>
              <a:srgbClr val="D87B27"/>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223221" y="3377560"/>
            <a:ext cx="304800" cy="304800"/>
          </a:xfrm>
          <a:prstGeom prst="rect">
            <a:avLst/>
          </a:prstGeom>
          <a:solidFill>
            <a:srgbClr val="EBEBEB"/>
          </a:solidFill>
          <a:ln>
            <a:solidFill>
              <a:srgbClr val="EBEBEB"/>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232526" y="4625026"/>
            <a:ext cx="304800" cy="304800"/>
          </a:xfrm>
          <a:prstGeom prst="rect">
            <a:avLst/>
          </a:prstGeom>
          <a:solidFill>
            <a:srgbClr val="CEBBA5"/>
          </a:solidFill>
          <a:ln>
            <a:solidFill>
              <a:srgbClr val="CEBBA5"/>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220702" y="5248759"/>
            <a:ext cx="304800" cy="304800"/>
          </a:xfrm>
          <a:prstGeom prst="rect">
            <a:avLst/>
          </a:prstGeom>
          <a:solidFill>
            <a:srgbClr val="80A88D"/>
          </a:solidFill>
          <a:ln>
            <a:solidFill>
              <a:srgbClr val="80A88D"/>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234759" y="5872494"/>
            <a:ext cx="304800" cy="304800"/>
          </a:xfrm>
          <a:prstGeom prst="rect">
            <a:avLst/>
          </a:prstGeom>
          <a:solidFill>
            <a:srgbClr val="754C24"/>
          </a:solidFill>
          <a:ln>
            <a:solidFill>
              <a:srgbClr val="754C24"/>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629400" y="242018"/>
            <a:ext cx="22098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Observation Deck</a:t>
            </a:r>
            <a:endParaRPr lang="en-US" sz="1600" dirty="0">
              <a:solidFill>
                <a:schemeClr val="tx1">
                  <a:lumMod val="95000"/>
                  <a:lumOff val="5000"/>
                </a:schemeClr>
              </a:solidFill>
              <a:latin typeface="Frutiger LT Std 95 UltraBlack" pitchFamily="34" charset="0"/>
            </a:endParaRPr>
          </a:p>
        </p:txBody>
      </p:sp>
      <p:sp>
        <p:nvSpPr>
          <p:cNvPr id="31" name="TextBox 30"/>
          <p:cNvSpPr txBox="1"/>
          <p:nvPr/>
        </p:nvSpPr>
        <p:spPr>
          <a:xfrm>
            <a:off x="6629400" y="867208"/>
            <a:ext cx="22098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Officer Quarter</a:t>
            </a:r>
            <a:endParaRPr lang="en-US" sz="1600" dirty="0">
              <a:solidFill>
                <a:schemeClr val="tx1">
                  <a:lumMod val="95000"/>
                  <a:lumOff val="5000"/>
                </a:schemeClr>
              </a:solidFill>
              <a:latin typeface="Frutiger LT Std 95 UltraBlack" pitchFamily="34" charset="0"/>
            </a:endParaRPr>
          </a:p>
        </p:txBody>
      </p:sp>
      <p:sp>
        <p:nvSpPr>
          <p:cNvPr id="32" name="TextBox 31"/>
          <p:cNvSpPr txBox="1"/>
          <p:nvPr/>
        </p:nvSpPr>
        <p:spPr>
          <a:xfrm>
            <a:off x="6652260" y="2117588"/>
            <a:ext cx="22098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Guardroom</a:t>
            </a:r>
            <a:endParaRPr lang="en-US" sz="1600" dirty="0">
              <a:solidFill>
                <a:schemeClr val="tx1">
                  <a:lumMod val="95000"/>
                  <a:lumOff val="5000"/>
                </a:schemeClr>
              </a:solidFill>
              <a:latin typeface="Frutiger LT Std 95 UltraBlack" pitchFamily="34" charset="0"/>
            </a:endParaRPr>
          </a:p>
        </p:txBody>
      </p:sp>
      <p:sp>
        <p:nvSpPr>
          <p:cNvPr id="33" name="TextBox 32"/>
          <p:cNvSpPr txBox="1"/>
          <p:nvPr/>
        </p:nvSpPr>
        <p:spPr>
          <a:xfrm>
            <a:off x="6629400" y="1492398"/>
            <a:ext cx="28956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Magazine </a:t>
            </a:r>
            <a:endParaRPr lang="en-US" sz="1600" dirty="0">
              <a:solidFill>
                <a:schemeClr val="tx1">
                  <a:lumMod val="95000"/>
                  <a:lumOff val="5000"/>
                </a:schemeClr>
              </a:solidFill>
              <a:latin typeface="Frutiger LT Std 95 UltraBlack" pitchFamily="34" charset="0"/>
            </a:endParaRPr>
          </a:p>
        </p:txBody>
      </p:sp>
      <p:sp>
        <p:nvSpPr>
          <p:cNvPr id="34" name="TextBox 33"/>
          <p:cNvSpPr txBox="1"/>
          <p:nvPr/>
        </p:nvSpPr>
        <p:spPr>
          <a:xfrm>
            <a:off x="6629400" y="2742778"/>
            <a:ext cx="2209800" cy="338554"/>
          </a:xfrm>
          <a:prstGeom prst="rect">
            <a:avLst/>
          </a:prstGeom>
          <a:noFill/>
        </p:spPr>
        <p:txBody>
          <a:bodyPr wrap="square" rtlCol="0">
            <a:spAutoFit/>
          </a:bodyPr>
          <a:lstStyle/>
          <a:p>
            <a:r>
              <a:rPr lang="en-US" sz="1600" dirty="0" err="1" smtClean="0">
                <a:solidFill>
                  <a:schemeClr val="tx1">
                    <a:lumMod val="95000"/>
                    <a:lumOff val="5000"/>
                  </a:schemeClr>
                </a:solidFill>
                <a:latin typeface="Frutiger LT Std 95 UltraBlack" pitchFamily="34" charset="0"/>
              </a:rPr>
              <a:t>Gundeck</a:t>
            </a:r>
            <a:endParaRPr lang="en-US" sz="1600" dirty="0">
              <a:solidFill>
                <a:schemeClr val="tx1">
                  <a:lumMod val="95000"/>
                  <a:lumOff val="5000"/>
                </a:schemeClr>
              </a:solidFill>
              <a:latin typeface="Frutiger LT Std 95 UltraBlack" pitchFamily="34" charset="0"/>
            </a:endParaRPr>
          </a:p>
        </p:txBody>
      </p:sp>
      <p:sp>
        <p:nvSpPr>
          <p:cNvPr id="35" name="TextBox 34"/>
          <p:cNvSpPr txBox="1"/>
          <p:nvPr/>
        </p:nvSpPr>
        <p:spPr>
          <a:xfrm>
            <a:off x="6629400" y="3993158"/>
            <a:ext cx="22098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Water Cistern</a:t>
            </a:r>
            <a:endParaRPr lang="en-US" sz="1600" dirty="0">
              <a:solidFill>
                <a:schemeClr val="tx1">
                  <a:lumMod val="95000"/>
                  <a:lumOff val="5000"/>
                </a:schemeClr>
              </a:solidFill>
              <a:latin typeface="Frutiger LT Std 95 UltraBlack" pitchFamily="34" charset="0"/>
            </a:endParaRPr>
          </a:p>
        </p:txBody>
      </p:sp>
      <p:sp>
        <p:nvSpPr>
          <p:cNvPr id="36" name="TextBox 35"/>
          <p:cNvSpPr txBox="1"/>
          <p:nvPr/>
        </p:nvSpPr>
        <p:spPr>
          <a:xfrm>
            <a:off x="6640319" y="3367968"/>
            <a:ext cx="22098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Walls</a:t>
            </a:r>
            <a:endParaRPr lang="en-US" sz="1600" dirty="0">
              <a:solidFill>
                <a:schemeClr val="tx1">
                  <a:lumMod val="95000"/>
                  <a:lumOff val="5000"/>
                </a:schemeClr>
              </a:solidFill>
              <a:latin typeface="Frutiger LT Std 95 UltraBlack" pitchFamily="34" charset="0"/>
            </a:endParaRPr>
          </a:p>
        </p:txBody>
      </p:sp>
      <p:sp>
        <p:nvSpPr>
          <p:cNvPr id="37" name="TextBox 36"/>
          <p:cNvSpPr txBox="1"/>
          <p:nvPr/>
        </p:nvSpPr>
        <p:spPr>
          <a:xfrm>
            <a:off x="6652260" y="4618348"/>
            <a:ext cx="22098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Dirt Filling</a:t>
            </a:r>
            <a:endParaRPr lang="en-US" sz="1600" dirty="0">
              <a:solidFill>
                <a:schemeClr val="tx1">
                  <a:lumMod val="95000"/>
                  <a:lumOff val="5000"/>
                </a:schemeClr>
              </a:solidFill>
              <a:latin typeface="Frutiger LT Std 95 UltraBlack" pitchFamily="34" charset="0"/>
            </a:endParaRPr>
          </a:p>
        </p:txBody>
      </p:sp>
      <p:sp>
        <p:nvSpPr>
          <p:cNvPr id="38" name="TextBox 37"/>
          <p:cNvSpPr txBox="1"/>
          <p:nvPr/>
        </p:nvSpPr>
        <p:spPr>
          <a:xfrm>
            <a:off x="6652260" y="5243538"/>
            <a:ext cx="22098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Ground Level</a:t>
            </a:r>
            <a:endParaRPr lang="en-US" sz="1600" dirty="0">
              <a:solidFill>
                <a:schemeClr val="tx1">
                  <a:lumMod val="95000"/>
                  <a:lumOff val="5000"/>
                </a:schemeClr>
              </a:solidFill>
              <a:latin typeface="Frutiger LT Std 95 UltraBlack" pitchFamily="34" charset="0"/>
            </a:endParaRPr>
          </a:p>
        </p:txBody>
      </p:sp>
      <p:sp>
        <p:nvSpPr>
          <p:cNvPr id="39" name="TextBox 38"/>
          <p:cNvSpPr txBox="1"/>
          <p:nvPr/>
        </p:nvSpPr>
        <p:spPr>
          <a:xfrm>
            <a:off x="6640319" y="5868731"/>
            <a:ext cx="2209800" cy="338554"/>
          </a:xfrm>
          <a:prstGeom prst="rect">
            <a:avLst/>
          </a:prstGeom>
          <a:noFill/>
        </p:spPr>
        <p:txBody>
          <a:bodyPr wrap="square" rtlCol="0">
            <a:spAutoFit/>
          </a:bodyPr>
          <a:lstStyle/>
          <a:p>
            <a:r>
              <a:rPr lang="en-US" sz="1600" dirty="0" smtClean="0">
                <a:solidFill>
                  <a:schemeClr val="tx1">
                    <a:lumMod val="95000"/>
                    <a:lumOff val="5000"/>
                  </a:schemeClr>
                </a:solidFill>
                <a:latin typeface="Frutiger LT Std 95 UltraBlack" pitchFamily="34" charset="0"/>
              </a:rPr>
              <a:t>Pilling Grillage</a:t>
            </a:r>
            <a:endParaRPr lang="en-US" sz="1600" dirty="0">
              <a:solidFill>
                <a:schemeClr val="tx1">
                  <a:lumMod val="95000"/>
                  <a:lumOff val="5000"/>
                </a:schemeClr>
              </a:solidFill>
              <a:latin typeface="Frutiger LT Std 95 UltraBlack" pitchFamily="34" charset="0"/>
            </a:endParaRPr>
          </a:p>
        </p:txBody>
      </p:sp>
      <p:pic>
        <p:nvPicPr>
          <p:cNvPr id="8" name="Picture 7"/>
          <p:cNvPicPr>
            <a:picLocks noChangeAspect="1"/>
          </p:cNvPicPr>
          <p:nvPr/>
        </p:nvPicPr>
        <p:blipFill>
          <a:blip r:embed="rId5"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flipH="1">
            <a:off x="-1" y="4343400"/>
            <a:ext cx="2034201" cy="1250517"/>
          </a:xfrm>
          <a:prstGeom prst="rect">
            <a:avLst/>
          </a:prstGeom>
          <a:effectLst>
            <a:innerShdw blurRad="114300">
              <a:prstClr val="black"/>
            </a:innerShdw>
          </a:effectLst>
        </p:spPr>
      </p:pic>
      <p:sp>
        <p:nvSpPr>
          <p:cNvPr id="46" name="TextBox 45"/>
          <p:cNvSpPr txBox="1"/>
          <p:nvPr/>
        </p:nvSpPr>
        <p:spPr>
          <a:xfrm>
            <a:off x="76199" y="28146"/>
            <a:ext cx="2630105"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45" name="TextBox 44"/>
          <p:cNvSpPr txBox="1"/>
          <p:nvPr/>
        </p:nvSpPr>
        <p:spPr>
          <a:xfrm>
            <a:off x="1" y="4315"/>
            <a:ext cx="3653320"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FORT</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23" name="Rectangle 22"/>
          <p:cNvSpPr/>
          <p:nvPr/>
        </p:nvSpPr>
        <p:spPr>
          <a:xfrm>
            <a:off x="6232526" y="4001293"/>
            <a:ext cx="304800" cy="304800"/>
          </a:xfrm>
          <a:prstGeom prst="rect">
            <a:avLst/>
          </a:prstGeom>
          <a:solidFill>
            <a:srgbClr val="7ED2EE"/>
          </a:solidFill>
          <a:ln>
            <a:solidFill>
              <a:srgbClr val="7ED2EE"/>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610083" y="844799"/>
            <a:ext cx="3214938" cy="1569660"/>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Touch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colored boxes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right and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discover more about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Matanzas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Touch the miniature fort icon to return to this page.</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47" name="Action Button: Home 46">
            <a:hlinkClick r:id="" action="ppaction://hlinkshowjump?jump=firstslide" highlightClick="1"/>
          </p:cNvPr>
          <p:cNvSpPr/>
          <p:nvPr/>
        </p:nvSpPr>
        <p:spPr>
          <a:xfrm>
            <a:off x="8343633" y="6143477"/>
            <a:ext cx="592329" cy="558537"/>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247" y="1962652"/>
            <a:ext cx="796219" cy="98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0732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42001" y="686916"/>
            <a:ext cx="5491255" cy="3539430"/>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Then</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as now, a narrow ladder was the only access to the top of the tower. This opening probably had a structure shielding the interior from the elements. The deck provided an excellent view of the inlet to the south. In 1742 the inlet was about a half-mile closer than it is now, within easy range of the fort's guns. To the north, the waterway leads to St. Augustine, fourteen miles away. The structure on top of the roof is the chimney which vents the fireplace in the soldiers' quarters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This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observation deck served an additional function to direct any rain water through a drain into the tower’s water cistern below. </a:t>
            </a:r>
          </a:p>
        </p:txBody>
      </p:sp>
      <p:sp>
        <p:nvSpPr>
          <p:cNvPr id="13" name="TextBox 12"/>
          <p:cNvSpPr txBox="1"/>
          <p:nvPr/>
        </p:nvSpPr>
        <p:spPr>
          <a:xfrm>
            <a:off x="17091" y="-72240"/>
            <a:ext cx="7126760"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OBSERVATION</a:t>
            </a:r>
            <a:r>
              <a:rPr lang="en-US" sz="40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 </a:t>
            </a:r>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DECK</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12193" y="758757"/>
            <a:ext cx="2367094" cy="1420446"/>
          </a:xfrm>
          <a:prstGeom prst="rect">
            <a:avLst/>
          </a:prstGeom>
          <a:ln w="76200">
            <a:solidFill>
              <a:srgbClr val="E4CA1F"/>
            </a:solidFill>
            <a:miter lim="800000"/>
          </a:ln>
          <a:effectLst>
            <a:outerShdw blurRad="101600" dist="63500" dir="2700000" sx="101000" sy="101000" algn="tl" rotWithShape="0">
              <a:prstClr val="black">
                <a:alpha val="80000"/>
              </a:prstClr>
            </a:outerShdw>
          </a:effectLst>
        </p:spPr>
      </p:pic>
      <p:pic>
        <p:nvPicPr>
          <p:cNvPr id="2" name="Picture 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954" t="8682" r="15812" b="55958"/>
          <a:stretch/>
        </p:blipFill>
        <p:spPr>
          <a:xfrm>
            <a:off x="-236959" y="3933654"/>
            <a:ext cx="6513067" cy="2923701"/>
          </a:xfrm>
          <a:prstGeom prst="rect">
            <a:avLst/>
          </a:prstGeom>
          <a:effectLst>
            <a:innerShdw blurRad="114300">
              <a:prstClr val="black"/>
            </a:innerShdw>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565" t="8399" r="4869" b="6147"/>
          <a:stretch/>
        </p:blipFill>
        <p:spPr>
          <a:xfrm>
            <a:off x="6276108" y="2456631"/>
            <a:ext cx="2439265" cy="1519052"/>
          </a:xfrm>
          <a:prstGeom prst="rect">
            <a:avLst/>
          </a:prstGeom>
          <a:solidFill>
            <a:srgbClr val="FFFFFF">
              <a:shade val="85000"/>
            </a:srgbClr>
          </a:solidFill>
          <a:ln w="88900" cap="sq">
            <a:solidFill>
              <a:srgbClr val="E4CA1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2223" y="4253111"/>
            <a:ext cx="1419064" cy="1892086"/>
          </a:xfrm>
          <a:prstGeom prst="rect">
            <a:avLst/>
          </a:prstGeom>
          <a:ln w="76200">
            <a:solidFill>
              <a:srgbClr val="E4CA1F"/>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a:blip r:embed="rId8">
            <a:clrChange>
              <a:clrFrom>
                <a:srgbClr val="615A24"/>
              </a:clrFrom>
              <a:clrTo>
                <a:srgbClr val="615A24">
                  <a:alpha val="0"/>
                </a:srgbClr>
              </a:clrTo>
            </a:clrChange>
            <a:extLst>
              <a:ext uri="{28A0092B-C50C-407E-A947-70E740481C1C}">
                <a14:useLocalDpi xmlns:a14="http://schemas.microsoft.com/office/drawing/2010/main" val="0"/>
              </a:ext>
            </a:extLst>
          </a:blip>
          <a:stretch>
            <a:fillRect/>
          </a:stretch>
        </p:blipFill>
        <p:spPr>
          <a:xfrm>
            <a:off x="5320885" y="3516811"/>
            <a:ext cx="2026227" cy="3429000"/>
          </a:xfrm>
          <a:prstGeom prst="rect">
            <a:avLst/>
          </a:prstGeom>
          <a:effectLst>
            <a:outerShdw blurRad="101600" dist="63500" dir="2700000" sx="101000" sy="101000" algn="tl" rotWithShape="0">
              <a:prstClr val="black">
                <a:alpha val="80000"/>
              </a:prstClr>
            </a:outerShdw>
          </a:effec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7012" y="5922364"/>
            <a:ext cx="751609" cy="972671"/>
          </a:xfrm>
          <a:prstGeom prst="rect">
            <a:avLst/>
          </a:prstGeom>
          <a:effectLst>
            <a:outerShdw blurRad="76200" dist="76200" dir="5400000" sx="101000" sy="101000" algn="tl" rotWithShape="0">
              <a:prstClr val="black">
                <a:alpha val="84000"/>
              </a:prstClr>
            </a:outerShdw>
          </a:effectLst>
        </p:spPr>
      </p:pic>
      <p:sp>
        <p:nvSpPr>
          <p:cNvPr id="15" name="TextBox 25"/>
          <p:cNvSpPr txBox="1"/>
          <p:nvPr/>
        </p:nvSpPr>
        <p:spPr>
          <a:xfrm>
            <a:off x="7806261" y="5451147"/>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7" name="TextBox 25"/>
          <p:cNvSpPr txBox="1"/>
          <p:nvPr/>
        </p:nvSpPr>
        <p:spPr>
          <a:xfrm>
            <a:off x="8241287" y="1501840"/>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8" name="TextBox 25"/>
          <p:cNvSpPr txBox="1"/>
          <p:nvPr/>
        </p:nvSpPr>
        <p:spPr>
          <a:xfrm>
            <a:off x="8255575" y="3273309"/>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1125493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55642" y="300865"/>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2079" y="-114633"/>
            <a:ext cx="7011448"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OBSERVATION</a:t>
            </a:r>
            <a:r>
              <a:rPr lang="en-US" sz="40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 </a:t>
            </a:r>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DECK</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822" y="682699"/>
            <a:ext cx="3880594" cy="5384455"/>
          </a:xfrm>
          <a:prstGeom prst="rect">
            <a:avLst/>
          </a:prstGeom>
          <a:ln w="76200">
            <a:solidFill>
              <a:schemeClr val="accent3">
                <a:lumMod val="60000"/>
                <a:lumOff val="40000"/>
              </a:schemeClr>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929" y="2808514"/>
            <a:ext cx="5021390" cy="3113850"/>
          </a:xfrm>
          <a:prstGeom prst="rect">
            <a:avLst/>
          </a:prstGeom>
          <a:ln w="76200">
            <a:solidFill>
              <a:schemeClr val="accent6">
                <a:lumMod val="75000"/>
              </a:schemeClr>
            </a:solidFill>
            <a:miter lim="800000"/>
          </a:ln>
          <a:effectLst>
            <a:outerShdw blurRad="101600" dist="63500" dir="2700000" sx="101000" sy="101000" algn="tl" rotWithShape="0">
              <a:prstClr val="black">
                <a:alpha val="80000"/>
              </a:prstClr>
            </a:outerShdw>
          </a:effec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7012" y="5922364"/>
            <a:ext cx="751609" cy="972671"/>
          </a:xfrm>
          <a:prstGeom prst="rect">
            <a:avLst/>
          </a:prstGeom>
          <a:effectLst>
            <a:outerShdw blurRad="76200" dist="76200" dir="5400000" sx="101000" sy="101000" algn="tl" rotWithShape="0">
              <a:prstClr val="black">
                <a:alpha val="84000"/>
              </a:prstClr>
            </a:outerShdw>
          </a:effectLst>
        </p:spPr>
      </p:pic>
      <p:sp>
        <p:nvSpPr>
          <p:cNvPr id="14" name="TextBox 13"/>
          <p:cNvSpPr txBox="1"/>
          <p:nvPr/>
        </p:nvSpPr>
        <p:spPr>
          <a:xfrm>
            <a:off x="389375" y="842909"/>
            <a:ext cx="4267200" cy="584775"/>
          </a:xfrm>
          <a:prstGeom prst="rect">
            <a:avLst/>
          </a:prstGeom>
          <a:noFill/>
          <a:effectLst>
            <a:outerShdw blurRad="50800" dist="25400" dir="5400000" algn="tl" rotWithShape="0">
              <a:prstClr val="black"/>
            </a:outerShdw>
          </a:effectLst>
        </p:spPr>
        <p:txBody>
          <a:bodyPr wrap="square" rtlCol="0">
            <a:spAutoFit/>
          </a:bodyPr>
          <a:lstStyle/>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5" name="Rectangle 4"/>
          <p:cNvSpPr/>
          <p:nvPr/>
        </p:nvSpPr>
        <p:spPr>
          <a:xfrm>
            <a:off x="343655" y="842909"/>
            <a:ext cx="4554966" cy="2369880"/>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visitor to the fort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the 1920’s looks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down the remains of the chimney.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An earlier photo below shows the roof prior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restoration.  Heavily overgrown with vegetation; you can see the hatch to the officer’s quarters in the foreground.  The chimney is hidden to view by the plants.</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dirty="0" smtClean="0"/>
          </a:p>
          <a:p>
            <a:endParaRPr lang="en-US" dirty="0"/>
          </a:p>
        </p:txBody>
      </p:sp>
    </p:spTree>
    <p:extLst>
      <p:ext uri="{BB962C8B-B14F-4D97-AF65-F5344CB8AC3E}">
        <p14:creationId xmlns:p14="http://schemas.microsoft.com/office/powerpoint/2010/main" val="2712066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80"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2080" y="-114633"/>
            <a:ext cx="7025302"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OBSERVATION</a:t>
            </a:r>
            <a:r>
              <a:rPr lang="en-US" sz="40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 </a:t>
            </a:r>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DECK</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649" y="838899"/>
            <a:ext cx="5635368" cy="3590489"/>
          </a:xfrm>
          <a:prstGeom prst="rect">
            <a:avLst/>
          </a:prstGeom>
          <a:ln w="76200">
            <a:solidFill>
              <a:schemeClr val="tx2">
                <a:lumMod val="20000"/>
                <a:lumOff val="80000"/>
              </a:schemeClr>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95" y="3209380"/>
            <a:ext cx="5091893" cy="2923859"/>
          </a:xfrm>
          <a:prstGeom prst="rect">
            <a:avLst/>
          </a:prstGeom>
          <a:ln w="76200">
            <a:solidFill>
              <a:schemeClr val="accent2">
                <a:lumMod val="75000"/>
              </a:schemeClr>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7012" y="5922364"/>
            <a:ext cx="751609" cy="972671"/>
          </a:xfrm>
          <a:prstGeom prst="rect">
            <a:avLst/>
          </a:prstGeom>
          <a:effectLst>
            <a:outerShdw blurRad="76200" dist="76200" dir="5400000" sx="101000" sy="101000" algn="tl" rotWithShape="0">
              <a:prstClr val="black">
                <a:alpha val="84000"/>
              </a:prstClr>
            </a:outerShdw>
          </a:effectLst>
        </p:spPr>
      </p:pic>
      <p:sp>
        <p:nvSpPr>
          <p:cNvPr id="14" name="Rectangle 13"/>
          <p:cNvSpPr/>
          <p:nvPr/>
        </p:nvSpPr>
        <p:spPr>
          <a:xfrm>
            <a:off x="237448" y="985716"/>
            <a:ext cx="3160094" cy="2062103"/>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Restoration progress</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work can be see as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vegetation is gradually  removed from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roof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area. The addition of a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wooden staircase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allowed access 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roof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from the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gundeck</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p>
        </p:txBody>
      </p:sp>
    </p:spTree>
    <p:extLst>
      <p:ext uri="{BB962C8B-B14F-4D97-AF65-F5344CB8AC3E}">
        <p14:creationId xmlns:p14="http://schemas.microsoft.com/office/powerpoint/2010/main" val="2553130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2080" y="-114633"/>
            <a:ext cx="7126760"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OBSERVATION</a:t>
            </a:r>
            <a:r>
              <a:rPr lang="en-US" sz="40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 </a:t>
            </a:r>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DECK</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8411" y="716364"/>
            <a:ext cx="4503066" cy="5117092"/>
          </a:xfrm>
          <a:prstGeom prst="rect">
            <a:avLst/>
          </a:prstGeom>
          <a:ln w="76200">
            <a:solidFill>
              <a:schemeClr val="accent2">
                <a:lumMod val="60000"/>
                <a:lumOff val="40000"/>
              </a:schemeClr>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7012" y="5922364"/>
            <a:ext cx="751609" cy="972671"/>
          </a:xfrm>
          <a:prstGeom prst="rect">
            <a:avLst/>
          </a:prstGeom>
          <a:effectLst>
            <a:outerShdw blurRad="76200" dist="76200" dir="5400000" sx="101000" sy="101000" algn="tl" rotWithShape="0">
              <a:prstClr val="black">
                <a:alpha val="84000"/>
              </a:prstClr>
            </a:outerShdw>
          </a:effectLst>
        </p:spPr>
      </p:pic>
      <p:sp>
        <p:nvSpPr>
          <p:cNvPr id="3" name="Rectangle 2"/>
          <p:cNvSpPr/>
          <p:nvPr/>
        </p:nvSpPr>
        <p:spPr>
          <a:xfrm>
            <a:off x="241020" y="3186971"/>
            <a:ext cx="3998836" cy="2554545"/>
          </a:xfrm>
          <a:prstGeom prst="rect">
            <a:avLst/>
          </a:prstGeom>
        </p:spPr>
        <p:txBody>
          <a:bodyPr wrap="square" numCol="1">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By the late 1930s, the fort had undergone major restoration work. A new roof, chimney flue and hatch were built.  Visitors could now access the roof via a ladder through the hatch. </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the late 1990’s a full size chimney and a flag pole were added to better represent the fort’s past.</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1" b="17895"/>
          <a:stretch/>
        </p:blipFill>
        <p:spPr>
          <a:xfrm>
            <a:off x="1050633" y="643811"/>
            <a:ext cx="3189223" cy="2332653"/>
          </a:xfrm>
          <a:prstGeom prst="rect">
            <a:avLst/>
          </a:prstGeom>
          <a:ln w="76200">
            <a:solidFill>
              <a:srgbClr val="AFDAE7"/>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29741540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3"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b="17213"/>
          <a:stretch/>
        </p:blipFill>
        <p:spPr>
          <a:xfrm>
            <a:off x="-92426" y="4494704"/>
            <a:ext cx="6096000" cy="2446986"/>
          </a:xfrm>
          <a:prstGeom prst="rect">
            <a:avLst/>
          </a:prstGeom>
          <a:ln w="0">
            <a:noFill/>
          </a:ln>
          <a:effectLst>
            <a:innerShdw blurRad="114300">
              <a:prstClr val="black"/>
            </a:innerShdw>
          </a:effectLst>
        </p:spPr>
      </p:pic>
      <p:sp>
        <p:nvSpPr>
          <p:cNvPr id="14" name="TextBox 13"/>
          <p:cNvSpPr txBox="1"/>
          <p:nvPr/>
        </p:nvSpPr>
        <p:spPr>
          <a:xfrm>
            <a:off x="47664" y="-5329"/>
            <a:ext cx="7649921"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OFFICER’S QUARTERS</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2" name="TextBox 11"/>
          <p:cNvSpPr txBox="1"/>
          <p:nvPr/>
        </p:nvSpPr>
        <p:spPr>
          <a:xfrm>
            <a:off x="266007" y="729388"/>
            <a:ext cx="5519016" cy="4278094"/>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commander of Matanzas had this room to himself.  The entrance to his room was a staircase from the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gundeck</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Shown on the far left of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drawing below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is a small wall separating the officer’s bedroom from a food storage area.  The circle on the left is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powder magazine.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Thick walls protected the gunpowder from any threat of enemy fire.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officer had one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window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looking to the North 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three </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smaller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musket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firing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windows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looking South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toward the inlet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fireplace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flue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did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not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connect into the officer’s </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room</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room’s </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center is a ladder to the </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observation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deck.</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036" y="952729"/>
            <a:ext cx="2300829" cy="1485531"/>
          </a:xfrm>
          <a:prstGeom prst="rect">
            <a:avLst/>
          </a:prstGeom>
          <a:ln w="76200">
            <a:solidFill>
              <a:srgbClr val="B34257"/>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3036" y="4582584"/>
            <a:ext cx="2300829" cy="1537354"/>
          </a:xfrm>
          <a:prstGeom prst="rect">
            <a:avLst/>
          </a:prstGeom>
          <a:ln w="76200">
            <a:solidFill>
              <a:srgbClr val="B34257"/>
            </a:solidFill>
            <a:miter lim="800000"/>
          </a:ln>
          <a:effectLst>
            <a:outerShdw blurRad="101600" dist="63500" dir="2700000" sx="101000" sy="101000" algn="tl" rotWithShape="0">
              <a:prstClr val="black">
                <a:alpha val="80000"/>
              </a:prst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035" y="2754656"/>
            <a:ext cx="2293521" cy="1511532"/>
          </a:xfrm>
          <a:prstGeom prst="rect">
            <a:avLst/>
          </a:prstGeom>
          <a:ln w="76200">
            <a:solidFill>
              <a:srgbClr val="B34257"/>
            </a:solidFill>
            <a:miter lim="800000"/>
          </a:ln>
          <a:effectLst>
            <a:outerShdw blurRad="101600" dist="63500" dir="2700000" sx="101000" sy="101000" algn="tl" rotWithShape="0">
              <a:prstClr val="black">
                <a:alpha val="80000"/>
              </a:prstClr>
            </a:outerShdw>
          </a:effec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7012" y="5922364"/>
            <a:ext cx="751609" cy="972671"/>
          </a:xfrm>
          <a:prstGeom prst="rect">
            <a:avLst/>
          </a:prstGeom>
          <a:effectLst>
            <a:outerShdw blurRad="76200" dist="76200" dir="5400000" sx="101000" sy="101000" algn="tl" rotWithShape="0">
              <a:prstClr val="black">
                <a:alpha val="84000"/>
              </a:prstClr>
            </a:outerShdw>
          </a:effectLst>
        </p:spPr>
      </p:pic>
      <p:pic>
        <p:nvPicPr>
          <p:cNvPr id="3" name="Picture 2"/>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8512" t="19111" r="13952" b="44222"/>
          <a:stretch/>
        </p:blipFill>
        <p:spPr>
          <a:xfrm>
            <a:off x="3090832" y="2544454"/>
            <a:ext cx="3305390" cy="2872121"/>
          </a:xfrm>
          <a:prstGeom prst="rect">
            <a:avLst/>
          </a:prstGeom>
          <a:effectLst>
            <a:outerShdw blurRad="101600" dist="63500" dir="2700000" sx="101000" sy="101000" algn="tl" rotWithShape="0">
              <a:prstClr val="black">
                <a:alpha val="80000"/>
              </a:prstClr>
            </a:outerShdw>
            <a:softEdge rad="25400"/>
          </a:effectLst>
        </p:spPr>
      </p:pic>
      <p:sp>
        <p:nvSpPr>
          <p:cNvPr id="15" name="TextBox 25"/>
          <p:cNvSpPr txBox="1"/>
          <p:nvPr/>
        </p:nvSpPr>
        <p:spPr>
          <a:xfrm>
            <a:off x="8218712" y="541700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6" name="TextBox 25"/>
          <p:cNvSpPr txBox="1"/>
          <p:nvPr/>
        </p:nvSpPr>
        <p:spPr>
          <a:xfrm>
            <a:off x="8204346" y="3581400"/>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7" name="TextBox 25"/>
          <p:cNvSpPr txBox="1"/>
          <p:nvPr/>
        </p:nvSpPr>
        <p:spPr>
          <a:xfrm>
            <a:off x="8218635" y="175271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40899345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3313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764522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OFFICER’S QUARTERS</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973" y="772676"/>
            <a:ext cx="5451447" cy="3474088"/>
          </a:xfrm>
          <a:prstGeom prst="rect">
            <a:avLst/>
          </a:prstGeom>
          <a:ln w="76200">
            <a:solidFill>
              <a:srgbClr val="FF6969"/>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5" name="Rectangle 4"/>
          <p:cNvSpPr/>
          <p:nvPr/>
        </p:nvSpPr>
        <p:spPr>
          <a:xfrm>
            <a:off x="375811" y="3348278"/>
            <a:ext cx="6218111" cy="2308324"/>
          </a:xfrm>
          <a:prstGeom prst="rect">
            <a:avLst/>
          </a:prstGeom>
        </p:spPr>
        <p:txBody>
          <a:bodyPr wrap="square">
            <a:spAutoFit/>
          </a:bodyPr>
          <a:lstStyle/>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the time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picture</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above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was taken,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visitors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accessed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officer’s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quarters from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staircase that went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roof and then climbed down a ladder into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room.  Today a staircase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outside goes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directly into the officer’s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quarters more accurately representing the original Spanish design. </a:t>
            </a:r>
            <a:endParaRPr lang="en-US" sz="1600" b="1" dirty="0">
              <a:solidFill>
                <a:srgbClr val="FF0000"/>
              </a:solidFill>
              <a:effectLst>
                <a:outerShdw blurRad="50800" dist="38100" dir="2700000" algn="tl" rotWithShape="0">
                  <a:prstClr val="black">
                    <a:alpha val="40000"/>
                  </a:prstClr>
                </a:outerShdw>
              </a:effectLst>
              <a:latin typeface="Frutiger LT Std 55 Roman"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67" y="1254656"/>
            <a:ext cx="3254642" cy="1808488"/>
          </a:xfrm>
          <a:prstGeom prst="rect">
            <a:avLst/>
          </a:prstGeom>
          <a:ln w="76200">
            <a:solidFill>
              <a:srgbClr val="FB8933"/>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6598" y="4095766"/>
            <a:ext cx="2341419" cy="1756064"/>
          </a:xfrm>
          <a:prstGeom prst="rect">
            <a:avLst/>
          </a:prstGeom>
          <a:ln w="76200">
            <a:solidFill>
              <a:srgbClr val="FFD85D"/>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366119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6200" y="28146"/>
            <a:ext cx="4745182"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10" y="1111144"/>
            <a:ext cx="8363310" cy="535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87926" y="4765317"/>
            <a:ext cx="8536266" cy="369332"/>
          </a:xfrm>
          <a:prstGeom prst="rect">
            <a:avLst/>
          </a:prstGeom>
        </p:spPr>
        <p:txBody>
          <a:bodyPr wrap="square">
            <a:spAutoFit/>
          </a:bodyPr>
          <a:lstStyle/>
          <a:p>
            <a:r>
              <a:rPr lang="en-US" b="1" spc="150" dirty="0" smtClean="0">
                <a:ln w="11430"/>
                <a:solidFill>
                  <a:sysClr val="windowText" lastClr="000000"/>
                </a:solidFill>
                <a:effectLst>
                  <a:outerShdw blurRad="38100" dist="38100" dir="2700000" algn="tl">
                    <a:srgbClr val="000000">
                      <a:alpha val="43137"/>
                    </a:srgbClr>
                  </a:outerShdw>
                </a:effectLst>
                <a:latin typeface="Frutiger LT Std 55 Roman" pitchFamily="34" charset="0"/>
              </a:rPr>
              <a:t> </a:t>
            </a:r>
            <a:endParaRPr lang="en-US" dirty="0"/>
          </a:p>
        </p:txBody>
      </p:sp>
      <p:pic>
        <p:nvPicPr>
          <p:cNvPr id="10" name="Picture 9"/>
          <p:cNvPicPr>
            <a:picLocks noChangeAspect="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1666" t="2856" r="409" b="2856"/>
          <a:stretch/>
        </p:blipFill>
        <p:spPr>
          <a:xfrm>
            <a:off x="801137" y="905069"/>
            <a:ext cx="7541726" cy="5390487"/>
          </a:xfrm>
          <a:prstGeom prst="rect">
            <a:avLst/>
          </a:prstGeom>
          <a:ln w="76200">
            <a:solidFill>
              <a:schemeClr val="accent3">
                <a:lumMod val="50000"/>
              </a:schemeClr>
            </a:solidFill>
            <a:miter lim="800000"/>
          </a:ln>
          <a:effectLst>
            <a:outerShdw blurRad="241300" sx="102000" sy="102000" algn="ctr" rotWithShape="0">
              <a:prstClr val="black">
                <a:alpha val="80000"/>
              </a:prstClr>
            </a:outerShdw>
          </a:effectLst>
        </p:spPr>
      </p:pic>
      <p:sp>
        <p:nvSpPr>
          <p:cNvPr id="15" name="TextBox 14"/>
          <p:cNvSpPr txBox="1"/>
          <p:nvPr/>
        </p:nvSpPr>
        <p:spPr>
          <a:xfrm>
            <a:off x="-1" y="-27938"/>
            <a:ext cx="4959927"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4506" y="5294266"/>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177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79" y="-114633"/>
            <a:ext cx="7643668"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OFFICER’S QUARTERS</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0058" y="716365"/>
            <a:ext cx="5717669" cy="3947914"/>
          </a:xfrm>
          <a:prstGeom prst="rect">
            <a:avLst/>
          </a:prstGeom>
          <a:ln w="76200">
            <a:solidFill>
              <a:schemeClr val="accent4">
                <a:lumMod val="60000"/>
                <a:lumOff val="40000"/>
              </a:schemeClr>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1873" y="4433518"/>
            <a:ext cx="2734198" cy="1594058"/>
          </a:xfrm>
          <a:prstGeom prst="rect">
            <a:avLst/>
          </a:prstGeom>
          <a:ln w="76200">
            <a:solidFill>
              <a:schemeClr val="accent2">
                <a:lumMod val="60000"/>
                <a:lumOff val="40000"/>
              </a:schemeClr>
            </a:solidFill>
            <a:miter lim="800000"/>
          </a:ln>
          <a:effectLst>
            <a:outerShdw blurRad="101600" dist="63500" dir="2700000" sx="101000" sy="101000" algn="tl" rotWithShape="0">
              <a:prstClr val="black">
                <a:alpha val="80000"/>
              </a:prstClr>
            </a:outerShdw>
          </a:effec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4" name="Rectangle 3"/>
          <p:cNvSpPr/>
          <p:nvPr/>
        </p:nvSpPr>
        <p:spPr>
          <a:xfrm>
            <a:off x="265319" y="851689"/>
            <a:ext cx="2687606" cy="3077766"/>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These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pictures show the second floor looking west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Many changes have taken place over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years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First a wooden floor was added and later replaced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with masonry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better hold up to the wet Florida climate.  </a:t>
            </a:r>
          </a:p>
          <a:p>
            <a:endParaRPr lang="en-US" dirty="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4481" y="3716715"/>
            <a:ext cx="3450431" cy="2405831"/>
          </a:xfrm>
          <a:prstGeom prst="rect">
            <a:avLst/>
          </a:prstGeom>
          <a:ln w="76200">
            <a:solidFill>
              <a:schemeClr val="tx2">
                <a:lumMod val="40000"/>
                <a:lumOff val="60000"/>
              </a:schemeClr>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5263580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7587683"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OFFICER’S QUARTERS</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201" y="772675"/>
            <a:ext cx="5938659" cy="4245815"/>
          </a:xfrm>
          <a:prstGeom prst="rect">
            <a:avLst/>
          </a:prstGeom>
          <a:ln w="76200">
            <a:solidFill>
              <a:srgbClr val="ABDB77"/>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530" y="4295061"/>
            <a:ext cx="1929143" cy="1446857"/>
          </a:xfrm>
          <a:prstGeom prst="rect">
            <a:avLst/>
          </a:prstGeom>
          <a:ln w="76200">
            <a:solidFill>
              <a:srgbClr val="FFD85D"/>
            </a:solidFill>
            <a:miter lim="800000"/>
          </a:ln>
          <a:effectLst>
            <a:outerShdw blurRad="101600" dist="63500" dir="2700000" sx="101000" sy="101000" algn="tl" rotWithShape="0">
              <a:prstClr val="black">
                <a:alpha val="80000"/>
              </a:prstClr>
            </a:outerShdw>
          </a:effec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6" name="Rectangle 5"/>
          <p:cNvSpPr/>
          <p:nvPr/>
        </p:nvSpPr>
        <p:spPr>
          <a:xfrm>
            <a:off x="263539" y="937951"/>
            <a:ext cx="2548933" cy="3693319"/>
          </a:xfrm>
          <a:prstGeom prst="rect">
            <a:avLst/>
          </a:prstGeom>
        </p:spPr>
        <p:txBody>
          <a:bodyPr wrap="square">
            <a:spAutoFit/>
          </a:bodyPr>
          <a:lstStyle/>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Here you see a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good view of the arched ceiling of the second floor and the east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side of the room.  Today the officer’s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bed and desk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are located</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here.  A ladder going up to the observation deck completes the furnishings.  </a:t>
            </a:r>
            <a:endParaRPr lang="en-US"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7675" y="4643539"/>
            <a:ext cx="2114317" cy="1872740"/>
          </a:xfrm>
          <a:prstGeom prst="rect">
            <a:avLst/>
          </a:prstGeom>
          <a:ln w="76200">
            <a:solidFill>
              <a:srgbClr val="FB8933"/>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987023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rot="16200000">
            <a:off x="2985283" y="5549117"/>
            <a:ext cx="721698" cy="291464"/>
            <a:chOff x="306385" y="3366884"/>
            <a:chExt cx="2209801" cy="687958"/>
          </a:xfrm>
        </p:grpSpPr>
        <p:cxnSp>
          <p:nvCxnSpPr>
            <p:cNvPr id="12" name="Straight Arrow Connector 11"/>
            <p:cNvCxnSpPr/>
            <p:nvPr/>
          </p:nvCxnSpPr>
          <p:spPr>
            <a:xfrm flipV="1">
              <a:off x="1371600" y="3366884"/>
              <a:ext cx="0" cy="455043"/>
            </a:xfrm>
            <a:prstGeom prst="straightConnector1">
              <a:avLst/>
            </a:prstGeom>
            <a:ln w="25400" cap="rnd">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06385" y="3821927"/>
              <a:ext cx="2209801" cy="232915"/>
              <a:chOff x="1832443" y="2286000"/>
              <a:chExt cx="2209801" cy="232915"/>
            </a:xfrm>
          </p:grpSpPr>
          <p:cxnSp>
            <p:nvCxnSpPr>
              <p:cNvPr id="14" name="Straight Connector 13"/>
              <p:cNvCxnSpPr/>
              <p:nvPr/>
            </p:nvCxnSpPr>
            <p:spPr>
              <a:xfrm>
                <a:off x="1832443" y="2286000"/>
                <a:ext cx="2209801"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32443" y="2286000"/>
                <a:ext cx="0" cy="23291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42244" y="2286000"/>
                <a:ext cx="0" cy="23291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3" name="Picture 2"/>
          <p:cNvPicPr>
            <a:picLocks noChangeAspect="1"/>
          </p:cNvPicPr>
          <p:nvPr/>
        </p:nvPicPr>
        <p:blipFill>
          <a:blip r:embed="rId3"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3276600" y="5017555"/>
            <a:ext cx="2704378" cy="1912080"/>
          </a:xfrm>
          <a:prstGeom prst="rect">
            <a:avLst/>
          </a:prstGeom>
          <a:effectLst>
            <a:innerShdw blurRad="114300">
              <a:prstClr val="black"/>
            </a:innerShdw>
          </a:effectLst>
        </p:spPr>
      </p:pic>
      <p:pic>
        <p:nvPicPr>
          <p:cNvPr id="4" name="Picture 3"/>
          <p:cNvPicPr>
            <a:picLocks noChangeAspect="1"/>
          </p:cNvPicPr>
          <p:nvPr/>
        </p:nvPicPr>
        <p:blipFill rotWithShape="1">
          <a:blip r:embed="rId4">
            <a:clrChange>
              <a:clrFrom>
                <a:srgbClr val="F9F9F9"/>
              </a:clrFrom>
              <a:clrTo>
                <a:srgbClr val="F9F9F9">
                  <a:alpha val="0"/>
                </a:srgbClr>
              </a:clrTo>
            </a:clrChange>
            <a:biLevel thresh="75000"/>
            <a:extLst>
              <a:ext uri="{28A0092B-C50C-407E-A947-70E740481C1C}">
                <a14:useLocalDpi xmlns:a14="http://schemas.microsoft.com/office/drawing/2010/main" val="0"/>
              </a:ext>
            </a:extLst>
          </a:blip>
          <a:srcRect t="1951" r="58500" b="40808"/>
          <a:stretch/>
        </p:blipFill>
        <p:spPr>
          <a:xfrm>
            <a:off x="-648260" y="2778467"/>
            <a:ext cx="3773845" cy="3680397"/>
          </a:xfrm>
          <a:prstGeom prst="rect">
            <a:avLst/>
          </a:prstGeom>
          <a:effectLst>
            <a:innerShdw blurRad="114300">
              <a:prstClr val="black"/>
            </a:innerShdw>
          </a:effectLst>
        </p:spPr>
      </p:pic>
      <p:sp>
        <p:nvSpPr>
          <p:cNvPr id="19" name="TextBox 18"/>
          <p:cNvSpPr txBox="1"/>
          <p:nvPr/>
        </p:nvSpPr>
        <p:spPr>
          <a:xfrm>
            <a:off x="81023" y="-114633"/>
            <a:ext cx="3743471"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MAGAZINE</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7482" y="300866"/>
            <a:ext cx="2102807" cy="1671626"/>
          </a:xfrm>
          <a:prstGeom prst="rect">
            <a:avLst/>
          </a:prstGeom>
          <a:solidFill>
            <a:srgbClr val="FFFFFF">
              <a:shade val="85000"/>
            </a:srgbClr>
          </a:solidFill>
          <a:ln w="88900" cap="sq">
            <a:solidFill>
              <a:srgbClr val="666464"/>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252196" y="716364"/>
            <a:ext cx="5491255" cy="2308324"/>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Located within the west wall of the fort and accessed only through the upstairs officer's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quarters,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powder magazine kept the dangerous black powder from open flames used for heat and light. The magazine extends down into the wall to the level of the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gundeck</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Although thick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walls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protected the black powder, the Florida humidity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often a problem.</a:t>
            </a:r>
          </a:p>
        </p:txBody>
      </p:sp>
      <p:pic>
        <p:nvPicPr>
          <p:cNvPr id="102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2544" y="2580171"/>
            <a:ext cx="1138981" cy="2429968"/>
          </a:xfrm>
          <a:prstGeom prst="rect">
            <a:avLst/>
          </a:prstGeom>
          <a:noFill/>
          <a:ln>
            <a:noFill/>
          </a:ln>
          <a:effectLst>
            <a:innerShdw blurRad="2540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4641" y="2333534"/>
            <a:ext cx="2031462" cy="1671626"/>
          </a:xfrm>
          <a:prstGeom prst="rect">
            <a:avLst/>
          </a:prstGeom>
          <a:ln w="76200">
            <a:solidFill>
              <a:srgbClr val="666464"/>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4640" y="4366203"/>
            <a:ext cx="2046244" cy="1714839"/>
          </a:xfrm>
          <a:prstGeom prst="rect">
            <a:avLst/>
          </a:prstGeom>
          <a:ln w="76200">
            <a:solidFill>
              <a:srgbClr val="666464"/>
            </a:solidFill>
            <a:miter lim="800000"/>
          </a:ln>
          <a:effectLst>
            <a:outerShdw blurRad="101600" dist="63500" dir="2700000" sx="101000" sy="101000" algn="tl" rotWithShape="0">
              <a:prstClr val="black">
                <a:alpha val="80000"/>
              </a:prstClr>
            </a:outerShdw>
          </a:effectLst>
        </p:spPr>
      </p:pic>
      <p:pic>
        <p:nvPicPr>
          <p:cNvPr id="8" name="Picture 7"/>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790" t="29038" r="28106" b="16236"/>
          <a:stretch/>
        </p:blipFill>
        <p:spPr>
          <a:xfrm>
            <a:off x="2577995" y="2333534"/>
            <a:ext cx="2619156" cy="3144434"/>
          </a:xfrm>
          <a:prstGeom prst="rect">
            <a:avLst/>
          </a:prstGeom>
          <a:effectLst>
            <a:outerShdw blurRad="50800" dist="38100" dir="2700000" sx="101000" sy="101000" algn="tl" rotWithShape="0">
              <a:schemeClr val="bg2">
                <a:lumMod val="10000"/>
              </a:schemeClr>
            </a:outerShdw>
            <a:softEdge rad="25400"/>
          </a:effectLst>
        </p:spPr>
      </p:pic>
      <p:pic>
        <p:nvPicPr>
          <p:cNvPr id="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6" name="TextBox 25"/>
          <p:cNvSpPr txBox="1"/>
          <p:nvPr/>
        </p:nvSpPr>
        <p:spPr>
          <a:xfrm>
            <a:off x="8080791" y="5405309"/>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7" name="TextBox 25"/>
          <p:cNvSpPr txBox="1"/>
          <p:nvPr/>
        </p:nvSpPr>
        <p:spPr>
          <a:xfrm>
            <a:off x="8076032" y="3307380"/>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8" name="TextBox 25"/>
          <p:cNvSpPr txBox="1"/>
          <p:nvPr/>
        </p:nvSpPr>
        <p:spPr>
          <a:xfrm>
            <a:off x="8105868" y="126840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2710054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3743471"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MAGAZINE</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431" y="716364"/>
            <a:ext cx="5676933" cy="4523806"/>
          </a:xfrm>
          <a:prstGeom prst="rect">
            <a:avLst/>
          </a:prstGeom>
          <a:ln w="76200">
            <a:solidFill>
              <a:schemeClr val="bg1">
                <a:lumMod val="95000"/>
              </a:schemeClr>
            </a:solidFill>
            <a:miter lim="800000"/>
          </a:ln>
          <a:effectLst>
            <a:outerShdw blurRad="101600" dist="63500" dir="2700000" sx="101000" sy="101000" algn="ctr" rotWithShape="0">
              <a:schemeClr val="tx1">
                <a:alpha val="80000"/>
              </a:schemeClr>
            </a:outerShdw>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3877" t="29902" r="21094" b="35049"/>
          <a:stretch/>
        </p:blipFill>
        <p:spPr>
          <a:xfrm>
            <a:off x="345131" y="4177151"/>
            <a:ext cx="2576327" cy="2054178"/>
          </a:xfrm>
          <a:prstGeom prst="rect">
            <a:avLst/>
          </a:prstGeom>
          <a:ln w="76200">
            <a:solidFill>
              <a:schemeClr val="accent1">
                <a:lumMod val="60000"/>
                <a:lumOff val="40000"/>
              </a:schemeClr>
            </a:solidFill>
            <a:miter lim="800000"/>
          </a:ln>
          <a:effectLst>
            <a:outerShdw blurRad="101600" dist="63500" dir="2700000" sx="101000" sy="101000" algn="ctr" rotWithShape="0">
              <a:schemeClr val="tx1">
                <a:alpha val="80000"/>
              </a:schemeClr>
            </a:outerShdw>
          </a:effec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4055" y="3629608"/>
            <a:ext cx="1653260" cy="2371997"/>
          </a:xfrm>
          <a:prstGeom prst="rect">
            <a:avLst/>
          </a:prstGeom>
          <a:noFill/>
          <a:ln w="76200">
            <a:solidFill>
              <a:schemeClr val="accent2">
                <a:lumMod val="40000"/>
                <a:lumOff val="60000"/>
              </a:schemeClr>
            </a:solidFill>
            <a:miter lim="800000"/>
            <a:headEnd/>
            <a:tailEnd/>
          </a:ln>
          <a:effectLst>
            <a:outerShdw blurRad="101600" dist="63500" dir="2700000" sx="101000" sy="101000" algn="ctr" rotWithShape="0">
              <a:schemeClr val="tx1">
                <a:alpha val="80000"/>
              </a:scheme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15" name="Rectangle 14"/>
          <p:cNvSpPr/>
          <p:nvPr/>
        </p:nvSpPr>
        <p:spPr>
          <a:xfrm>
            <a:off x="345131" y="953868"/>
            <a:ext cx="2899114" cy="3600986"/>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On the west side of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officer’s quarters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is the access to the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fort’s powder magazine. A wooden door once covered the magazine which is located in the west wall.  The magazine extends down toward the fort’s first floor from the officer’s quarters above.</a:t>
            </a:r>
          </a:p>
          <a:p>
            <a:endParaRPr lang="en-US"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dirty="0"/>
          </a:p>
        </p:txBody>
      </p:sp>
    </p:spTree>
    <p:extLst>
      <p:ext uri="{BB962C8B-B14F-4D97-AF65-F5344CB8AC3E}">
        <p14:creationId xmlns:p14="http://schemas.microsoft.com/office/powerpoint/2010/main" val="36189679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3743471"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MAGAZINE</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232" y="716364"/>
            <a:ext cx="6259317" cy="4536771"/>
          </a:xfrm>
          <a:prstGeom prst="rect">
            <a:avLst/>
          </a:prstGeom>
          <a:ln w="76200">
            <a:solidFill>
              <a:srgbClr val="F8A45E"/>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4" name="Rectangle 3"/>
          <p:cNvSpPr/>
          <p:nvPr/>
        </p:nvSpPr>
        <p:spPr>
          <a:xfrm>
            <a:off x="239405" y="914408"/>
            <a:ext cx="2350827" cy="3323987"/>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Looking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into the powder storage, one would find it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very tight fit.  The narrow opening leads to a cylinder shaped room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with</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domed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ceiling</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floor of the magazine is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same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level as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guard’s quarters.</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2993" y="157548"/>
            <a:ext cx="2253017" cy="1533548"/>
          </a:xfrm>
          <a:prstGeom prst="rect">
            <a:avLst/>
          </a:prstGeom>
          <a:ln w="76200">
            <a:solidFill>
              <a:srgbClr val="EFDF7D"/>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166" y="4273761"/>
            <a:ext cx="3097865" cy="2075328"/>
          </a:xfrm>
          <a:prstGeom prst="rect">
            <a:avLst/>
          </a:prstGeom>
          <a:ln w="76200">
            <a:solidFill>
              <a:srgbClr val="8970A8"/>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2687194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3743471"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MAGAZINE</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8316" y="716364"/>
            <a:ext cx="6069646" cy="4273647"/>
          </a:xfrm>
          <a:prstGeom prst="rect">
            <a:avLst/>
          </a:prstGeom>
          <a:ln w="76200">
            <a:solidFill>
              <a:srgbClr val="F8A45E"/>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205" y="4649082"/>
            <a:ext cx="2743198" cy="1867197"/>
          </a:xfrm>
          <a:prstGeom prst="rect">
            <a:avLst/>
          </a:prstGeom>
          <a:ln w="76200">
            <a:solidFill>
              <a:schemeClr val="accent3">
                <a:lumMod val="60000"/>
                <a:lumOff val="40000"/>
              </a:schemeClr>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3" name="Rectangle 2"/>
          <p:cNvSpPr/>
          <p:nvPr/>
        </p:nvSpPr>
        <p:spPr>
          <a:xfrm>
            <a:off x="323958" y="1068083"/>
            <a:ext cx="2368942" cy="3570208"/>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These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pictures show the interior of the powder storage room.  The large picture shows a ladder leading to the floor of the magazine and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small picture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shows a platform later installed to limit access into the room.</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3074440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4868965" y="5032405"/>
            <a:ext cx="933450" cy="817563"/>
          </a:xfrm>
          <a:prstGeom prst="rect">
            <a:avLst/>
          </a:prstGeom>
          <a:noFill/>
          <a:ln>
            <a:noFill/>
          </a:ln>
          <a:effectLst>
            <a:glow>
              <a:schemeClr val="bg1">
                <a:lumMod val="50000"/>
              </a:schemeClr>
            </a:glow>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4"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12340" t="4922" r="11412" b="70179"/>
          <a:stretch/>
        </p:blipFill>
        <p:spPr>
          <a:xfrm>
            <a:off x="190500" y="4697298"/>
            <a:ext cx="4138234" cy="1393109"/>
          </a:xfrm>
          <a:prstGeom prst="rect">
            <a:avLst/>
          </a:prstGeom>
          <a:effectLst>
            <a:innerShdw blurRad="114300" dist="63500">
              <a:schemeClr val="tx1"/>
            </a:innerShdw>
          </a:effectLst>
        </p:spPr>
      </p:pic>
      <p:grpSp>
        <p:nvGrpSpPr>
          <p:cNvPr id="11" name="Group 10"/>
          <p:cNvGrpSpPr/>
          <p:nvPr/>
        </p:nvGrpSpPr>
        <p:grpSpPr>
          <a:xfrm>
            <a:off x="4408449" y="5157059"/>
            <a:ext cx="309698" cy="534546"/>
            <a:chOff x="4434991" y="5217033"/>
            <a:chExt cx="475039" cy="1008703"/>
          </a:xfrm>
        </p:grpSpPr>
        <p:cxnSp>
          <p:nvCxnSpPr>
            <p:cNvPr id="9" name="Straight Connector 8"/>
            <p:cNvCxnSpPr/>
            <p:nvPr/>
          </p:nvCxnSpPr>
          <p:spPr>
            <a:xfrm>
              <a:off x="4579348" y="5217033"/>
              <a:ext cx="0" cy="100870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34991" y="5217033"/>
              <a:ext cx="14435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434991" y="6225736"/>
              <a:ext cx="14435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579348" y="5751580"/>
              <a:ext cx="330682"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2079" y="-114633"/>
            <a:ext cx="463606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GUARDROOM</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20" name="TextBox 19"/>
          <p:cNvSpPr txBox="1"/>
          <p:nvPr/>
        </p:nvSpPr>
        <p:spPr>
          <a:xfrm>
            <a:off x="290861" y="716364"/>
            <a:ext cx="5378419" cy="3785652"/>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This lower room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served as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enlisted men's quarters. The soldiers cooked, ate and slept in this room. Opposite the fireplace, shown on the right side of the image below, was a long wooden sleeping platform.  Benches and a table completed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furnishings. 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average, six people shared this room.  More men could be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assigned as needed.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smaller openings near the windows in this room were loopholes for soldiers firing muskets. The windows had shutters to keep out rain and the damp chill of the winter winds.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powder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magazine is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shown on the left side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image below.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can only be accessed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through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officer’s quarters.</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907" y="2436106"/>
            <a:ext cx="2402623" cy="1633010"/>
          </a:xfrm>
          <a:prstGeom prst="rect">
            <a:avLst/>
          </a:prstGeom>
          <a:ln w="76200">
            <a:solidFill>
              <a:srgbClr val="7FA8D8"/>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450" y="4375623"/>
            <a:ext cx="2402624" cy="1650137"/>
          </a:xfrm>
          <a:prstGeom prst="rect">
            <a:avLst/>
          </a:prstGeom>
          <a:ln w="76200">
            <a:solidFill>
              <a:srgbClr val="7FA8D8"/>
            </a:solidFill>
            <a:miter lim="800000"/>
          </a:ln>
          <a:effectLst>
            <a:outerShdw blurRad="101600" dist="63500" dir="2700000" sx="101000" sy="101000" algn="tl" rotWithShape="0">
              <a:prstClr val="black">
                <a:alpha val="80000"/>
              </a:prst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451" y="454333"/>
            <a:ext cx="2407079" cy="1675267"/>
          </a:xfrm>
          <a:prstGeom prst="rect">
            <a:avLst/>
          </a:prstGeom>
          <a:ln w="76200">
            <a:solidFill>
              <a:srgbClr val="7FA8D8"/>
            </a:solidFill>
            <a:miter lim="800000"/>
          </a:ln>
          <a:effectLst>
            <a:outerShdw blurRad="101600" dist="63500" dir="2700000" sx="101000" sy="101000" algn="tl" rotWithShape="0">
              <a:prstClr val="black">
                <a:alpha val="80000"/>
              </a:prstClr>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1" name="TextBox 25"/>
          <p:cNvSpPr txBox="1"/>
          <p:nvPr/>
        </p:nvSpPr>
        <p:spPr>
          <a:xfrm>
            <a:off x="8275784" y="5343567"/>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4" name="TextBox 25"/>
          <p:cNvSpPr txBox="1"/>
          <p:nvPr/>
        </p:nvSpPr>
        <p:spPr>
          <a:xfrm>
            <a:off x="8261497" y="337973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5" name="TextBox 25"/>
          <p:cNvSpPr txBox="1"/>
          <p:nvPr/>
        </p:nvSpPr>
        <p:spPr>
          <a:xfrm>
            <a:off x="8275785" y="144404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7720639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4523374"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GUARDROOM</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0406" y="716364"/>
            <a:ext cx="5793631" cy="4039700"/>
          </a:xfrm>
          <a:prstGeom prst="rect">
            <a:avLst/>
          </a:prstGeom>
          <a:ln w="76200">
            <a:solidFill>
              <a:schemeClr val="accent5">
                <a:lumMod val="75000"/>
              </a:schemeClr>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369" y="4424206"/>
            <a:ext cx="2749034" cy="2061776"/>
          </a:xfrm>
          <a:prstGeom prst="rect">
            <a:avLst/>
          </a:prstGeom>
          <a:ln w="76200">
            <a:solidFill>
              <a:srgbClr val="F7923F"/>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4" name="Rectangle 3"/>
          <p:cNvSpPr/>
          <p:nvPr/>
        </p:nvSpPr>
        <p:spPr>
          <a:xfrm>
            <a:off x="264498" y="853998"/>
            <a:ext cx="2825908" cy="3816429"/>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Many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changes to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guardroom have taken place over the years.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most obvious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change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is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furniture,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added to better represent how the soldiers once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lived</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Earlier visitors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experienced only an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empty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room. Notice the changes to the ceiling structure due to restoration work.</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8081" y="4357614"/>
            <a:ext cx="3200364" cy="2128368"/>
          </a:xfrm>
          <a:prstGeom prst="rect">
            <a:avLst/>
          </a:prstGeom>
          <a:ln w="76200">
            <a:solidFill>
              <a:srgbClr val="8970A8"/>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3493325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4579130"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GUARDROOM</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428" y="716364"/>
            <a:ext cx="5567587" cy="3783888"/>
          </a:xfrm>
          <a:prstGeom prst="rect">
            <a:avLst/>
          </a:prstGeom>
          <a:ln w="76200">
            <a:solidFill>
              <a:srgbClr val="F7923F"/>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812" y="4375835"/>
            <a:ext cx="2853925" cy="2140444"/>
          </a:xfrm>
          <a:prstGeom prst="rect">
            <a:avLst/>
          </a:prstGeom>
          <a:ln w="76200">
            <a:solidFill>
              <a:srgbClr val="9D87B7"/>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219607" y="837502"/>
            <a:ext cx="3110821" cy="3077766"/>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Living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history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programs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have evolved over the years.  In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1970’s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fort had no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furniture but visitors occasionally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had a costumed guide.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Today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building is furnished to represent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1740’s.  Park staff and volunteers provide a narrative of the fort’s history to visitors.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4380" y="3832312"/>
            <a:ext cx="3247155" cy="2278154"/>
          </a:xfrm>
          <a:prstGeom prst="rect">
            <a:avLst/>
          </a:prstGeom>
          <a:ln w="76200">
            <a:solidFill>
              <a:srgbClr val="EFDF7D"/>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24316556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4545676"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GUARDROOM</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0057" y="716364"/>
            <a:ext cx="5802935" cy="4238862"/>
          </a:xfrm>
          <a:prstGeom prst="rect">
            <a:avLst/>
          </a:prstGeom>
          <a:ln w="76200">
            <a:solidFill>
              <a:srgbClr val="C6E6A2"/>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5166" y="4676702"/>
            <a:ext cx="2861927" cy="2015087"/>
          </a:xfrm>
          <a:prstGeom prst="rect">
            <a:avLst/>
          </a:prstGeom>
          <a:ln w="76200">
            <a:solidFill>
              <a:schemeClr val="accent5">
                <a:lumMod val="40000"/>
                <a:lumOff val="60000"/>
              </a:schemeClr>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317" y="3906575"/>
            <a:ext cx="3144417" cy="2097302"/>
          </a:xfrm>
          <a:prstGeom prst="rect">
            <a:avLst/>
          </a:prstGeom>
          <a:ln w="76200">
            <a:solidFill>
              <a:srgbClr val="9D87B7"/>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294090" y="958334"/>
            <a:ext cx="2655967" cy="3077766"/>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Early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visitors to the fort could not access this room due to restoration projects.  The top picture looks East towards the fire place and door.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Other images show the west wall of the room and a view out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south-west window.</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4193705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38" y="1004080"/>
            <a:ext cx="8626475" cy="5608637"/>
          </a:xfrm>
          <a:prstGeom prst="rect">
            <a:avLst/>
          </a:prstGeom>
          <a:noFill/>
          <a:ln>
            <a:noFill/>
          </a:ln>
          <a:effectLst>
            <a:softEdge rad="76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862" y="736582"/>
            <a:ext cx="4777330" cy="3527521"/>
          </a:xfrm>
          <a:prstGeom prst="rect">
            <a:avLst/>
          </a:prstGeom>
          <a:ln w="76200">
            <a:solidFill>
              <a:schemeClr val="accent3">
                <a:lumMod val="50000"/>
              </a:schemeClr>
            </a:solidFill>
            <a:miter lim="800000"/>
          </a:ln>
          <a:effectLst>
            <a:outerShdw blurRad="101600" dist="63500" dir="2700000" sx="101000" sy="101000" algn="tl" rotWithShape="0">
              <a:prstClr val="black">
                <a:alpha val="80000"/>
              </a:prstClr>
            </a:outerShdw>
          </a:effectLst>
        </p:spPr>
      </p:pic>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216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Freeform 26"/>
          <p:cNvSpPr/>
          <p:nvPr/>
        </p:nvSpPr>
        <p:spPr>
          <a:xfrm>
            <a:off x="634483" y="4316"/>
            <a:ext cx="8444204" cy="6791127"/>
          </a:xfrm>
          <a:custGeom>
            <a:avLst/>
            <a:gdLst>
              <a:gd name="connsiteX0" fmla="*/ 0 w 5941062"/>
              <a:gd name="connsiteY0" fmla="*/ 6125227 h 6251979"/>
              <a:gd name="connsiteX1" fmla="*/ 751562 w 5941062"/>
              <a:gd name="connsiteY1" fmla="*/ 5724395 h 6251979"/>
              <a:gd name="connsiteX2" fmla="*/ 1139869 w 5941062"/>
              <a:gd name="connsiteY2" fmla="*/ 6250488 h 6251979"/>
              <a:gd name="connsiteX3" fmla="*/ 1528176 w 5941062"/>
              <a:gd name="connsiteY3" fmla="*/ 5523978 h 6251979"/>
              <a:gd name="connsiteX4" fmla="*/ 1565754 w 5941062"/>
              <a:gd name="connsiteY4" fmla="*/ 4709786 h 6251979"/>
              <a:gd name="connsiteX5" fmla="*/ 1878904 w 5941062"/>
              <a:gd name="connsiteY5" fmla="*/ 4146115 h 6251979"/>
              <a:gd name="connsiteX6" fmla="*/ 2354893 w 5941062"/>
              <a:gd name="connsiteY6" fmla="*/ 3695178 h 6251979"/>
              <a:gd name="connsiteX7" fmla="*/ 2981195 w 5941062"/>
              <a:gd name="connsiteY7" fmla="*/ 3407079 h 6251979"/>
              <a:gd name="connsiteX8" fmla="*/ 3219189 w 5941062"/>
              <a:gd name="connsiteY8" fmla="*/ 2555310 h 6251979"/>
              <a:gd name="connsiteX9" fmla="*/ 4572000 w 5941062"/>
              <a:gd name="connsiteY9" fmla="*/ 2329841 h 6251979"/>
              <a:gd name="connsiteX10" fmla="*/ 5849655 w 5941062"/>
              <a:gd name="connsiteY10" fmla="*/ 1390389 h 6251979"/>
              <a:gd name="connsiteX11" fmla="*/ 5724395 w 5941062"/>
              <a:gd name="connsiteY11" fmla="*/ 551145 h 6251979"/>
              <a:gd name="connsiteX12" fmla="*/ 4809995 w 5941062"/>
              <a:gd name="connsiteY12" fmla="*/ 876822 h 6251979"/>
              <a:gd name="connsiteX13" fmla="*/ 4446740 w 5941062"/>
              <a:gd name="connsiteY13" fmla="*/ 0 h 625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41062" h="6251979">
                <a:moveTo>
                  <a:pt x="0" y="6125227"/>
                </a:moveTo>
                <a:cubicBezTo>
                  <a:pt x="280792" y="5914372"/>
                  <a:pt x="561584" y="5703518"/>
                  <a:pt x="751562" y="5724395"/>
                </a:cubicBezTo>
                <a:cubicBezTo>
                  <a:pt x="941540" y="5745272"/>
                  <a:pt x="1010433" y="6283891"/>
                  <a:pt x="1139869" y="6250488"/>
                </a:cubicBezTo>
                <a:cubicBezTo>
                  <a:pt x="1269305" y="6217085"/>
                  <a:pt x="1457195" y="5780762"/>
                  <a:pt x="1528176" y="5523978"/>
                </a:cubicBezTo>
                <a:cubicBezTo>
                  <a:pt x="1599157" y="5267194"/>
                  <a:pt x="1507299" y="4939430"/>
                  <a:pt x="1565754" y="4709786"/>
                </a:cubicBezTo>
                <a:cubicBezTo>
                  <a:pt x="1624209" y="4480142"/>
                  <a:pt x="1747381" y="4315216"/>
                  <a:pt x="1878904" y="4146115"/>
                </a:cubicBezTo>
                <a:cubicBezTo>
                  <a:pt x="2010427" y="3977014"/>
                  <a:pt x="2171178" y="3818351"/>
                  <a:pt x="2354893" y="3695178"/>
                </a:cubicBezTo>
                <a:cubicBezTo>
                  <a:pt x="2538608" y="3572005"/>
                  <a:pt x="2837146" y="3597057"/>
                  <a:pt x="2981195" y="3407079"/>
                </a:cubicBezTo>
                <a:cubicBezTo>
                  <a:pt x="3125244" y="3217101"/>
                  <a:pt x="2954055" y="2734850"/>
                  <a:pt x="3219189" y="2555310"/>
                </a:cubicBezTo>
                <a:cubicBezTo>
                  <a:pt x="3484323" y="2375770"/>
                  <a:pt x="4133589" y="2523994"/>
                  <a:pt x="4572000" y="2329841"/>
                </a:cubicBezTo>
                <a:cubicBezTo>
                  <a:pt x="5010411" y="2135688"/>
                  <a:pt x="5657589" y="1686838"/>
                  <a:pt x="5849655" y="1390389"/>
                </a:cubicBezTo>
                <a:cubicBezTo>
                  <a:pt x="6041721" y="1093940"/>
                  <a:pt x="5897672" y="636739"/>
                  <a:pt x="5724395" y="551145"/>
                </a:cubicBezTo>
                <a:cubicBezTo>
                  <a:pt x="5551118" y="465550"/>
                  <a:pt x="5022937" y="968679"/>
                  <a:pt x="4809995" y="876822"/>
                </a:cubicBezTo>
                <a:cubicBezTo>
                  <a:pt x="4597053" y="784965"/>
                  <a:pt x="4507283" y="116910"/>
                  <a:pt x="4446740" y="0"/>
                </a:cubicBezTo>
              </a:path>
            </a:pathLst>
          </a:custGeom>
          <a:noFill/>
          <a:ln w="50800">
            <a:solidFill>
              <a:srgbClr val="3D6AA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5193" y="4171147"/>
            <a:ext cx="1753246" cy="2441570"/>
          </a:xfrm>
          <a:prstGeom prst="rect">
            <a:avLst/>
          </a:prstGeom>
          <a:ln w="76200">
            <a:solidFill>
              <a:schemeClr val="accent6">
                <a:lumMod val="60000"/>
                <a:lumOff val="40000"/>
              </a:schemeClr>
            </a:solidFill>
          </a:ln>
          <a:effectLst>
            <a:outerShdw blurRad="101600" dist="63500" dir="2700000" sx="101000" sy="101000" algn="tl" rotWithShape="0">
              <a:prstClr val="black">
                <a:alpha val="80000"/>
              </a:prstClr>
            </a:outerShdw>
          </a:effectLst>
          <a:scene3d>
            <a:camera prst="orthographicFront"/>
            <a:lightRig rig="threePt" dir="t"/>
          </a:scene3d>
          <a:sp3d>
            <a:bevelT prst="relaxedInset"/>
          </a:sp3d>
        </p:spPr>
      </p:pic>
      <p:pic>
        <p:nvPicPr>
          <p:cNvPr id="28" name="Picture 2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8176" y="3399879"/>
            <a:ext cx="2254776" cy="2125518"/>
          </a:xfrm>
          <a:prstGeom prst="rect">
            <a:avLst/>
          </a:prstGeom>
          <a:effectLst>
            <a:outerShdw blurRad="101600" dist="63500" dir="2700000" sx="101000" sy="101000" algn="tl" rotWithShape="0">
              <a:prstClr val="black">
                <a:alpha val="80000"/>
              </a:prstClr>
            </a:outerShdw>
            <a:softEdge rad="25400"/>
          </a:effectLst>
        </p:spPr>
      </p:pic>
      <p:sp>
        <p:nvSpPr>
          <p:cNvPr id="20" name="TextBox 19"/>
          <p:cNvSpPr txBox="1"/>
          <p:nvPr/>
        </p:nvSpPr>
        <p:spPr>
          <a:xfrm>
            <a:off x="509216" y="1359653"/>
            <a:ext cx="4204990" cy="4278094"/>
          </a:xfrm>
          <a:prstGeom prst="rect">
            <a:avLst/>
          </a:prstGeom>
          <a:noFill/>
          <a:effectLst>
            <a:outerShdw blurRad="50800" dist="25400" dir="5400000" algn="tl" rotWithShape="0">
              <a:prstClr val="black"/>
            </a:outerShdw>
            <a:softEdge rad="0"/>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Captain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Rene de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Laudonniere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commanded a French voyage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commenced in 1564.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Colonists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were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brought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settle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land and establish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permanent colony for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France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La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Floride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Francaise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was located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along a river the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French called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“la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riviére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de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mai</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River of May).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Known 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Hugenots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these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French colonist were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followers of the</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“new religion</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of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John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Calvin,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referred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Lutherans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by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Spanish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Catholics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p>
        </p:txBody>
      </p:sp>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23" name="Action Button: Home 22">
            <a:hlinkClick r:id="" action="ppaction://hlinkshowjump?jump=firstslide" highlightClick="1"/>
          </p:cNvPr>
          <p:cNvSpPr/>
          <p:nvPr/>
        </p:nvSpPr>
        <p:spPr>
          <a:xfrm>
            <a:off x="431740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218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6515" y="2973257"/>
            <a:ext cx="15113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2840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760449" y="3620523"/>
            <a:ext cx="3853495" cy="3241791"/>
          </a:xfrm>
          <a:prstGeom prst="rect">
            <a:avLst/>
          </a:prstGeom>
          <a:effectLst>
            <a:innerShdw blurRad="114300">
              <a:prstClr val="black"/>
            </a:innerShdw>
          </a:effectLst>
        </p:spPr>
      </p:pic>
      <p:sp>
        <p:nvSpPr>
          <p:cNvPr id="17" name="TextBox 16"/>
          <p:cNvSpPr txBox="1"/>
          <p:nvPr/>
        </p:nvSpPr>
        <p:spPr>
          <a:xfrm>
            <a:off x="207124" y="614056"/>
            <a:ext cx="5491255" cy="3293209"/>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Matanzas is a very simple structure, its main strengths being the artillery and its strategic location. Five cannons once guarded the fortress facing in the three approaching directions. Each cannon could easily reach the inlet, then only a half-mile away. Two original cannon still stand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guard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fort today.   These guns were placed at the fort in 1793 and left behind by the Spanish when they departed Florida in 1821. The other two cannon now on the gun deck are modern reproductions used in the park's living history cannon firing demonstrations.</a:t>
            </a:r>
          </a:p>
          <a:p>
            <a:pPr algn="just"/>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1850" y="541424"/>
            <a:ext cx="2051824" cy="1440685"/>
          </a:xfrm>
          <a:prstGeom prst="rect">
            <a:avLst/>
          </a:prstGeom>
          <a:ln w="76200">
            <a:solidFill>
              <a:srgbClr val="EBEBEB"/>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466" y="4532908"/>
            <a:ext cx="2046208" cy="1417020"/>
          </a:xfrm>
          <a:prstGeom prst="rect">
            <a:avLst/>
          </a:prstGeom>
          <a:ln w="76200">
            <a:solidFill>
              <a:srgbClr val="EBEBEB"/>
            </a:solidFill>
            <a:miter lim="800000"/>
          </a:ln>
          <a:effectLst>
            <a:outerShdw blurRad="101600" dist="63500" dir="2700000" sx="101000" sy="101000" algn="tl" rotWithShape="0">
              <a:prstClr val="black">
                <a:alpha val="80000"/>
              </a:prst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466" y="2475340"/>
            <a:ext cx="2046208" cy="1564337"/>
          </a:xfrm>
          <a:prstGeom prst="rect">
            <a:avLst/>
          </a:prstGeom>
          <a:ln w="76200">
            <a:solidFill>
              <a:srgbClr val="EBEBEB"/>
            </a:solidFill>
            <a:miter lim="800000"/>
          </a:ln>
          <a:effectLst>
            <a:outerShdw blurRad="101600" dist="63500" dir="2700000" sx="101000" sy="101000" algn="tl" rotWithShape="0">
              <a:prstClr val="black">
                <a:alpha val="80000"/>
              </a:prstClr>
            </a:outerShdw>
          </a:effec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14" name="TextBox 13"/>
          <p:cNvSpPr txBox="1"/>
          <p:nvPr/>
        </p:nvSpPr>
        <p:spPr>
          <a:xfrm>
            <a:off x="82077" y="-88991"/>
            <a:ext cx="345285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GUNDECK</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2" name="TextBox 25"/>
          <p:cNvSpPr txBox="1"/>
          <p:nvPr/>
        </p:nvSpPr>
        <p:spPr>
          <a:xfrm>
            <a:off x="8091760" y="5243551"/>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5" name="TextBox 25"/>
          <p:cNvSpPr txBox="1"/>
          <p:nvPr/>
        </p:nvSpPr>
        <p:spPr>
          <a:xfrm>
            <a:off x="8093205" y="3357560"/>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6" name="TextBox 25"/>
          <p:cNvSpPr txBox="1"/>
          <p:nvPr/>
        </p:nvSpPr>
        <p:spPr>
          <a:xfrm>
            <a:off x="8106048" y="1311739"/>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27170523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345285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GUNDECK</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5538" y="643812"/>
            <a:ext cx="5663854" cy="4064519"/>
          </a:xfrm>
          <a:prstGeom prst="rect">
            <a:avLst/>
          </a:prstGeom>
          <a:ln w="76200">
            <a:solidFill>
              <a:srgbClr val="AC9AC2"/>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81" y="3565878"/>
            <a:ext cx="3051856" cy="2288891"/>
          </a:xfrm>
          <a:prstGeom prst="rect">
            <a:avLst/>
          </a:prstGeom>
          <a:ln w="76200">
            <a:solidFill>
              <a:srgbClr val="CD7775"/>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4498972" y="4269476"/>
            <a:ext cx="3994316" cy="2246803"/>
          </a:xfrm>
          <a:prstGeom prst="rect">
            <a:avLst/>
          </a:prstGeom>
          <a:ln w="76200">
            <a:solidFill>
              <a:schemeClr val="accent5">
                <a:lumMod val="75000"/>
              </a:schemeClr>
            </a:solidFill>
            <a:miter lim="800000"/>
          </a:ln>
          <a:effectLst>
            <a:outerShdw blurRad="101600" dist="63500" dir="2700000" sx="101000" sy="101000" algn="tl" rotWithShape="0">
              <a:prstClr val="black">
                <a:alpha val="80000"/>
              </a:prstClr>
            </a:outerShdw>
          </a:effectLst>
        </p:spPr>
      </p:pic>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0353" y="980196"/>
            <a:ext cx="2816379" cy="2585323"/>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After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overall structural was stabilized more projects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followed</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Some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these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projects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included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wood gun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platform and reproduction cannons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park’s Historic Weapons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Program.</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pic>
        <p:nvPicPr>
          <p:cNvPr id="14" name="Picture 13"/>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8707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3464008"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GUNDECK</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3121" y="872517"/>
            <a:ext cx="3253550" cy="3077766"/>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These images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were taken prior to the addition of the wood gun platform.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Old photographs of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when it was in ruins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show a missing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sentry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tower.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tower to the right was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constructed in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1938.  It is a replica of the original sentry tower that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had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fallen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from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 long ago.</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405" y="191807"/>
            <a:ext cx="5251382" cy="4296303"/>
          </a:xfrm>
          <a:prstGeom prst="rect">
            <a:avLst/>
          </a:prstGeom>
          <a:ln w="76200">
            <a:solidFill>
              <a:srgbClr val="FFCD2F"/>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5484" y="4354104"/>
            <a:ext cx="3001291" cy="2054595"/>
          </a:xfrm>
          <a:prstGeom prst="rect">
            <a:avLst/>
          </a:prstGeom>
          <a:ln w="76200">
            <a:solidFill>
              <a:srgbClr val="A996C0"/>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45996" r="8007" b="8842"/>
          <a:stretch/>
        </p:blipFill>
        <p:spPr>
          <a:xfrm>
            <a:off x="1699969" y="3794666"/>
            <a:ext cx="1818126" cy="2740359"/>
          </a:xfrm>
          <a:prstGeom prst="rect">
            <a:avLst/>
          </a:prstGeom>
          <a:ln w="76200">
            <a:solidFill>
              <a:schemeClr val="accent3">
                <a:lumMod val="75000"/>
              </a:schemeClr>
            </a:solidFill>
            <a:miter lim="800000"/>
          </a:ln>
          <a:effectLst>
            <a:outerShdw blurRad="101600" dist="63500" dir="2700000" sx="101000" sy="101000" algn="tl" rotWithShape="0">
              <a:prstClr val="black">
                <a:alpha val="80000"/>
              </a:prstClr>
            </a:outerShdw>
          </a:effectLst>
        </p:spPr>
      </p:pic>
      <p:pic>
        <p:nvPicPr>
          <p:cNvPr id="14" name="Picture 13"/>
          <p:cNvPicPr>
            <a:picLocks noChangeAspect="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Tree>
    <p:extLst>
      <p:ext uri="{BB962C8B-B14F-4D97-AF65-F5344CB8AC3E}">
        <p14:creationId xmlns:p14="http://schemas.microsoft.com/office/powerpoint/2010/main" val="17950812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3475159"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GUNDECK</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594" y="716364"/>
            <a:ext cx="5447882" cy="4205071"/>
          </a:xfrm>
          <a:prstGeom prst="rect">
            <a:avLst/>
          </a:prstGeom>
          <a:ln w="76200">
            <a:solidFill>
              <a:schemeClr val="tx2">
                <a:lumMod val="40000"/>
                <a:lumOff val="60000"/>
              </a:schemeClr>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32880"/>
          <a:stretch/>
        </p:blipFill>
        <p:spPr>
          <a:xfrm>
            <a:off x="958801" y="4408387"/>
            <a:ext cx="2969387" cy="2107892"/>
          </a:xfrm>
          <a:prstGeom prst="rect">
            <a:avLst/>
          </a:prstGeom>
          <a:ln w="76200">
            <a:solidFill>
              <a:srgbClr val="E8C0BE"/>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318576" y="908659"/>
            <a:ext cx="3002166" cy="3570208"/>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Today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Fort Matanzas displays two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original 8-pounder iron cannons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These guns were used at the fort by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Spanish soldiers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later left behind when Spain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sold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Florida to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United States. The guns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were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found on the fort </a:t>
            </a:r>
            <a:r>
              <a:rPr lang="en-US" sz="16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gundeck</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under heavy vegetation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later preserved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 display.</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18324885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45131" y="4366671"/>
            <a:ext cx="4627357" cy="2491329"/>
            <a:chOff x="196313" y="3500885"/>
            <a:chExt cx="5512385" cy="3352719"/>
          </a:xfrm>
        </p:grpSpPr>
        <p:pic>
          <p:nvPicPr>
            <p:cNvPr id="4" name="Picture 3"/>
            <p:cNvPicPr>
              <a:picLocks noChangeAspect="1"/>
            </p:cNvPicPr>
            <p:nvPr/>
          </p:nvPicPr>
          <p:blipFill rotWithShape="1">
            <a:blip r:embed="rId3"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b="4425"/>
            <a:stretch/>
          </p:blipFill>
          <p:spPr>
            <a:xfrm flipH="1">
              <a:off x="196313" y="3500885"/>
              <a:ext cx="5512385" cy="3352719"/>
            </a:xfrm>
            <a:prstGeom prst="rect">
              <a:avLst/>
            </a:prstGeom>
            <a:effectLst>
              <a:glow rad="63500">
                <a:schemeClr val="bg1">
                  <a:alpha val="40000"/>
                </a:schemeClr>
              </a:glow>
              <a:innerShdw blurRad="114300">
                <a:schemeClr val="tx1"/>
              </a:innerShdw>
            </a:effectLst>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b="17376"/>
            <a:stretch/>
          </p:blipFill>
          <p:spPr>
            <a:xfrm>
              <a:off x="502616" y="3611805"/>
              <a:ext cx="5056019" cy="3149875"/>
            </a:xfrm>
            <a:prstGeom prst="rect">
              <a:avLst/>
            </a:prstGeom>
            <a:effectLst>
              <a:innerShdw blurRad="114300">
                <a:prstClr val="black"/>
              </a:innerShdw>
            </a:effectLst>
          </p:spPr>
        </p:pic>
      </p:grpSp>
      <p:sp>
        <p:nvSpPr>
          <p:cNvPr id="12" name="TextBox 11"/>
          <p:cNvSpPr txBox="1"/>
          <p:nvPr/>
        </p:nvSpPr>
        <p:spPr>
          <a:xfrm>
            <a:off x="82080" y="-114633"/>
            <a:ext cx="245584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WALLS</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3" name="TextBox 12"/>
          <p:cNvSpPr txBox="1"/>
          <p:nvPr/>
        </p:nvSpPr>
        <p:spPr>
          <a:xfrm>
            <a:off x="233745" y="658175"/>
            <a:ext cx="5491255" cy="4524315"/>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Matanzas stood 50 feet on each side with a 30-foot tower.  It was built of local shell stone called coquina. This stone was quarried south of the inlet and transported by boat to the construction site. The stones were held in place on the fort with mortar, made by burning oyster shells until they became ashes.  This “lime ash” was also used to plaster the walls which were then whitewashed to waterproof the structure. Plaster that was red in color was placed on some of the architectural elements such as the Sentry Tower. The opening on the west wall was the entrance into the fort. Soldiers would climb a removable wooden ladder to reach this location on the gun deck. If needed, a cannon could be moved to point through this  opening. Today, sturdy stairs </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allow easy access for visitors </a:t>
            </a:r>
          </a:p>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to the fort.</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1173" y="4491530"/>
            <a:ext cx="2200955" cy="1477834"/>
          </a:xfrm>
          <a:prstGeom prst="rect">
            <a:avLst/>
          </a:prstGeom>
          <a:ln w="76200">
            <a:solidFill>
              <a:srgbClr val="7ED2EE"/>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10985" b="8961"/>
          <a:stretch/>
        </p:blipFill>
        <p:spPr>
          <a:xfrm>
            <a:off x="6394818" y="620885"/>
            <a:ext cx="2205888" cy="1424417"/>
          </a:xfrm>
          <a:prstGeom prst="rect">
            <a:avLst/>
          </a:prstGeom>
          <a:ln w="76200">
            <a:solidFill>
              <a:srgbClr val="7ED2EE"/>
            </a:solidFill>
            <a:miter lim="800000"/>
          </a:ln>
          <a:effectLst>
            <a:outerShdw blurRad="101600" dist="63500" dir="2700000" sx="101000" sy="101000" algn="tl" rotWithShape="0">
              <a:prstClr val="black">
                <a:alpha val="80000"/>
              </a:prstClr>
            </a:outerShdw>
          </a:effec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3480" y="2518260"/>
            <a:ext cx="2218648" cy="1442005"/>
          </a:xfrm>
          <a:prstGeom prst="rect">
            <a:avLst/>
          </a:prstGeom>
          <a:ln w="76200">
            <a:solidFill>
              <a:srgbClr val="7ED2EE"/>
            </a:solidFill>
            <a:miter lim="800000"/>
          </a:ln>
          <a:effectLst>
            <a:outerShdw blurRad="101600" dist="63500" dir="2700000" sx="101000" sy="101000" algn="tl" rotWithShape="0">
              <a:prstClr val="black">
                <a:alpha val="80000"/>
              </a:prstClr>
            </a:outerShdw>
          </a:effectLst>
        </p:spPr>
      </p:pic>
      <p:sp>
        <p:nvSpPr>
          <p:cNvPr id="16" name="TextBox 25"/>
          <p:cNvSpPr txBox="1"/>
          <p:nvPr/>
        </p:nvSpPr>
        <p:spPr>
          <a:xfrm>
            <a:off x="8184922" y="5286415"/>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7" name="TextBox 25"/>
          <p:cNvSpPr txBox="1"/>
          <p:nvPr/>
        </p:nvSpPr>
        <p:spPr>
          <a:xfrm>
            <a:off x="8182250" y="3258675"/>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8" name="TextBox 25"/>
          <p:cNvSpPr txBox="1"/>
          <p:nvPr/>
        </p:nvSpPr>
        <p:spPr>
          <a:xfrm>
            <a:off x="8170635" y="1348927"/>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78270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245584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WALLS</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990"/>
          <a:stretch/>
        </p:blipFill>
        <p:spPr>
          <a:xfrm>
            <a:off x="3129094" y="643811"/>
            <a:ext cx="5783370" cy="3865701"/>
          </a:xfrm>
          <a:prstGeom prst="rect">
            <a:avLst/>
          </a:prstGeom>
          <a:ln w="76200">
            <a:solidFill>
              <a:srgbClr val="7ED2EE"/>
            </a:solidFill>
            <a:miter lim="800000"/>
          </a:ln>
          <a:effectLst>
            <a:outerShdw blurRad="101600" dist="63500" dir="2700000" sx="101000" sy="101000" algn="tl" rotWithShape="0">
              <a:prstClr val="black">
                <a:alpha val="80000"/>
              </a:prst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9196" t="9640" b="6940"/>
          <a:stretch/>
        </p:blipFill>
        <p:spPr>
          <a:xfrm>
            <a:off x="5851525" y="4235991"/>
            <a:ext cx="2747765" cy="1759102"/>
          </a:xfrm>
          <a:prstGeom prst="rect">
            <a:avLst/>
          </a:prstGeom>
          <a:ln w="76200">
            <a:solidFill>
              <a:schemeClr val="accent6">
                <a:lumMod val="60000"/>
                <a:lumOff val="40000"/>
              </a:schemeClr>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971" y="3816799"/>
            <a:ext cx="3685432" cy="2116245"/>
          </a:xfrm>
          <a:prstGeom prst="rect">
            <a:avLst/>
          </a:prstGeom>
          <a:ln w="76200">
            <a:solidFill>
              <a:schemeClr val="accent4">
                <a:lumMod val="40000"/>
                <a:lumOff val="60000"/>
              </a:schemeClr>
            </a:solidFill>
            <a:miter lim="800000"/>
          </a:ln>
          <a:effectLst>
            <a:outerShdw blurRad="101600" dist="63500" dir="2700000" sx="101000" sy="101000" algn="tl" rotWithShape="0">
              <a:prstClr val="black">
                <a:alpha val="80000"/>
              </a:prstClr>
            </a:outerShdw>
          </a:effec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305688" y="916880"/>
            <a:ext cx="2798237" cy="2862322"/>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Officer’s log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reports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often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comment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about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high tides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washing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against the sides of the fort.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This eventually led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need for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major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structural repairs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Fort’s first sea wall in 1936</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40922495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245584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WALLS</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4222" y="905304"/>
            <a:ext cx="5769385" cy="4076962"/>
          </a:xfrm>
          <a:prstGeom prst="rect">
            <a:avLst/>
          </a:prstGeom>
          <a:ln w="76200">
            <a:solidFill>
              <a:srgbClr val="FACBA4"/>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4941"/>
          <a:stretch/>
        </p:blipFill>
        <p:spPr>
          <a:xfrm>
            <a:off x="5788404" y="4835436"/>
            <a:ext cx="2319630" cy="1739586"/>
          </a:xfrm>
          <a:prstGeom prst="rect">
            <a:avLst/>
          </a:prstGeom>
          <a:ln w="76200">
            <a:solidFill>
              <a:srgbClr val="EFDF7D"/>
            </a:solidFill>
            <a:miter lim="800000"/>
          </a:ln>
          <a:effectLst>
            <a:outerShdw blurRad="101600" dist="63500" dir="2700000" sx="101000" sy="101000" algn="tl" rotWithShape="0">
              <a:prstClr val="black">
                <a:alpha val="80000"/>
              </a:prst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4633" y="138670"/>
            <a:ext cx="1961046" cy="1216078"/>
          </a:xfrm>
          <a:prstGeom prst="rect">
            <a:avLst/>
          </a:prstGeom>
          <a:ln w="76200">
            <a:solidFill>
              <a:schemeClr val="accent3">
                <a:lumMod val="60000"/>
                <a:lumOff val="40000"/>
              </a:schemeClr>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929" y="4258908"/>
            <a:ext cx="2682486" cy="1663456"/>
          </a:xfrm>
          <a:prstGeom prst="rect">
            <a:avLst/>
          </a:prstGeom>
          <a:ln w="76200">
            <a:solidFill>
              <a:srgbClr val="7ED2EE"/>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6" name="Rectangle 5"/>
          <p:cNvSpPr/>
          <p:nvPr/>
        </p:nvSpPr>
        <p:spPr>
          <a:xfrm>
            <a:off x="355842" y="997583"/>
            <a:ext cx="2544525" cy="2831544"/>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fort saw major restoration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projects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the 1920s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1930s.  At the time, the best way to complete repairs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often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called for removing a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section</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wall 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rebuilding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area.</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8562566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80" y="63313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2455847"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WALLS</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891" y="666903"/>
            <a:ext cx="6448160" cy="4473086"/>
          </a:xfrm>
          <a:prstGeom prst="rect">
            <a:avLst/>
          </a:prstGeom>
          <a:ln w="76200">
            <a:solidFill>
              <a:srgbClr val="EFDF7D"/>
            </a:solidFill>
            <a:miter lim="800000"/>
          </a:ln>
          <a:effectLst>
            <a:outerShdw blurRad="101600" dist="63500" dir="2700000" sx="101000" sy="101000" algn="tl" rotWithShape="0">
              <a:prstClr val="black">
                <a:alpha val="80000"/>
              </a:prst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412" y="393199"/>
            <a:ext cx="2598605" cy="1656855"/>
          </a:xfrm>
          <a:prstGeom prst="rect">
            <a:avLst/>
          </a:prstGeom>
          <a:ln w="76200">
            <a:solidFill>
              <a:schemeClr val="accent3">
                <a:lumMod val="60000"/>
                <a:lumOff val="40000"/>
              </a:schemeClr>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3700" y="4534481"/>
            <a:ext cx="3089707" cy="1620286"/>
          </a:xfrm>
          <a:prstGeom prst="rect">
            <a:avLst/>
          </a:prstGeom>
          <a:ln w="76200">
            <a:solidFill>
              <a:srgbClr val="7ED2EE"/>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3407" y="4331345"/>
            <a:ext cx="2514610" cy="1446392"/>
          </a:xfrm>
          <a:prstGeom prst="rect">
            <a:avLst/>
          </a:prstGeom>
          <a:ln w="76200">
            <a:solidFill>
              <a:schemeClr val="accent4">
                <a:lumMod val="60000"/>
                <a:lumOff val="40000"/>
              </a:schemeClr>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6" name="Rectangle 5"/>
          <p:cNvSpPr/>
          <p:nvPr/>
        </p:nvSpPr>
        <p:spPr>
          <a:xfrm>
            <a:off x="230682" y="976423"/>
            <a:ext cx="2025958" cy="4801314"/>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After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nearly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100 years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neglect,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plant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growth covered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 One major concern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was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stability of the structure due to a partial collapse of the second floor arch. It was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decided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tear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down and rebuild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arch before a full collapse could occur.</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dirty="0"/>
          </a:p>
        </p:txBody>
      </p:sp>
    </p:spTree>
    <p:extLst>
      <p:ext uri="{BB962C8B-B14F-4D97-AF65-F5344CB8AC3E}">
        <p14:creationId xmlns:p14="http://schemas.microsoft.com/office/powerpoint/2010/main" val="20702962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7685"/>
          <a:stretch/>
        </p:blipFill>
        <p:spPr>
          <a:xfrm>
            <a:off x="1584636" y="2114024"/>
            <a:ext cx="4993479" cy="3505347"/>
          </a:xfrm>
          <a:prstGeom prst="rect">
            <a:avLst/>
          </a:prstGeom>
          <a:effectLst>
            <a:outerShdw blurRad="177800" dist="63500" dir="2700000" algn="tl" rotWithShape="0">
              <a:prstClr val="black">
                <a:alpha val="96000"/>
              </a:prstClr>
            </a:outerShdw>
            <a:softEdge rad="25400"/>
          </a:effec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52637"/>
            <a:ext cx="4320073" cy="646331"/>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36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WATER CISTERN</a:t>
            </a:r>
            <a:endParaRPr lang="en-US" sz="36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2482" y="4146083"/>
            <a:ext cx="3329041" cy="2046514"/>
          </a:xfrm>
          <a:prstGeom prst="rect">
            <a:avLst/>
          </a:prstGeom>
          <a:effectLst>
            <a:innerShdw blurRad="1270000" dist="266700">
              <a:prstClr val="black"/>
            </a:innerShdw>
          </a:effec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7683" t="54546" r="26579" b="6320"/>
          <a:stretch/>
        </p:blipFill>
        <p:spPr bwMode="auto">
          <a:xfrm>
            <a:off x="157066" y="3426728"/>
            <a:ext cx="2365416" cy="343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p:nvPr/>
        </p:nvCxnSpPr>
        <p:spPr>
          <a:xfrm flipH="1" flipV="1">
            <a:off x="2014562" y="5690964"/>
            <a:ext cx="2305511" cy="6481"/>
          </a:xfrm>
          <a:prstGeom prst="straightConnector1">
            <a:avLst/>
          </a:prstGeom>
          <a:ln w="28575" cap="rnd">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rot="16200000">
            <a:off x="4094943" y="5639718"/>
            <a:ext cx="721698" cy="98678"/>
            <a:chOff x="1832443" y="2286000"/>
            <a:chExt cx="2209801" cy="232915"/>
          </a:xfrm>
        </p:grpSpPr>
        <p:cxnSp>
          <p:nvCxnSpPr>
            <p:cNvPr id="30" name="Straight Connector 29"/>
            <p:cNvCxnSpPr/>
            <p:nvPr/>
          </p:nvCxnSpPr>
          <p:spPr>
            <a:xfrm>
              <a:off x="1832443" y="2286000"/>
              <a:ext cx="2209801"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32443" y="2286000"/>
              <a:ext cx="0" cy="23291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2244" y="2286000"/>
              <a:ext cx="0" cy="23291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216585" y="599143"/>
            <a:ext cx="5491255" cy="2308324"/>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fort's cistern is located under the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gundeck</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with its opening under the stairs. The roof of the fort collected rain water which drained into the cistern through a wooden pipe. There was no other source of fresh water on the island. However, if needed, the soldiers could bring water in barrels from St. Augustine or from nearby creeks.</a:t>
            </a:r>
          </a:p>
          <a:p>
            <a:pPr algn="just"/>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9373" y="4565533"/>
            <a:ext cx="2013373" cy="1356667"/>
          </a:xfrm>
          <a:prstGeom prst="rect">
            <a:avLst/>
          </a:prstGeom>
          <a:ln w="76200">
            <a:solidFill>
              <a:srgbClr val="CEBBA5"/>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9375" y="2588762"/>
            <a:ext cx="2013373" cy="1350769"/>
          </a:xfrm>
          <a:prstGeom prst="rect">
            <a:avLst/>
          </a:prstGeom>
          <a:ln w="76200">
            <a:solidFill>
              <a:srgbClr val="CEBBA5"/>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r="1078" b="14747"/>
          <a:stretch/>
        </p:blipFill>
        <p:spPr>
          <a:xfrm>
            <a:off x="6469376" y="593694"/>
            <a:ext cx="2013372" cy="1369065"/>
          </a:xfrm>
          <a:prstGeom prst="rect">
            <a:avLst/>
          </a:prstGeom>
          <a:ln w="76200">
            <a:solidFill>
              <a:srgbClr val="CEBBA5"/>
            </a:solidFill>
            <a:miter lim="800000"/>
          </a:ln>
          <a:effectLst>
            <a:outerShdw blurRad="101600" dist="63500" dir="2700000" sx="101000" sy="101000" algn="tl" rotWithShape="0">
              <a:prstClr val="black">
                <a:alpha val="80000"/>
              </a:prstClr>
            </a:outerShdw>
          </a:effectLst>
        </p:spPr>
      </p:pic>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0" name="TextBox 25"/>
          <p:cNvSpPr txBox="1"/>
          <p:nvPr/>
        </p:nvSpPr>
        <p:spPr>
          <a:xfrm>
            <a:off x="8054058" y="5240047"/>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1" name="TextBox 25"/>
          <p:cNvSpPr txBox="1"/>
          <p:nvPr/>
        </p:nvSpPr>
        <p:spPr>
          <a:xfrm>
            <a:off x="8053661" y="324985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2" name="TextBox 25"/>
          <p:cNvSpPr txBox="1"/>
          <p:nvPr/>
        </p:nvSpPr>
        <p:spPr>
          <a:xfrm>
            <a:off x="8063185" y="1265881"/>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42944134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5637585"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WATER CISTERN</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0872" y="716364"/>
            <a:ext cx="5972103" cy="4194150"/>
          </a:xfrm>
          <a:prstGeom prst="rect">
            <a:avLst/>
          </a:prstGeom>
          <a:ln w="76200">
            <a:solidFill>
              <a:srgbClr val="CEBBA5"/>
            </a:solidFill>
            <a:miter lim="800000"/>
          </a:ln>
          <a:effectLst>
            <a:outerShdw blurRad="101600" dist="63500" dir="2700000" sx="101000" sy="101000" algn="tl" rotWithShape="0">
              <a:prstClr val="black">
                <a:alpha val="80000"/>
              </a:prst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855" y="4583376"/>
            <a:ext cx="2486547" cy="1932903"/>
          </a:xfrm>
          <a:prstGeom prst="rect">
            <a:avLst/>
          </a:prstGeom>
          <a:ln w="76200">
            <a:solidFill>
              <a:srgbClr val="E8C0BE"/>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6769" y="4400667"/>
            <a:ext cx="2328766" cy="1746575"/>
          </a:xfrm>
          <a:prstGeom prst="rect">
            <a:avLst/>
          </a:prstGeom>
          <a:ln w="76200">
            <a:solidFill>
              <a:srgbClr val="EFDF7D"/>
            </a:solidFill>
            <a:miter lim="800000"/>
          </a:ln>
          <a:effectLst>
            <a:outerShdw blurRad="101600" dist="63500" dir="2700000" sx="101000" sy="101000" algn="tl" rotWithShape="0">
              <a:prstClr val="black">
                <a:alpha val="80000"/>
              </a:prstClr>
            </a:outerShdw>
          </a:effectLst>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5" name="Rectangle 4"/>
          <p:cNvSpPr/>
          <p:nvPr/>
        </p:nvSpPr>
        <p:spPr>
          <a:xfrm>
            <a:off x="332945" y="930625"/>
            <a:ext cx="2451819" cy="3077766"/>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Prior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installing a safety screen on the lid to the cistern, park staff photo documented the inside of the water tank.  These pictures show the lid of the tank before and after the screen was installed.</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4069491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1143000"/>
            <a:ext cx="8387861" cy="5363308"/>
          </a:xfrm>
          <a:prstGeom prst="rect">
            <a:avLst/>
          </a:prstGeom>
          <a:ln>
            <a:solidFill>
              <a:schemeClr val="accent6">
                <a:lumMod val="60000"/>
                <a:lumOff val="40000"/>
              </a:schemeClr>
            </a:solidFill>
          </a:ln>
          <a:effectLst>
            <a:softEdge rad="762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0" y="1185121"/>
            <a:ext cx="8302050" cy="5279065"/>
          </a:xfrm>
          <a:prstGeom prst="rect">
            <a:avLst/>
          </a:prstGeom>
          <a:effectLst>
            <a:softEdge rad="762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251" y="821337"/>
            <a:ext cx="7043499" cy="5700538"/>
          </a:xfrm>
          <a:prstGeom prst="rect">
            <a:avLst/>
          </a:prstGeom>
          <a:ln w="76200">
            <a:solidFill>
              <a:schemeClr val="accent3">
                <a:lumMod val="50000"/>
              </a:schemeClr>
            </a:solidFill>
          </a:ln>
          <a:effectLst>
            <a:outerShdw blurRad="241300" sx="102000" sy="102000" algn="ctr" rotWithShape="0">
              <a:prstClr val="black">
                <a:alpha val="80000"/>
              </a:prstClr>
            </a:outerShdw>
          </a:effectLst>
        </p:spPr>
      </p:pic>
      <p:pic>
        <p:nvPicPr>
          <p:cNvPr id="28" name="Picture 2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480" y="5130168"/>
            <a:ext cx="1649362" cy="1554810"/>
          </a:xfrm>
          <a:prstGeom prst="rect">
            <a:avLst/>
          </a:prstGeom>
          <a:effectLst>
            <a:outerShdw blurRad="101600" dist="63500" dir="2700000" sx="101000" sy="101000" algn="tl" rotWithShape="0">
              <a:prstClr val="black">
                <a:alpha val="80000"/>
              </a:prstClr>
            </a:outerShdw>
            <a:softEdge rad="19050"/>
          </a:effectLst>
        </p:spPr>
      </p:pic>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8271" y="5311852"/>
            <a:ext cx="1700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8746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5637585"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WATER CISTERN</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9142" y="716364"/>
            <a:ext cx="6048109" cy="4233141"/>
          </a:xfrm>
          <a:prstGeom prst="rect">
            <a:avLst/>
          </a:prstGeom>
          <a:ln w="76200">
            <a:solidFill>
              <a:srgbClr val="FACBA4"/>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7422" t="39917" r="40180" b="28197"/>
          <a:stretch/>
        </p:blipFill>
        <p:spPr>
          <a:xfrm>
            <a:off x="5532743" y="4625829"/>
            <a:ext cx="2379741" cy="1890450"/>
          </a:xfrm>
          <a:prstGeom prst="rect">
            <a:avLst/>
          </a:prstGeom>
          <a:ln w="76200">
            <a:solidFill>
              <a:schemeClr val="accent1">
                <a:lumMod val="60000"/>
                <a:lumOff val="40000"/>
              </a:schemeClr>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241760" y="916770"/>
            <a:ext cx="2403928" cy="3570208"/>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Here you see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inside of the cistern looking up at the opening. The smaller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image shows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remains of a pipe that connected the cistern to the wood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downspout. This pipe directed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all rain from the fort’s observation deck into the tank.</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26081299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5637585"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WATER CISTERN</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4178" y="643812"/>
            <a:ext cx="6055801" cy="4003689"/>
          </a:xfrm>
          <a:prstGeom prst="rect">
            <a:avLst/>
          </a:prstGeom>
          <a:ln w="76200">
            <a:solidFill>
              <a:srgbClr val="AC9AC2"/>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6181" y="4315839"/>
            <a:ext cx="3042460" cy="2050095"/>
          </a:xfrm>
          <a:prstGeom prst="rect">
            <a:avLst/>
          </a:prstGeom>
          <a:ln w="76200">
            <a:solidFill>
              <a:srgbClr val="CEBBA5"/>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234577" y="1031548"/>
            <a:ext cx="2666295" cy="3970318"/>
          </a:xfrm>
          <a:prstGeom prst="rect">
            <a:avLst/>
          </a:prstGeom>
        </p:spPr>
        <p:txBody>
          <a:bodyPr wrap="square">
            <a:spAutoFit/>
          </a:bodyPr>
          <a:lstStyle/>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In the 1970s the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interior floor and walls of the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cistern were documented.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tank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was lined with plaster to stop the water from leaking out through the coquina walls.  </a:t>
            </a:r>
            <a:endPar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It measures 13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feet deep and about 8 feet in diameter. </a:t>
            </a:r>
          </a:p>
          <a:p>
            <a:endPar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endParaRPr lang="en-US" dirty="0"/>
          </a:p>
        </p:txBody>
      </p:sp>
    </p:spTree>
    <p:extLst>
      <p:ext uri="{BB962C8B-B14F-4D97-AF65-F5344CB8AC3E}">
        <p14:creationId xmlns:p14="http://schemas.microsoft.com/office/powerpoint/2010/main" val="32016698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52637"/>
            <a:ext cx="4320073" cy="646331"/>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36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DIRT FILLING</a:t>
            </a:r>
            <a:endParaRPr lang="en-US" sz="36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3">
            <a:clrChange>
              <a:clrFrom>
                <a:srgbClr val="E6E6E6"/>
              </a:clrFrom>
              <a:clrTo>
                <a:srgbClr val="E6E6E6">
                  <a:alpha val="0"/>
                </a:srgbClr>
              </a:clrTo>
            </a:clrChang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16585" y="3167183"/>
            <a:ext cx="5491255" cy="3610688"/>
          </a:xfrm>
          <a:prstGeom prst="rect">
            <a:avLst/>
          </a:prstGeom>
          <a:effectLst>
            <a:outerShdw blurRad="50800" dist="50800" dir="5400000" algn="ctr" rotWithShape="0">
              <a:schemeClr val="tx1"/>
            </a:outerShdw>
          </a:effectLst>
        </p:spPr>
      </p:pic>
      <p:sp>
        <p:nvSpPr>
          <p:cNvPr id="11" name="TextBox 10"/>
          <p:cNvSpPr txBox="1"/>
          <p:nvPr/>
        </p:nvSpPr>
        <p:spPr>
          <a:xfrm>
            <a:off x="216585" y="599143"/>
            <a:ext cx="5491255" cy="2554545"/>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With the exception of the water cistern at the center, the lower level of the fort is filled in with dirt and construction debris. There was no need for extra storage space or to spend the time and resources to construct the fort’s base with solid stone.  The solid outer walls provided adequate protection against possible attacks. The dirt filling provided enough support for the living space and observation tower as well as heavy cannons on the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gundeck</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9673" y="392449"/>
            <a:ext cx="1703735" cy="2488766"/>
          </a:xfrm>
          <a:prstGeom prst="rect">
            <a:avLst/>
          </a:prstGeom>
          <a:ln w="76200">
            <a:solidFill>
              <a:srgbClr val="80A88D"/>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9672" y="3433315"/>
            <a:ext cx="1703736" cy="2488767"/>
          </a:xfrm>
          <a:prstGeom prst="rect">
            <a:avLst/>
          </a:prstGeom>
          <a:ln w="76200">
            <a:solidFill>
              <a:srgbClr val="80A88D"/>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14" name="TextBox 25"/>
          <p:cNvSpPr txBox="1"/>
          <p:nvPr/>
        </p:nvSpPr>
        <p:spPr>
          <a:xfrm>
            <a:off x="7928124" y="5214847"/>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5" name="TextBox 25"/>
          <p:cNvSpPr txBox="1"/>
          <p:nvPr/>
        </p:nvSpPr>
        <p:spPr>
          <a:xfrm>
            <a:off x="7923360" y="2198727"/>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18379424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4723185"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DIRT FILLING</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719" y="646205"/>
            <a:ext cx="4408569" cy="5286839"/>
          </a:xfrm>
          <a:prstGeom prst="rect">
            <a:avLst/>
          </a:prstGeom>
          <a:ln w="76200">
            <a:solidFill>
              <a:srgbClr val="40905B"/>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7573" y="4346899"/>
            <a:ext cx="2474125" cy="1688880"/>
          </a:xfrm>
          <a:prstGeom prst="rect">
            <a:avLst/>
          </a:prstGeom>
          <a:ln w="76200">
            <a:solidFill>
              <a:srgbClr val="CC9900"/>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345130" y="1082013"/>
            <a:ext cx="4109423" cy="3693319"/>
          </a:xfrm>
          <a:prstGeom prst="rect">
            <a:avLst/>
          </a:prstGeom>
        </p:spPr>
        <p:txBody>
          <a:bodyPr wrap="square">
            <a:spAutoFit/>
          </a:bodyPr>
          <a:lstStyle/>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Restoration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sometimes invasive,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as shown with the Bobcat tractor in the lower photograph.  Even so,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excavations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found that the interior of the fort was filled with nothing more than dirt </a:t>
            </a:r>
            <a:endPar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construction debris.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Today excavations,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archeological research and repairs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are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completed with less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invasive techniques</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11168031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4723185"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DIRT FILLING</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108" y="716364"/>
            <a:ext cx="4886587" cy="5070565"/>
          </a:xfrm>
          <a:prstGeom prst="rect">
            <a:avLst/>
          </a:prstGeom>
          <a:ln w="76200">
            <a:solidFill>
              <a:srgbClr val="CCFFCC"/>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2814" y="4961826"/>
            <a:ext cx="2438400" cy="1650206"/>
          </a:xfrm>
          <a:prstGeom prst="rect">
            <a:avLst/>
          </a:prstGeom>
          <a:ln w="76200">
            <a:solidFill>
              <a:srgbClr val="FFFF99"/>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31233"/>
          <a:stretch/>
        </p:blipFill>
        <p:spPr>
          <a:xfrm>
            <a:off x="6850485" y="253943"/>
            <a:ext cx="2047531" cy="1087175"/>
          </a:xfrm>
          <a:prstGeom prst="rect">
            <a:avLst/>
          </a:prstGeom>
          <a:ln w="76200">
            <a:solidFill>
              <a:srgbClr val="CCECFF"/>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212635" y="884484"/>
            <a:ext cx="3577473" cy="4247317"/>
          </a:xfrm>
          <a:prstGeom prst="rect">
            <a:avLst/>
          </a:prstGeom>
        </p:spPr>
        <p:txBody>
          <a:bodyPr wrap="square">
            <a:spAutoFit/>
          </a:bodyPr>
          <a:lstStyle/>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There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were several attempts to repair the </a:t>
            </a:r>
            <a:r>
              <a:rPr lang="en-US" b="1" dirty="0" err="1">
                <a:solidFill>
                  <a:schemeClr val="bg1"/>
                </a:solidFill>
                <a:effectLst>
                  <a:outerShdw blurRad="50800" dist="38100" dir="2700000" algn="tl" rotWithShape="0">
                    <a:prstClr val="black">
                      <a:alpha val="40000"/>
                    </a:prstClr>
                  </a:outerShdw>
                </a:effectLst>
                <a:latin typeface="Frutiger LT Std 55 Roman" pitchFamily="34" charset="0"/>
              </a:rPr>
              <a:t>gundeck</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of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the fort.  After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removing vegetation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repairing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the walls, crews searched through the debris for the original masonry floor.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After locating the original floor it was covered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with a protective layer of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masonry which later proved ineffective</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This layer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was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removed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the current floor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was added.</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4696396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52637"/>
            <a:ext cx="4320073" cy="646331"/>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36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GROUND LEVEL</a:t>
            </a:r>
            <a:endParaRPr lang="en-US" sz="36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576" y="304465"/>
            <a:ext cx="2636838" cy="1635149"/>
          </a:xfrm>
          <a:prstGeom prst="rect">
            <a:avLst/>
          </a:prstGeom>
          <a:ln w="76200">
            <a:solidFill>
              <a:srgbClr val="DEB892"/>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194" y="4379346"/>
            <a:ext cx="2659220" cy="1635148"/>
          </a:xfrm>
          <a:prstGeom prst="rect">
            <a:avLst/>
          </a:prstGeom>
          <a:ln w="76200">
            <a:solidFill>
              <a:srgbClr val="DEB892"/>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512" y="2346207"/>
            <a:ext cx="2629902" cy="1626546"/>
          </a:xfrm>
          <a:prstGeom prst="rect">
            <a:avLst/>
          </a:prstGeom>
          <a:ln w="76200">
            <a:solidFill>
              <a:srgbClr val="DEB892"/>
            </a:solidFill>
            <a:miter lim="800000"/>
          </a:ln>
          <a:effectLst>
            <a:outerShdw blurRad="101600" dist="63500" dir="2700000" sx="101000" sy="101000" algn="tl" rotWithShape="0">
              <a:prstClr val="black">
                <a:alpha val="80000"/>
              </a:prstClr>
            </a:outerShdw>
          </a:effec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8" name="TextBox 7"/>
          <p:cNvSpPr txBox="1"/>
          <p:nvPr/>
        </p:nvSpPr>
        <p:spPr>
          <a:xfrm>
            <a:off x="234841" y="593693"/>
            <a:ext cx="5488941" cy="4770537"/>
          </a:xfrm>
          <a:prstGeom prst="rect">
            <a:avLst/>
          </a:prstGeom>
          <a:noFill/>
          <a:effectLst>
            <a:outerShdw blurRad="50800" dist="25400" dir="5400000" algn="ctr" rotWithShape="0">
              <a:schemeClr val="tx1"/>
            </a:outerShdw>
          </a:effectLst>
        </p:spPr>
        <p:txBody>
          <a:bodyPr wrap="square" rtlCol="0">
            <a:spAutoFit/>
          </a:bodyPr>
          <a:lstStyle/>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landscape around Fort Matanzas has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undergone many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changes over the years. Logs written by the fort’s officers describe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island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as less than two acres in size.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Officers also made  log entries describing the condition of the fort. Officer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Estevan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LaCal,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who was stationed at the fort in July 1796</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wrote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cement of the fort is deteriorating under the ocean waves.”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Most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the land and rocks surrounding the fort today were added by the National Park Service to help secure the foundations from further erosion.  The current size of Rattlesnake Island is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due, in part, to the</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dredging of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Intracoastal </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Waterway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which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can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be seen to the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West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p>
        </p:txBody>
      </p:sp>
      <p:pic>
        <p:nvPicPr>
          <p:cNvPr id="4" name="Picture 3"/>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9053"/>
          <a:stretch/>
        </p:blipFill>
        <p:spPr>
          <a:xfrm>
            <a:off x="1994268" y="3626931"/>
            <a:ext cx="3857257" cy="2781768"/>
          </a:xfrm>
          <a:prstGeom prst="rect">
            <a:avLst/>
          </a:prstGeom>
          <a:noFill/>
          <a:effectLst>
            <a:innerShdw dist="2540000">
              <a:schemeClr val="tx1"/>
            </a:innerShdw>
          </a:effectLst>
        </p:spPr>
      </p:pic>
      <p:sp>
        <p:nvSpPr>
          <p:cNvPr id="13" name="TextBox 25"/>
          <p:cNvSpPr txBox="1"/>
          <p:nvPr/>
        </p:nvSpPr>
        <p:spPr>
          <a:xfrm>
            <a:off x="8394714" y="5324967"/>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4" name="TextBox 25"/>
          <p:cNvSpPr txBox="1"/>
          <p:nvPr/>
        </p:nvSpPr>
        <p:spPr>
          <a:xfrm>
            <a:off x="8408487" y="3280094"/>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5" name="TextBox 25"/>
          <p:cNvSpPr txBox="1"/>
          <p:nvPr/>
        </p:nvSpPr>
        <p:spPr>
          <a:xfrm>
            <a:off x="8419973" y="1252499"/>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7965037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5343360"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GROUND LEVEL</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2539"/>
          <a:stretch/>
        </p:blipFill>
        <p:spPr>
          <a:xfrm>
            <a:off x="3749253" y="716364"/>
            <a:ext cx="5148764" cy="4587156"/>
          </a:xfrm>
          <a:prstGeom prst="rect">
            <a:avLst/>
          </a:prstGeom>
          <a:ln w="76200">
            <a:solidFill>
              <a:srgbClr val="DEB892"/>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2" y="3834467"/>
            <a:ext cx="3480738" cy="2294871"/>
          </a:xfrm>
          <a:prstGeom prst="rect">
            <a:avLst/>
          </a:prstGeom>
          <a:ln w="76200">
            <a:solidFill>
              <a:srgbClr val="FFFF99"/>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4" name="Rectangle 3"/>
          <p:cNvSpPr/>
          <p:nvPr/>
        </p:nvSpPr>
        <p:spPr>
          <a:xfrm>
            <a:off x="271929" y="972145"/>
            <a:ext cx="3477324" cy="2862322"/>
          </a:xfrm>
          <a:prstGeom prst="rect">
            <a:avLst/>
          </a:prstGeom>
        </p:spPr>
        <p:txBody>
          <a:bodyPr wrap="square">
            <a:spAutoFit/>
          </a:bodyPr>
          <a:lstStyle/>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absence of a sea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wall around the fort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created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preservation problems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for the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National Park Service.  The installation of a metal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sea wall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in 1936 stabilized the shoreline and helped to preserve the fort for future visitors.</a:t>
            </a:r>
            <a:endParaRPr lang="en-US"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2087366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5373840"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GROUND LEVEL</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561"/>
          <a:stretch/>
        </p:blipFill>
        <p:spPr>
          <a:xfrm>
            <a:off x="2768999" y="1524000"/>
            <a:ext cx="6079797" cy="4409044"/>
          </a:xfrm>
          <a:prstGeom prst="rect">
            <a:avLst/>
          </a:prstGeom>
          <a:ln w="76200">
            <a:solidFill>
              <a:srgbClr val="339966"/>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3404" y="178945"/>
            <a:ext cx="3063875" cy="2177257"/>
          </a:xfrm>
          <a:prstGeom prst="rect">
            <a:avLst/>
          </a:prstGeom>
          <a:ln w="76200">
            <a:solidFill>
              <a:srgbClr val="FFFD97"/>
            </a:solidFill>
            <a:miter lim="800000"/>
          </a:ln>
          <a:effectLst>
            <a:outerShdw blurRad="101600" dist="63500" dir="2700000" sx="101000" sy="101000" algn="tl" rotWithShape="0">
              <a:prstClr val="black">
                <a:alpha val="80000"/>
              </a:prstClr>
            </a:outerShdw>
          </a:effec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249819" y="990520"/>
            <a:ext cx="2426269" cy="4801314"/>
          </a:xfrm>
          <a:prstGeom prst="rect">
            <a:avLst/>
          </a:prstGeom>
        </p:spPr>
        <p:txBody>
          <a:bodyPr wrap="square">
            <a:spAutoFit/>
          </a:bodyPr>
          <a:lstStyle/>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sea wall was raised higher than the base of the fort and the void was filled in with dirt to help hold the walls and wood foundation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of the fort in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place.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A second, Coquina stone sea wall, along with jetties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were added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help build up the shoreline around the fort.</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22330292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5314296"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GROUND LEVEL</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7506" r="7412"/>
          <a:stretch/>
        </p:blipFill>
        <p:spPr>
          <a:xfrm>
            <a:off x="3486800" y="741702"/>
            <a:ext cx="5326920" cy="4406745"/>
          </a:xfrm>
          <a:prstGeom prst="rect">
            <a:avLst/>
          </a:prstGeom>
          <a:ln w="76200">
            <a:solidFill>
              <a:srgbClr val="DEB892"/>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001" y="4349387"/>
            <a:ext cx="2161657" cy="1712016"/>
          </a:xfrm>
          <a:prstGeom prst="rect">
            <a:avLst/>
          </a:prstGeom>
          <a:ln w="76200">
            <a:solidFill>
              <a:srgbClr val="8368A4"/>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4391" y="4721227"/>
            <a:ext cx="2386012" cy="1773716"/>
          </a:xfrm>
          <a:prstGeom prst="rect">
            <a:avLst/>
          </a:prstGeom>
          <a:ln w="76200">
            <a:solidFill>
              <a:srgbClr val="FFFC71"/>
            </a:solidFill>
            <a:miter lim="800000"/>
          </a:ln>
          <a:effectLst>
            <a:outerShdw blurRad="101600" dist="63500" dir="2700000" sx="101000" sy="101000" algn="tl" rotWithShape="0">
              <a:prstClr val="black">
                <a:alpha val="80000"/>
              </a:prstClr>
            </a:outerShdw>
          </a:effec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5" name="Rectangle 4"/>
          <p:cNvSpPr/>
          <p:nvPr/>
        </p:nvSpPr>
        <p:spPr>
          <a:xfrm>
            <a:off x="257827" y="901094"/>
            <a:ext cx="3273937" cy="3970318"/>
          </a:xfrm>
          <a:prstGeom prst="rect">
            <a:avLst/>
          </a:prstGeom>
        </p:spPr>
        <p:txBody>
          <a:bodyPr wrap="square">
            <a:spAutoFit/>
          </a:bodyPr>
          <a:lstStyle/>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Before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filling the void between the sea wall </a:t>
            </a:r>
            <a:endPar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fort with sand, </a:t>
            </a:r>
            <a:endPar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stone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pavers were used.  This was later considered historically intrusive and was replaced with sand. A second coquina sea wall was later added to help build up the land. This was the </a:t>
            </a:r>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extent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of the fort’s island for </a:t>
            </a:r>
            <a:endPar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50800" dist="38100" dir="2700000" algn="tl" rotWithShape="0">
                    <a:prstClr val="black">
                      <a:alpha val="40000"/>
                    </a:prstClr>
                  </a:outerShdw>
                </a:effectLst>
                <a:latin typeface="Frutiger LT Std 55 Roman" pitchFamily="34" charset="0"/>
              </a:rPr>
              <a:t>many </a:t>
            </a:r>
            <a:r>
              <a:rPr lang="en-US" b="1" dirty="0">
                <a:solidFill>
                  <a:schemeClr val="bg1"/>
                </a:solidFill>
                <a:effectLst>
                  <a:outerShdw blurRad="50800" dist="38100" dir="2700000" algn="tl" rotWithShape="0">
                    <a:prstClr val="black">
                      <a:alpha val="40000"/>
                    </a:prstClr>
                  </a:outerShdw>
                </a:effectLst>
                <a:latin typeface="Frutiger LT Std 55 Roman" pitchFamily="34" charset="0"/>
              </a:rPr>
              <a:t>years.</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Tree>
    <p:extLst>
      <p:ext uri="{BB962C8B-B14F-4D97-AF65-F5344CB8AC3E}">
        <p14:creationId xmlns:p14="http://schemas.microsoft.com/office/powerpoint/2010/main" val="21787541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37382"/>
            <a:ext cx="4982547" cy="646331"/>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36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PILLING GRILLAGE</a:t>
            </a:r>
            <a:endParaRPr lang="en-US" sz="36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2721" y="887258"/>
            <a:ext cx="2583648" cy="1602164"/>
          </a:xfrm>
          <a:prstGeom prst="rect">
            <a:avLst/>
          </a:prstGeom>
          <a:ln w="76200">
            <a:solidFill>
              <a:srgbClr val="CC9900"/>
            </a:solidFill>
            <a:miter lim="800000"/>
          </a:ln>
          <a:effectLst>
            <a:outerShdw blurRad="101600" dist="63500" dir="2700000" sx="101000" sy="101000" algn="tl" rotWithShape="0">
              <a:prstClr val="black">
                <a:alpha val="8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5938" y="3230284"/>
            <a:ext cx="2580431" cy="1622506"/>
          </a:xfrm>
          <a:prstGeom prst="rect">
            <a:avLst/>
          </a:prstGeom>
          <a:ln w="76200">
            <a:solidFill>
              <a:srgbClr val="CC9900"/>
            </a:solidFill>
            <a:miter lim="800000"/>
          </a:ln>
          <a:effectLst>
            <a:outerShdw blurRad="101600" dist="63500" dir="2700000" sx="101000" sy="101000" algn="tl" rotWithShape="0">
              <a:prstClr val="black">
                <a:alpha val="80000"/>
              </a:prstClr>
            </a:outerShdw>
          </a:effec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8" name="TextBox 7"/>
          <p:cNvSpPr txBox="1"/>
          <p:nvPr/>
        </p:nvSpPr>
        <p:spPr>
          <a:xfrm>
            <a:off x="180338" y="519617"/>
            <a:ext cx="5491255" cy="5509200"/>
          </a:xfrm>
          <a:prstGeom prst="rect">
            <a:avLst/>
          </a:prstGeom>
          <a:noFill/>
          <a:effectLst>
            <a:outerShdw blurRad="50800" dist="25400" dir="5400000" algn="ctr" rotWithShape="0">
              <a:schemeClr val="tx1"/>
            </a:outerShdw>
          </a:effectLst>
        </p:spPr>
        <p:txBody>
          <a:bodyPr wrap="square" numCol="1" rtlCol="0">
            <a:spAutoFit/>
          </a:bodyPr>
          <a:lstStyle/>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Techniques for building stable foundations in unstable environments have evolved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and improved over time. During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18th Century, wooden foundations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were often 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best option in soft environments such as the marshy shores of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 series of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wooden poles were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installed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as a foundation for the fort. This is known as “friction pile” construction and consist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sturdy pine poles sunk vertically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deep into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marsh.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actual depth is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unknown</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The poles were then attached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together with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 grillage of square timbers. The next step was to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place the Coquina stone on top of the wood.  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1978 archeological investigation of Fort Matanzas showed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wood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p>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foundation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still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exists.            </a:t>
            </a:r>
          </a:p>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Over the years</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this               </a:t>
            </a:r>
          </a:p>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foundation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has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settled with the </a:t>
            </a:r>
          </a:p>
          <a:p>
            <a:pPr algn="just"/>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changing </a:t>
            </a:r>
          </a:p>
          <a:p>
            <a:pPr algn="just"/>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environment.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2" name="Picture 1"/>
          <p:cNvPicPr>
            <a:picLocks noChangeAspect="1"/>
          </p:cNvPicPr>
          <p:nvPr/>
        </p:nvPicPr>
        <p:blipFill>
          <a:blip r:embed="rId7" cstate="print">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315131" y="4404220"/>
            <a:ext cx="3583695" cy="2356403"/>
          </a:xfrm>
          <a:prstGeom prst="rect">
            <a:avLst/>
          </a:prstGeom>
          <a:effectLst>
            <a:outerShdw blurRad="50800" dist="76200" dir="5400000" algn="ctr" rotWithShape="0">
              <a:schemeClr val="tx1"/>
            </a:outerShdw>
          </a:effectLst>
        </p:spPr>
      </p:pic>
      <p:sp>
        <p:nvSpPr>
          <p:cNvPr id="13" name="TextBox 25"/>
          <p:cNvSpPr txBox="1"/>
          <p:nvPr/>
        </p:nvSpPr>
        <p:spPr>
          <a:xfrm>
            <a:off x="8337698" y="4175165"/>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14" name="TextBox 25"/>
          <p:cNvSpPr txBox="1"/>
          <p:nvPr/>
        </p:nvSpPr>
        <p:spPr>
          <a:xfrm>
            <a:off x="8351987" y="1801891"/>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2823644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34" y="1085465"/>
            <a:ext cx="8512175" cy="547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6200" y="28146"/>
            <a:ext cx="474198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9" name="TextBox 18"/>
          <p:cNvSpPr txBox="1"/>
          <p:nvPr/>
        </p:nvSpPr>
        <p:spPr>
          <a:xfrm>
            <a:off x="760449" y="4365247"/>
            <a:ext cx="5347107" cy="1815882"/>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Not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all went well for the c</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olony.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Many sailors were anxious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raid Spanish shipping to the south in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Caribbean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along the Florida coast. Stealing a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ship and heading south</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some of the French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were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captured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by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Spanish authorities and the existence of the French</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colony was discovered.</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5" name="TextBox 14"/>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91" y="774487"/>
            <a:ext cx="5105639" cy="3770081"/>
          </a:xfrm>
          <a:prstGeom prst="rect">
            <a:avLst/>
          </a:prstGeom>
          <a:noFill/>
          <a:ln>
            <a:noFill/>
          </a:ln>
          <a:effectLst>
            <a:outerShdw blurRad="101600" dist="63500" dir="2700000" sx="101000" sy="101000" algn="ctr" rotWithShape="0">
              <a:srgbClr val="000000">
                <a:alpha val="8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Action Button: Home 22">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66000"/>
                    </a14:imgEffect>
                    <a14:imgEffect>
                      <a14:brightnessContrast bright="-17000" contrast="64000"/>
                    </a14:imgEffect>
                  </a14:imgLayer>
                </a14:imgProps>
              </a:ext>
              <a:ext uri="{28A0092B-C50C-407E-A947-70E740481C1C}">
                <a14:useLocalDpi xmlns:a14="http://schemas.microsoft.com/office/drawing/2010/main" val="0"/>
              </a:ext>
            </a:extLst>
          </a:blip>
          <a:srcRect r="40536"/>
          <a:stretch/>
        </p:blipFill>
        <p:spPr>
          <a:xfrm>
            <a:off x="6107556" y="3590903"/>
            <a:ext cx="2702335" cy="3204540"/>
          </a:xfrm>
          <a:prstGeom prst="rect">
            <a:avLst/>
          </a:prstGeom>
          <a:effectLst>
            <a:outerShdw blurRad="101600" dist="63500" dir="2700000" sx="101000" sy="101000" algn="ctr" rotWithShape="0">
              <a:srgbClr val="000000">
                <a:alpha val="80000"/>
              </a:srgbClr>
            </a:outerShdw>
            <a:softEdge rad="25400"/>
          </a:effectLst>
        </p:spPr>
      </p:pic>
      <p:sp>
        <p:nvSpPr>
          <p:cNvPr id="17" name="TextBox 16"/>
          <p:cNvSpPr txBox="1"/>
          <p:nvPr/>
        </p:nvSpPr>
        <p:spPr>
          <a:xfrm>
            <a:off x="2672861" y="1357586"/>
            <a:ext cx="6290585" cy="2800767"/>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Named “La Caroline”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for French King Charles IX,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colony involved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hundreds of settlers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Placed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base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Le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Montagne” (the mountain), a one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hundred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foot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tall ancient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sand dune,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French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had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protection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 shallow </a:t>
            </a:r>
            <a:endPar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bar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mouth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river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(known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today as the St. Johns) and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 tall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lookout to spy enemy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ships. There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were corn fields nearby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and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welcome </a:t>
            </a:r>
          </a:p>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natives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referred to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as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a:r>
            <a:r>
              <a:rPr lang="en-US" sz="16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Timuquans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(Spanish spelling).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Tree>
    <p:extLst>
      <p:ext uri="{BB962C8B-B14F-4D97-AF65-F5344CB8AC3E}">
        <p14:creationId xmlns:p14="http://schemas.microsoft.com/office/powerpoint/2010/main" val="30781427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6414050"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PILLING GRILLAGE</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8401"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5944"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8488" y="5922364"/>
            <a:ext cx="751609" cy="972671"/>
          </a:xfrm>
          <a:prstGeom prst="rect">
            <a:avLst/>
          </a:prstGeom>
          <a:effectLst>
            <a:outerShdw blurRad="76200" dist="76200" dir="5400000" sx="101000" sy="101000" algn="tl" rotWithShape="0">
              <a:prstClr val="black">
                <a:alpha val="84000"/>
              </a:prstClr>
            </a:outerShdw>
          </a:effectLst>
        </p:spPr>
      </p:pic>
      <p:sp>
        <p:nvSpPr>
          <p:cNvPr id="2" name="Rectangle 1"/>
          <p:cNvSpPr/>
          <p:nvPr/>
        </p:nvSpPr>
        <p:spPr>
          <a:xfrm>
            <a:off x="277680" y="855376"/>
            <a:ext cx="2787246" cy="3323987"/>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Even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with all this work, occasional storms would wash out the dirt between the sea wall and the fort, leaving the  wood foundation exposed.  Crews occasionally brought over generators and water pumps to clear out the water and replace the sand.</a:t>
            </a: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4254"/>
          <a:stretch/>
        </p:blipFill>
        <p:spPr>
          <a:xfrm>
            <a:off x="3064926" y="767642"/>
            <a:ext cx="5833092" cy="4578800"/>
          </a:xfrm>
          <a:prstGeom prst="rect">
            <a:avLst/>
          </a:prstGeom>
          <a:ln w="76200">
            <a:solidFill>
              <a:schemeClr val="accent2">
                <a:lumMod val="60000"/>
                <a:lumOff val="40000"/>
              </a:schemeClr>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041" y="4598725"/>
            <a:ext cx="2983418" cy="2062754"/>
          </a:xfrm>
          <a:prstGeom prst="rect">
            <a:avLst/>
          </a:prstGeom>
          <a:ln w="76200">
            <a:solidFill>
              <a:schemeClr val="accent5">
                <a:lumMod val="75000"/>
              </a:schemeClr>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29376138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4243" y="393199"/>
            <a:ext cx="4803774"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7" y="643812"/>
            <a:ext cx="7096872" cy="52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080" y="-114633"/>
            <a:ext cx="6414050" cy="830997"/>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r>
              <a:rPr lang="en-US" sz="4800" b="1" dirty="0" smtClean="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rPr>
              <a:t>PILLING GRILLAGE</a:t>
            </a:r>
            <a:endParaRPr lang="en-US" sz="48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2743"/>
          <a:stretch/>
        </p:blipFill>
        <p:spPr>
          <a:xfrm>
            <a:off x="2938407" y="716364"/>
            <a:ext cx="5948156" cy="4301490"/>
          </a:xfrm>
          <a:prstGeom prst="rect">
            <a:avLst/>
          </a:prstGeom>
          <a:ln w="76200">
            <a:solidFill>
              <a:schemeClr val="accent3">
                <a:lumMod val="60000"/>
                <a:lumOff val="40000"/>
              </a:schemeClr>
            </a:solidFill>
            <a:miter lim="800000"/>
          </a:ln>
          <a:effectLst>
            <a:outerShdw blurRad="101600" dist="63500" dir="2700000" sx="101000" sy="101000" algn="tl" rotWithShape="0">
              <a:prstClr val="black">
                <a:alpha val="80000"/>
              </a:prstClr>
            </a:outerShdw>
          </a:effectLst>
        </p:spPr>
      </p:pic>
      <p:pic>
        <p:nvPicPr>
          <p:cNvPr id="5" name="Picture 4"/>
          <p:cNvPicPr>
            <a:picLocks noChangeAspect="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7">
                    <a14:imgEffect>
                      <a14:sharpenSoften amount="-25000"/>
                    </a14:imgEffect>
                    <a14:imgEffect>
                      <a14:colorTemperature colorTemp="4700"/>
                    </a14:imgEffect>
                    <a14:imgEffect>
                      <a14:saturation sat="400000"/>
                    </a14:imgEffect>
                    <a14:imgEffect>
                      <a14:brightnessContrast bright="-46000" contrast="16000"/>
                    </a14:imgEffect>
                  </a14:imgLayer>
                </a14:imgProps>
              </a:ext>
              <a:ext uri="{28A0092B-C50C-407E-A947-70E740481C1C}">
                <a14:useLocalDpi xmlns:a14="http://schemas.microsoft.com/office/drawing/2010/main" val="0"/>
              </a:ext>
            </a:extLst>
          </a:blip>
          <a:stretch>
            <a:fillRect/>
          </a:stretch>
        </p:blipFill>
        <p:spPr>
          <a:xfrm rot="16200000">
            <a:off x="914726" y="3562588"/>
            <a:ext cx="1971071" cy="2576358"/>
          </a:xfrm>
          <a:prstGeom prst="rect">
            <a:avLst/>
          </a:prstGeom>
          <a:ln w="76200">
            <a:solidFill>
              <a:schemeClr val="accent4">
                <a:lumMod val="60000"/>
                <a:lumOff val="40000"/>
              </a:schemeClr>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743845" y="4191328"/>
            <a:ext cx="1504570" cy="2450625"/>
          </a:xfrm>
          <a:prstGeom prst="rect">
            <a:avLst/>
          </a:prstGeom>
          <a:ln w="76200">
            <a:solidFill>
              <a:schemeClr val="accent6">
                <a:lumMod val="60000"/>
                <a:lumOff val="40000"/>
              </a:schemeClr>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colorTemperature colorTemp="8800"/>
                    </a14:imgEffect>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15122" y="4850767"/>
            <a:ext cx="1576243" cy="1791186"/>
          </a:xfrm>
          <a:prstGeom prst="rect">
            <a:avLst/>
          </a:prstGeom>
          <a:ln w="76200">
            <a:solidFill>
              <a:srgbClr val="FFFC71"/>
            </a:solidFill>
            <a:miter lim="800000"/>
          </a:ln>
          <a:effectLst>
            <a:outerShdw blurRad="101600" dist="63500" dir="2700000" sx="101000" sy="101000" algn="tl" rotWithShape="0">
              <a:prstClr val="black">
                <a:alpha val="80000"/>
              </a:prstClr>
            </a:outerShdw>
          </a:effectLst>
        </p:spPr>
      </p:pic>
      <p:pic>
        <p:nvPicPr>
          <p:cNvPr id="1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47012" y="5922364"/>
            <a:ext cx="751609" cy="972671"/>
          </a:xfrm>
          <a:prstGeom prst="rect">
            <a:avLst/>
          </a:prstGeom>
          <a:effectLst>
            <a:outerShdw blurRad="76200" dist="76200" dir="5400000" sx="101000" sy="101000" algn="tl" rotWithShape="0">
              <a:prstClr val="black">
                <a:alpha val="84000"/>
              </a:prstClr>
            </a:outerShdw>
          </a:effectLst>
        </p:spPr>
      </p:pic>
      <p:sp>
        <p:nvSpPr>
          <p:cNvPr id="3" name="Rectangle 2"/>
          <p:cNvSpPr/>
          <p:nvPr/>
        </p:nvSpPr>
        <p:spPr>
          <a:xfrm>
            <a:off x="419973" y="981174"/>
            <a:ext cx="2925636" cy="2831544"/>
          </a:xfrm>
          <a:prstGeom prst="rect">
            <a:avLst/>
          </a:prstGeom>
        </p:spPr>
        <p:txBody>
          <a:bodyPr wrap="square">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Here you see the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original wooden foundation exposed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by high tides. The drawings help to illustrate what the foundation looked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like when it was completed by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Spanish workmen.</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a:p>
            <a:r>
              <a:rPr lang="en-US" b="1" dirty="0" smtClean="0">
                <a:solidFill>
                  <a:schemeClr val="bg1"/>
                </a:solidFill>
                <a:effectLst>
                  <a:outerShdw blurRad="38100" dist="38100" dir="2700000" algn="tl">
                    <a:srgbClr val="000000">
                      <a:alpha val="43137"/>
                    </a:srgbClr>
                  </a:outerShdw>
                </a:effectLst>
                <a:latin typeface="Frutiger LT Std 55 Roman" pitchFamily="34" charset="0"/>
              </a:rPr>
              <a:t> </a:t>
            </a:r>
            <a:endParaRPr lang="en-US" dirty="0"/>
          </a:p>
        </p:txBody>
      </p:sp>
      <p:sp>
        <p:nvSpPr>
          <p:cNvPr id="15" name="Action Button: Home 14">
            <a:hlinkClick r:id="" action="ppaction://hlinkshowjump?jump=firstslide" highlightClick="1"/>
          </p:cNvPr>
          <p:cNvSpPr/>
          <p:nvPr/>
        </p:nvSpPr>
        <p:spPr>
          <a:xfrm>
            <a:off x="8499881" y="627453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6456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76426" y="-419101"/>
            <a:ext cx="5410200" cy="914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71476" y="152400"/>
            <a:ext cx="8420099" cy="106182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pPr algn="ct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Explore our Plants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4" name="Rounded Rectangle 3"/>
          <p:cNvSpPr/>
          <p:nvPr/>
        </p:nvSpPr>
        <p:spPr>
          <a:xfrm>
            <a:off x="952375" y="1808641"/>
            <a:ext cx="258783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LIVE   OAK</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5" name="Rounded Rectangle 4"/>
          <p:cNvSpPr/>
          <p:nvPr/>
        </p:nvSpPr>
        <p:spPr>
          <a:xfrm>
            <a:off x="952375" y="2750185"/>
            <a:ext cx="2587829"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SPANISH   MOSS</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6" name="Rounded Rectangle 5"/>
          <p:cNvSpPr/>
          <p:nvPr/>
        </p:nvSpPr>
        <p:spPr>
          <a:xfrm>
            <a:off x="958315" y="3691728"/>
            <a:ext cx="2581889"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SABAL   PALM</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7" name="Rounded Rectangle 6"/>
          <p:cNvSpPr/>
          <p:nvPr/>
        </p:nvSpPr>
        <p:spPr>
          <a:xfrm>
            <a:off x="958315" y="4633271"/>
            <a:ext cx="2587827"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SAW  </a:t>
            </a:r>
            <a:r>
              <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 </a:t>
            </a: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PALMETTO</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8" name="Rounded Rectangle 7"/>
          <p:cNvSpPr/>
          <p:nvPr/>
        </p:nvSpPr>
        <p:spPr>
          <a:xfrm>
            <a:off x="958315" y="5574815"/>
            <a:ext cx="2587827"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spc="-150"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RESURRECTION    FERN</a:t>
            </a:r>
            <a:endParaRPr lang="en-US" b="1" spc="-150"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9" name="Rounded Rectangle 8"/>
          <p:cNvSpPr/>
          <p:nvPr/>
        </p:nvSpPr>
        <p:spPr>
          <a:xfrm>
            <a:off x="5493026" y="1808641"/>
            <a:ext cx="2660373"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COONTIE   FERN</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0" name="Rounded Rectangle 9"/>
          <p:cNvSpPr/>
          <p:nvPr/>
        </p:nvSpPr>
        <p:spPr>
          <a:xfrm>
            <a:off x="5518446" y="2750184"/>
            <a:ext cx="2634953"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BLACK   MANGROVE</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1" name="Rounded Rectangle 10"/>
          <p:cNvSpPr/>
          <p:nvPr/>
        </p:nvSpPr>
        <p:spPr>
          <a:xfrm>
            <a:off x="5518446" y="3691727"/>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SPANISH   BAYONET</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3" name="Rounded Rectangle 12"/>
          <p:cNvSpPr/>
          <p:nvPr/>
        </p:nvSpPr>
        <p:spPr>
          <a:xfrm>
            <a:off x="5555365" y="4633270"/>
            <a:ext cx="2561113"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YAUPON   HOLLY</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4" name="Rounded Rectangle 13"/>
          <p:cNvSpPr/>
          <p:nvPr/>
        </p:nvSpPr>
        <p:spPr>
          <a:xfrm>
            <a:off x="5592288" y="5574815"/>
            <a:ext cx="2561111"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RED   CEDAR</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9" name="Action Button: Home 18">
            <a:hlinkClick r:id="" action="ppaction://hlinkshowjump?jump=firstslide" highlightClick="1"/>
          </p:cNvPr>
          <p:cNvSpPr/>
          <p:nvPr/>
        </p:nvSpPr>
        <p:spPr>
          <a:xfrm>
            <a:off x="8343633" y="6143477"/>
            <a:ext cx="592329" cy="558537"/>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89228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09953" y="9207"/>
            <a:ext cx="395745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LIVE  OAK</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1219200"/>
            <a:ext cx="5105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6331" b="16380"/>
          <a:stretch/>
        </p:blipFill>
        <p:spPr>
          <a:xfrm>
            <a:off x="228600" y="1527110"/>
            <a:ext cx="4576104" cy="3956178"/>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5" name="TextBox 14"/>
          <p:cNvSpPr txBox="1"/>
          <p:nvPr/>
        </p:nvSpPr>
        <p:spPr>
          <a:xfrm>
            <a:off x="4982726" y="1364595"/>
            <a:ext cx="3840253" cy="432426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spring,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live oaks form long, cylindrical, yellow strands of pollen-bearing flowers. Nearing fall, the oaks begin to produce and drop acorns.</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Trunks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are thick, covered in a rough bark. Trunk circumference can measure up to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30 feet</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Leaves are oval-shaped, dark green, and of a leathery texture. Branches extend far from the trunk and grow in all directions.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open, woodland areas.</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Extends from Virginia to southern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Florida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continues along coastal areas of the Gulf of Mexico into Texas.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Live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oaks are often draped with Spanish moss, a signature image of Florida’s natural heritage. </a:t>
            </a: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Tree>
    <p:extLst>
      <p:ext uri="{BB962C8B-B14F-4D97-AF65-F5344CB8AC3E}">
        <p14:creationId xmlns:p14="http://schemas.microsoft.com/office/powerpoint/2010/main" val="33998157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06283" y="1138089"/>
            <a:ext cx="5215819" cy="4734220"/>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34904" y="9207"/>
            <a:ext cx="6275355"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SPANISH  MOSS</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283" y="1138087"/>
            <a:ext cx="5215819" cy="473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234" r="11013"/>
          <a:stretch/>
        </p:blipFill>
        <p:spPr>
          <a:xfrm>
            <a:off x="228600" y="1527110"/>
            <a:ext cx="4576104" cy="3956178"/>
          </a:xfrm>
          <a:prstGeom prst="rect">
            <a:avLst/>
          </a:prstGeom>
          <a:ln w="76200">
            <a:solidFill>
              <a:schemeClr val="bg1"/>
            </a:solidFill>
            <a:miter lim="800000"/>
          </a:ln>
          <a:effectLst>
            <a:outerShdw blurRad="101600" dist="63500" dir="2700000" sx="101000" sy="101000" algn="tl" rotWithShape="0">
              <a:prstClr val="black">
                <a:alpha val="81000"/>
              </a:prstClr>
            </a:outerShdw>
          </a:effectLst>
        </p:spPr>
      </p:pic>
      <p:sp>
        <p:nvSpPr>
          <p:cNvPr id="15" name="TextBox 14"/>
          <p:cNvSpPr txBox="1"/>
          <p:nvPr/>
        </p:nvSpPr>
        <p:spPr>
          <a:xfrm>
            <a:off x="4958404" y="1238576"/>
            <a:ext cx="4013602"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From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spring to fall, Spanish moss produces many tiny blue or green flowers that turn to seeds. The seeds are equipped with sail-like structures that allow them to float to other branches where they may take root and grow.</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Light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gray, hanging in long, tangled clumps off of tree branches. Roots become established on the bark of the branches from which the plant is suspended.</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trees in areas with high levels of humidity, specifically on trees that grow in the southeastern United States in areas near swamps, estuaries, and rivers.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Southeastern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United States and tropical regions of the Americas.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Spanish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Moss in neither a moss nor Spanish. It is native to the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Americas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is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 bromeliad, related to the pineapple! </a:t>
            </a:r>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Tree>
    <p:extLst>
      <p:ext uri="{BB962C8B-B14F-4D97-AF65-F5344CB8AC3E}">
        <p14:creationId xmlns:p14="http://schemas.microsoft.com/office/powerpoint/2010/main" val="13555327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38004" y="9207"/>
            <a:ext cx="528652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SABAL  PALM</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1219200"/>
            <a:ext cx="5105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386314" y="1358309"/>
            <a:ext cx="4426217" cy="432426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early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summer,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sabal palm produces 3-foot long clusters of small, white flowers. In the fall, the flowers are replaced with black, half-inch wide fruits.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Trunks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are smooth and gray on older trees. The trunks of younger trees are covered in husks from the bases of dead leaves that are left behind as the tree grows.</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Due to its hardiness and ability to withstand a variety of environments within its range, the sabal palm will grow anywhere with the exception of areas with standing water or dense shade.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Coastal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South Carolina and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Georgia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throughout most of Florida.  Also present on islands of the Bahamas.</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sabal palm is the state tree of both Florida and South Carolina.</a:t>
            </a: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650" t="6653" r="2272" b="9976"/>
          <a:stretch/>
        </p:blipFill>
        <p:spPr>
          <a:xfrm>
            <a:off x="228600" y="982329"/>
            <a:ext cx="3995928" cy="504574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Tree>
    <p:extLst>
      <p:ext uri="{BB962C8B-B14F-4D97-AF65-F5344CB8AC3E}">
        <p14:creationId xmlns:p14="http://schemas.microsoft.com/office/powerpoint/2010/main" val="32159146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61260" y="1000361"/>
            <a:ext cx="5221365" cy="4953000"/>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46767" y="9207"/>
            <a:ext cx="5920629"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SAW  PALMETO</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260" y="1000360"/>
            <a:ext cx="5221365" cy="495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931614"/>
            <a:ext cx="3992526" cy="514716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5" name="TextBox 14"/>
          <p:cNvSpPr txBox="1"/>
          <p:nvPr/>
        </p:nvSpPr>
        <p:spPr>
          <a:xfrm>
            <a:off x="4404685" y="1118874"/>
            <a:ext cx="4477805"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One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to three long-branched clusters of tiny, white flowers (called a spadix) are produced in the spring.  The fruits (3/4 inch black drupes) mature during the summer.</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Rough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textured, brown trunks usually grow 6 to 12 feet in length along the ground, forming dense thickets.  The leaves are fan-like, 3 to 4 feet wide divided fronds, usually green though sometimes silvery-blue in color.  Saw tooth-like spines grow along the frond stalks.</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Coastal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secondary dunes and sandy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pinewoods. Can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 a dominant understory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species.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Coastal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Carolinas to southern Mississippi, including all of Florida.</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a:solidFill>
                  <a:schemeClr val="bg1"/>
                </a:solidFill>
                <a:effectLst>
                  <a:outerShdw blurRad="38100" dist="38100" dir="2700000" algn="tl">
                    <a:srgbClr val="000000">
                      <a:alpha val="43137"/>
                    </a:srgbClr>
                  </a:outerShdw>
                </a:effectLst>
                <a:latin typeface="Frutiger LT Std 95 UltraBlack" pitchFamily="34" charset="0"/>
              </a:rPr>
              <a:t>N</a:t>
            </a:r>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Occasionally,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prostrate trunks of the palmetto grow upright into a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tree-like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form, reaching heights of 15 to 20 feet.  Based on average growth rates, some very long or tall palmettos are estimated to be upwards of 700 years old.</a:t>
            </a: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Tree>
    <p:extLst>
      <p:ext uri="{BB962C8B-B14F-4D97-AF65-F5344CB8AC3E}">
        <p14:creationId xmlns:p14="http://schemas.microsoft.com/office/powerpoint/2010/main" val="15334419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585883" y="923037"/>
            <a:ext cx="5355872" cy="5030124"/>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71563" y="9207"/>
            <a:ext cx="807243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RESURECTION  FERN</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883" y="923026"/>
            <a:ext cx="5355872" cy="503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1450911"/>
            <a:ext cx="4465320" cy="395617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5" name="TextBox 14"/>
          <p:cNvSpPr txBox="1"/>
          <p:nvPr/>
        </p:nvSpPr>
        <p:spPr>
          <a:xfrm>
            <a:off x="4864322" y="1005981"/>
            <a:ext cx="4080295" cy="490134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Being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 fern, this plant reproduces itself by producing spores.  The spores are contained in small, dark dots (sori) lining the lower surface edges of the fronds.  Sori appear during summer when there is adequate heat and moisture.</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Grows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no more than 8 inches in height.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Possesses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small, deeply divided fronds that are open and dark green when there is plenty of moisture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During dry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periods,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fronds curl up and appear brown and dead</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plant is epiphytic, meaning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grows on other plants, usually the rough bark of tree limbs and trunks (like live oaks), and occasionally rocks (including coquina walls).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Southeastern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United States, including throughout Florida.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Resurrection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fern absorbs water from humid air and the surface upon which it sits.</a:t>
            </a: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Tree>
    <p:extLst>
      <p:ext uri="{BB962C8B-B14F-4D97-AF65-F5344CB8AC3E}">
        <p14:creationId xmlns:p14="http://schemas.microsoft.com/office/powerpoint/2010/main" val="2441731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879894"/>
            <a:ext cx="5268942" cy="5073525"/>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46783" y="9207"/>
            <a:ext cx="592062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COONTIE  FERN</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879894"/>
            <a:ext cx="5268942" cy="507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087" t="9625" r="14099"/>
          <a:stretch/>
        </p:blipFill>
        <p:spPr>
          <a:xfrm>
            <a:off x="213360" y="1438566"/>
            <a:ext cx="4434536" cy="395617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5" name="TextBox 14"/>
          <p:cNvSpPr txBox="1"/>
          <p:nvPr/>
        </p:nvSpPr>
        <p:spPr>
          <a:xfrm>
            <a:off x="4758753" y="967122"/>
            <a:ext cx="4192438" cy="509370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Coonties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bear cones instead of flowers.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cones emerge in late winter, with the female cones persisting until the following autumn, when they will split open, revealing a multitude of fleshy, orange-red seeds.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leaves are stiff, feathery fronds up to three feet in length, each possessing a dozen or more narrow, opposite, shiny, dark green leaflets.  The fronds all emanate from a large, underground stem called a caudex.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plant grows from two to three feet in height maximum.</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Open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pine woods and coastal woodlands.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Southeastern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Georgia and peninsular Florida, as well as several Caribbean islands.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Though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it looks like a fern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or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 palm, the coontie is neither.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cycad,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ancient type of gymnosperm (cone-bearing plant) that dates to the time of the dinosaurs. </a:t>
            </a: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Tree>
    <p:extLst>
      <p:ext uri="{BB962C8B-B14F-4D97-AF65-F5344CB8AC3E}">
        <p14:creationId xmlns:p14="http://schemas.microsoft.com/office/powerpoint/2010/main" val="21701576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61260" y="1000360"/>
            <a:ext cx="5208558" cy="4984560"/>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09087" y="9207"/>
            <a:ext cx="7544021"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BLACK  MANGROVE</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1024870"/>
            <a:ext cx="5208558" cy="498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99" t="21086" r="53838" b="3861"/>
          <a:stretch/>
        </p:blipFill>
        <p:spPr>
          <a:xfrm>
            <a:off x="228600" y="943596"/>
            <a:ext cx="3992526" cy="514716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6415" y="848570"/>
            <a:ext cx="1731393" cy="1386467"/>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3500"/>
          <a:stretch/>
        </p:blipFill>
        <p:spPr>
          <a:xfrm>
            <a:off x="1968786" y="1900331"/>
            <a:ext cx="1715258" cy="165522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5" name="TextBox 14"/>
          <p:cNvSpPr txBox="1"/>
          <p:nvPr/>
        </p:nvSpPr>
        <p:spPr>
          <a:xfrm>
            <a:off x="4763258" y="1063409"/>
            <a:ext cx="4167669" cy="490134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Produces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small, white, fragrant flowers with yellow centers during the spring and early summer</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Furry, lima bean-shaped fruits are found on the plant throughout most of the year.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leaves are pointed and oval in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shape, dark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green above and fuzzy, grayish-white below</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trunk has a rough texture and is dark brown in color.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Mud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flats and brackish swamps along the coast and tidally influenced, low energy shorelines.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Tropical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west Africa and from Brazil and Peru north to southern Florida.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St</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Johns County contains the northernmost black mangroves on the east coast of Florida</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roots of the plant produce vertical growths (pneumatophores) which project above the surface of the ground around the plant.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help the plant to transpire (breathe).</a:t>
            </a:r>
          </a:p>
        </p:txBody>
      </p:sp>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Tree>
    <p:extLst>
      <p:ext uri="{BB962C8B-B14F-4D97-AF65-F5344CB8AC3E}">
        <p14:creationId xmlns:p14="http://schemas.microsoft.com/office/powerpoint/2010/main" val="1784696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1015663"/>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72" y="1081030"/>
            <a:ext cx="8510587" cy="547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41985" y="1370870"/>
            <a:ext cx="8342301" cy="1077218"/>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September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1565, two fleets arrived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in Florida the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same day: one French</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under the command of Captain Jean </a:t>
            </a:r>
            <a:r>
              <a:rPr lang="en-US" sz="1600" b="1" dirty="0" err="1">
                <a:solidFill>
                  <a:schemeClr val="bg1"/>
                </a:solidFill>
                <a:effectLst>
                  <a:outerShdw blurRad="50800" dist="38100" dir="2700000" algn="tl" rotWithShape="0">
                    <a:prstClr val="black">
                      <a:alpha val="40000"/>
                    </a:prstClr>
                  </a:outerShdw>
                </a:effectLst>
                <a:latin typeface="Frutiger LT Std 55 Roman" pitchFamily="34" charset="0"/>
              </a:rPr>
              <a:t>Ribault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other Spanish, under the command of Don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Pedro Menéndez de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Aviles. These two dynamic figures would fight to determine the future of Florida.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13" name="TextBox 12"/>
          <p:cNvSpPr txBox="1"/>
          <p:nvPr/>
        </p:nvSpPr>
        <p:spPr>
          <a:xfrm>
            <a:off x="441985" y="2478524"/>
            <a:ext cx="8562109" cy="1077218"/>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After reaching the coast of Florida, Menéndez sailed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the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north searching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for the French.  He discovered four French ships at the mouth of a river.  The Spanish challenged the French ships and attempted to board them, but the French ships cut their anchor lines and managed to slip away.</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73819"/>
            <a:ext cx="1268325" cy="1761386"/>
          </a:xfrm>
          <a:prstGeom prst="rect">
            <a:avLst/>
          </a:prstGeom>
          <a:ln w="38100">
            <a:solidFill>
              <a:srgbClr val="E4CA1F"/>
            </a:solidFill>
            <a:miter lim="800000"/>
          </a:ln>
          <a:effectLst>
            <a:outerShdw blurRad="101600" dist="63500" dir="2700000" sx="101000" sy="101000" algn="ctr" rotWithShape="0">
              <a:schemeClr val="tx1">
                <a:alpha val="80000"/>
              </a:scheme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238" y="223868"/>
            <a:ext cx="1081162" cy="1333272"/>
          </a:xfrm>
          <a:prstGeom prst="rect">
            <a:avLst/>
          </a:prstGeom>
          <a:ln w="38100">
            <a:solidFill>
              <a:schemeClr val="accent3">
                <a:lumMod val="75000"/>
              </a:schemeClr>
            </a:solidFill>
            <a:miter lim="800000"/>
          </a:ln>
          <a:effectLst>
            <a:outerShdw blurRad="101600" dist="63500" dir="2700000" sx="101000" sy="101000" algn="ctr" rotWithShape="0">
              <a:schemeClr val="tx1">
                <a:alpha val="80000"/>
              </a:schemeClr>
            </a:outerShdw>
          </a:effectLst>
          <a:scene3d>
            <a:camera prst="orthographicFront"/>
            <a:lightRig rig="threePt" dir="t"/>
          </a:scene3d>
          <a:sp3d>
            <a:bevelT prst="convex"/>
          </a:sp3d>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65082" y="3026098"/>
            <a:ext cx="2881961" cy="3931361"/>
          </a:xfrm>
          <a:prstGeom prst="rect">
            <a:avLst/>
          </a:prstGeom>
          <a:noFill/>
          <a:ln>
            <a:noFill/>
          </a:ln>
          <a:effectLst>
            <a:outerShdw blurRad="101600" dist="50800" dir="2700000" sx="101000" sy="101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171378" y="4949017"/>
            <a:ext cx="6752814" cy="1323439"/>
          </a:xfrm>
          <a:prstGeom prst="rect">
            <a:avLst/>
          </a:prstGeom>
          <a:noFill/>
          <a:effectLst>
            <a:outerShdw blurRad="50800" dist="25400" dir="5400000" algn="ctr" rotWithShape="0">
              <a:schemeClr val="tx1"/>
            </a:outerShdw>
          </a:effectLst>
        </p:spPr>
        <p:txBody>
          <a:bodyPr wrap="square" rtlCol="0">
            <a:spAutoFit/>
          </a:bodyPr>
          <a:lstStyle/>
          <a:p>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Soon after, the French fleet reorganized and Jean Ribault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decided to take the initiative and attack the Spanish. Sailing south with six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ships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and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hundreds of sailors and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soldiers, the French fleet was struck by a storm and forced south down </a:t>
            </a:r>
          </a:p>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coast.</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8" name="TextBox 17"/>
          <p:cNvSpPr txBox="1"/>
          <p:nvPr/>
        </p:nvSpPr>
        <p:spPr>
          <a:xfrm>
            <a:off x="2171378" y="3595143"/>
            <a:ext cx="6720488" cy="1323439"/>
          </a:xfrm>
          <a:prstGeom prst="rect">
            <a:avLst/>
          </a:prstGeom>
          <a:noFill/>
          <a:effectLst>
            <a:outerShdw blurRad="50800" dist="25400" dir="5400000" algn="ctr" rotWithShape="0">
              <a:schemeClr val="tx1"/>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Men</a:t>
            </a:r>
            <a:r>
              <a:rPr lang="en-US" sz="1600" b="1" dirty="0" smtClean="0">
                <a:solidFill>
                  <a:schemeClr val="bg1"/>
                </a:solidFill>
                <a:effectLst>
                  <a:outerShdw blurRad="38100" dist="38100" dir="2700000" algn="tl">
                    <a:srgbClr val="000000">
                      <a:alpha val="43137"/>
                    </a:srgbClr>
                  </a:outerShdw>
                </a:effectLst>
                <a:latin typeface="Frutiger LT Std 55 Roman" pitchFamily="34" charset="0"/>
              </a:rPr>
              <a:t>éndez sailed south st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opping at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the village of </a:t>
            </a:r>
            <a:r>
              <a:rPr lang="en-US" sz="16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Seloy</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where he started to construct a wooden fort. On September 8, 1565, with the sailors, settlers and </a:t>
            </a:r>
            <a:r>
              <a:rPr lang="en-US" sz="16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Timuquans</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present, a celebration Mass was offered and “San </a:t>
            </a:r>
            <a:r>
              <a:rPr lang="en-US" sz="16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Agustín</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(Spanish spelling) was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established for the Spanish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empire</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a:r>
          </a:p>
        </p:txBody>
      </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ction Button: Home 20">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95610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00188" y="57307"/>
            <a:ext cx="778203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SPANISH  BAYONET </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1219200"/>
            <a:ext cx="5105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1474162"/>
            <a:ext cx="4495191" cy="4086038"/>
          </a:xfrm>
          <a:prstGeom prst="rect">
            <a:avLst/>
          </a:prstGeom>
          <a:noFill/>
          <a:ln>
            <a:noFill/>
          </a:ln>
          <a:effectLst>
            <a:outerShdw blurRad="101600" dist="63500" dir="2700000" sx="101000" sy="101000" algn="ctr" rotWithShape="0">
              <a:srgbClr val="000000">
                <a:alpha val="8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843269" y="1234440"/>
            <a:ext cx="3938781"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Flowers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(large panicles of 2.5 inch white flowers) from May to September, with the fruit (drooping brown capsules, 3 inches long) maturing from summer into fall.</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Plant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consists of rosettes of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hard,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dark green leaves, 2 feet long, tapering to a very sharp point.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overlapping leaves form a rough, woody trunk as the plant ages.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grow to 15 feet in height.</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Dry</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sandy areas near the coast.</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North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Carolina south along the coast to Mexico, as well as some Caribbean Islands.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throughout coastal Florida.</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Spanish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colonists planted Spanish bayonet along defensive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walls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such as the Cubo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Line,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which once surrounded old St. Augustine.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plant’s common name derives from this practice. </a:t>
            </a: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25170"/>
          <a:stretch/>
        </p:blipFill>
        <p:spPr>
          <a:xfrm>
            <a:off x="200570" y="1228045"/>
            <a:ext cx="1850011" cy="256032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Tree>
    <p:extLst>
      <p:ext uri="{BB962C8B-B14F-4D97-AF65-F5344CB8AC3E}">
        <p14:creationId xmlns:p14="http://schemas.microsoft.com/office/powerpoint/2010/main" val="1821585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024871"/>
            <a:ext cx="5225810" cy="4928550"/>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57488" y="9207"/>
            <a:ext cx="6409922"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YAUPON  HOLLY</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49" y="1024870"/>
            <a:ext cx="5225811" cy="492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637" t="7727" r="30697" b="22793"/>
          <a:stretch/>
        </p:blipFill>
        <p:spPr>
          <a:xfrm>
            <a:off x="228600" y="1354580"/>
            <a:ext cx="4576103" cy="3956179"/>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5" name="TextBox 14"/>
          <p:cNvSpPr txBox="1"/>
          <p:nvPr/>
        </p:nvSpPr>
        <p:spPr>
          <a:xfrm>
            <a:off x="5218979" y="1052222"/>
            <a:ext cx="3769745" cy="490134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This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tree produces tiny white flowers in the spring and summer.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Female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trees bear heavy crops of red, translucent berries through the fall and winter.</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Grows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to 20 to 25 feet in height.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Possesses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 single to multi-stemmed trunk with whitish-gray bark.  The leaves are small, glossy, and about a half inch long with an oval shape.</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Grows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in full sun to partial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shade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is tolerant of cold and salt spray.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can be a major component of the coastal hammock understory.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Along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coast from New Jersey to Texas, including Florida south to the central part of the state.</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berries the yaupon holly produces sometimes persist from the fall into the following spring, providing a welcome food source to migrating and winter resident birds. </a:t>
            </a: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1994" y="3948632"/>
            <a:ext cx="1997205" cy="1820237"/>
          </a:xfrm>
          <a:prstGeom prst="rect">
            <a:avLst/>
          </a:prstGeom>
          <a:ln w="76200">
            <a:solidFill>
              <a:schemeClr val="bg1"/>
            </a:solidFill>
            <a:miter lim="800000"/>
          </a:ln>
          <a:effectLst>
            <a:outerShdw blurRad="101600" dist="63500" dir="2700000" sx="102000" sy="102000" algn="tl" rotWithShape="0">
              <a:prstClr val="black">
                <a:alpha val="80000"/>
              </a:prstClr>
            </a:outerShdw>
          </a:effectLst>
        </p:spPr>
      </p:pic>
    </p:spTree>
    <p:extLst>
      <p:ext uri="{BB962C8B-B14F-4D97-AF65-F5344CB8AC3E}">
        <p14:creationId xmlns:p14="http://schemas.microsoft.com/office/powerpoint/2010/main" val="42321269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150071"/>
            <a:ext cx="5197581" cy="4734219"/>
          </a:xfrm>
          <a:prstGeom prst="rect">
            <a:avLst/>
          </a:prstGeom>
          <a:solidFill>
            <a:schemeClr val="accent6">
              <a:lumMod val="60000"/>
              <a:lumOff val="40000"/>
            </a:schemeClr>
          </a:solidFill>
          <a:ln w="63500">
            <a:solidFill>
              <a:srgbClr val="37441C"/>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57688" y="9207"/>
            <a:ext cx="4809721"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RED  CEDAR</a:t>
            </a:r>
            <a:endParaRPr lang="en-US" sz="6000" b="1"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49" y="1150071"/>
            <a:ext cx="5221366" cy="475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09" t="1982" r="5702" b="1970"/>
          <a:stretch/>
        </p:blipFill>
        <p:spPr>
          <a:xfrm>
            <a:off x="228600" y="1503647"/>
            <a:ext cx="4495190" cy="3956178"/>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5" name="TextBox 14"/>
          <p:cNvSpPr txBox="1"/>
          <p:nvPr/>
        </p:nvSpPr>
        <p:spPr>
          <a:xfrm>
            <a:off x="4857750" y="1175309"/>
            <a:ext cx="4046960"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red cedar is actually a juniper, which is a conifer (related to the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pines) and 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gymnosperm.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Gymnosperms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do not possess flowers or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fruits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but rather cones.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female cones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of the red cedar, once they are fertilized and mature, resemble small, hard blueberries.  The cones mature anytime from late July to mid-November.</a:t>
            </a: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tree with an open-growing growth form.  Its bark is an exfoliating red to gray, while its leaves are fragrant, compact, scaly needles ranging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from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bluish-green to yellow-green in color.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Grows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in various types of soil, from riverbanks to dry rocky slopes or bluffs.</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east of the Rocky Mountains from Canada to southern Florida.</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red cedar’s blue “berries” (cones) are a major food source for wildlife.</a:t>
            </a:r>
          </a:p>
        </p:txBody>
      </p:sp>
      <p:sp>
        <p:nvSpPr>
          <p:cNvPr id="22" name="TextBox 21"/>
          <p:cNvSpPr txBox="1"/>
          <p:nvPr/>
        </p:nvSpPr>
        <p:spPr>
          <a:xfrm>
            <a:off x="40428" y="5953420"/>
            <a:ext cx="3506335"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PLANTS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165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750880" y="1268911"/>
            <a:ext cx="1752600" cy="68674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3733079" y="1308850"/>
            <a:ext cx="1600200" cy="68674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877628" y="1309791"/>
            <a:ext cx="1108824" cy="60498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4935" y="-340592"/>
            <a:ext cx="5253182" cy="9144002"/>
          </a:xfrm>
          <a:prstGeom prst="rect">
            <a:avLst/>
          </a:prstGeom>
          <a:noFill/>
          <a:ln>
            <a:noFill/>
          </a:ln>
          <a:effectLst>
            <a:glow>
              <a:schemeClr val="tx1">
                <a:lumMod val="65000"/>
                <a:lumOff val="35000"/>
                <a:alpha val="52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61948" y="76200"/>
            <a:ext cx="8420099" cy="106182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pPr algn="ct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Explore our Wildlife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sp>
        <p:nvSpPr>
          <p:cNvPr id="13" name="TextBox 12"/>
          <p:cNvSpPr txBox="1"/>
          <p:nvPr/>
        </p:nvSpPr>
        <p:spPr>
          <a:xfrm>
            <a:off x="997530" y="1350672"/>
            <a:ext cx="960347" cy="523220"/>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AIR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8" name="TextBox 17"/>
          <p:cNvSpPr txBox="1"/>
          <p:nvPr/>
        </p:nvSpPr>
        <p:spPr>
          <a:xfrm>
            <a:off x="3909812" y="1337647"/>
            <a:ext cx="1295400" cy="523220"/>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LAND</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9" name="TextBox 18"/>
          <p:cNvSpPr txBox="1"/>
          <p:nvPr/>
        </p:nvSpPr>
        <p:spPr>
          <a:xfrm>
            <a:off x="6836605" y="1350672"/>
            <a:ext cx="1676400" cy="523220"/>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1" name="Rounded Rectangle 10"/>
          <p:cNvSpPr/>
          <p:nvPr/>
        </p:nvSpPr>
        <p:spPr>
          <a:xfrm>
            <a:off x="6360724" y="3374942"/>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SHELLFISH</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4" name="Rounded Rectangle 13"/>
          <p:cNvSpPr/>
          <p:nvPr/>
        </p:nvSpPr>
        <p:spPr>
          <a:xfrm>
            <a:off x="182304" y="4877240"/>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SHORE</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5" name="Rounded Rectangle 14"/>
          <p:cNvSpPr/>
          <p:nvPr/>
        </p:nvSpPr>
        <p:spPr>
          <a:xfrm>
            <a:off x="182304" y="4127964"/>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DIVING</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6" name="Rounded Rectangle 15"/>
          <p:cNvSpPr/>
          <p:nvPr/>
        </p:nvSpPr>
        <p:spPr>
          <a:xfrm>
            <a:off x="182088" y="3378688"/>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WADING</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17" name="Rounded Rectangle 16"/>
          <p:cNvSpPr/>
          <p:nvPr/>
        </p:nvSpPr>
        <p:spPr>
          <a:xfrm>
            <a:off x="173309" y="2629412"/>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SONG</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0" name="Rounded Rectangle 19"/>
          <p:cNvSpPr/>
          <p:nvPr/>
        </p:nvSpPr>
        <p:spPr>
          <a:xfrm>
            <a:off x="152400" y="1880136"/>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PREY</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1" name="Rounded Rectangle 20"/>
          <p:cNvSpPr/>
          <p:nvPr/>
        </p:nvSpPr>
        <p:spPr>
          <a:xfrm>
            <a:off x="182304" y="5626517"/>
            <a:ext cx="2590800" cy="523039"/>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THREATENED  - ENDANGERED</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2" name="Rounded Rectangle 21"/>
          <p:cNvSpPr/>
          <p:nvPr/>
        </p:nvSpPr>
        <p:spPr>
          <a:xfrm>
            <a:off x="3258080" y="4127964"/>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SNAKES</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3" name="Rounded Rectangle 22"/>
          <p:cNvSpPr/>
          <p:nvPr/>
        </p:nvSpPr>
        <p:spPr>
          <a:xfrm>
            <a:off x="3258080" y="3378688"/>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SPIDERS</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4" name="Rounded Rectangle 23"/>
          <p:cNvSpPr/>
          <p:nvPr/>
        </p:nvSpPr>
        <p:spPr>
          <a:xfrm>
            <a:off x="3258080" y="2629412"/>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LIZARDS</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5" name="Rounded Rectangle 24"/>
          <p:cNvSpPr/>
          <p:nvPr/>
        </p:nvSpPr>
        <p:spPr>
          <a:xfrm>
            <a:off x="6379405" y="1873892"/>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SEA   TURTLES</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6" name="Rounded Rectangle 25"/>
          <p:cNvSpPr/>
          <p:nvPr/>
        </p:nvSpPr>
        <p:spPr>
          <a:xfrm>
            <a:off x="3258080" y="1880136"/>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CRABS</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7" name="Rounded Rectangle 26"/>
          <p:cNvSpPr/>
          <p:nvPr/>
        </p:nvSpPr>
        <p:spPr>
          <a:xfrm>
            <a:off x="6379405" y="4125467"/>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MARINE   MAMMALS</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8" name="Rounded Rectangle 27"/>
          <p:cNvSpPr/>
          <p:nvPr/>
        </p:nvSpPr>
        <p:spPr>
          <a:xfrm>
            <a:off x="6379405" y="2624417"/>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 GAME   FISH</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29" name="Rounded Rectangle 28"/>
          <p:cNvSpPr/>
          <p:nvPr/>
        </p:nvSpPr>
        <p:spPr>
          <a:xfrm>
            <a:off x="3258080" y="5626517"/>
            <a:ext cx="2590800" cy="523039"/>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MAMMALS</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30" name="Rounded Rectangle 29"/>
          <p:cNvSpPr/>
          <p:nvPr/>
        </p:nvSpPr>
        <p:spPr>
          <a:xfrm>
            <a:off x="3258080" y="4877240"/>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spc="-150"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TORTOISES - TURTLES</a:t>
            </a:r>
            <a:endParaRPr lang="en-US" b="1" spc="-150"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31" name="Rounded Rectangle 30"/>
          <p:cNvSpPr/>
          <p:nvPr/>
        </p:nvSpPr>
        <p:spPr>
          <a:xfrm>
            <a:off x="6379405" y="5626517"/>
            <a:ext cx="2590800" cy="523039"/>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JELLYFISH</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32" name="Rounded Rectangle 31"/>
          <p:cNvSpPr/>
          <p:nvPr/>
        </p:nvSpPr>
        <p:spPr>
          <a:xfrm>
            <a:off x="6379405" y="4875992"/>
            <a:ext cx="2590800" cy="442808"/>
          </a:xfrm>
          <a:prstGeom prst="roundRect">
            <a:avLst/>
          </a:prstGeom>
          <a:solidFill>
            <a:schemeClr val="bg2">
              <a:lumMod val="90000"/>
            </a:schemeClr>
          </a:solidFill>
          <a:ln>
            <a:solidFill>
              <a:srgbClr val="5A5434"/>
            </a:solidFill>
          </a:ln>
          <a:effectLst>
            <a:outerShdw blurRad="127000" dist="63500" dir="2700000" algn="tl" rotWithShape="0">
              <a:prstClr val="black">
                <a:alpha val="69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convex"/>
            </a:sp3d>
          </a:bodyPr>
          <a:lstStyle/>
          <a:p>
            <a:pPr algn="ctr"/>
            <a:r>
              <a:rPr lang="en-US" b="1" dirty="0" smtClean="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rPr>
              <a:t>SHARKS  </a:t>
            </a:r>
            <a:endParaRPr lang="en-US" b="1" dirty="0">
              <a:ln>
                <a:solidFill>
                  <a:schemeClr val="tx1"/>
                </a:solidFill>
              </a:ln>
              <a:solidFill>
                <a:schemeClr val="tx1"/>
              </a:solidFill>
              <a:effectLst>
                <a:outerShdw blurRad="50800" dist="38100" dir="2700000" algn="tl" rotWithShape="0">
                  <a:prstClr val="black">
                    <a:alpha val="50000"/>
                  </a:prstClr>
                </a:outerShdw>
              </a:effectLst>
              <a:latin typeface="Bradley Hand ITC" pitchFamily="66" charset="0"/>
            </a:endParaRPr>
          </a:p>
        </p:txBody>
      </p:sp>
      <p:sp>
        <p:nvSpPr>
          <p:cNvPr id="34" name="Action Button: Home 33">
            <a:hlinkClick r:id="" action="ppaction://hlinkshowjump?jump=firstslide" highlightClick="1"/>
          </p:cNvPr>
          <p:cNvSpPr/>
          <p:nvPr/>
        </p:nvSpPr>
        <p:spPr>
          <a:xfrm>
            <a:off x="8442645" y="6237115"/>
            <a:ext cx="554382" cy="468059"/>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32033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9453"/>
          <a:stretch/>
        </p:blipFill>
        <p:spPr>
          <a:xfrm>
            <a:off x="585967" y="1139977"/>
            <a:ext cx="3174357" cy="365544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24" name="TextBox 23"/>
          <p:cNvSpPr txBox="1"/>
          <p:nvPr/>
        </p:nvSpPr>
        <p:spPr>
          <a:xfrm>
            <a:off x="52112" y="-5631"/>
            <a:ext cx="364597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PREY</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0790" r="10721"/>
          <a:stretch/>
        </p:blipFill>
        <p:spPr>
          <a:xfrm>
            <a:off x="5262316" y="1139977"/>
            <a:ext cx="3227520" cy="365544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7" name="TextBox 16"/>
          <p:cNvSpPr txBox="1"/>
          <p:nvPr/>
        </p:nvSpPr>
        <p:spPr>
          <a:xfrm>
            <a:off x="40429" y="5953420"/>
            <a:ext cx="176729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AIR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2" name="TextBox 21"/>
          <p:cNvSpPr txBox="1">
            <a:spLocks noChangeAspect="1"/>
          </p:cNvSpPr>
          <p:nvPr/>
        </p:nvSpPr>
        <p:spPr>
          <a:xfrm>
            <a:off x="-18575" y="4898648"/>
            <a:ext cx="4542710"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0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Great Horned Owl</a:t>
            </a:r>
            <a:endParaRPr lang="en-US" sz="50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3" name="TextBox 22"/>
          <p:cNvSpPr txBox="1">
            <a:spLocks noChangeAspect="1"/>
          </p:cNvSpPr>
          <p:nvPr/>
        </p:nvSpPr>
        <p:spPr>
          <a:xfrm>
            <a:off x="5973820" y="4898648"/>
            <a:ext cx="1995898" cy="861774"/>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0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Osprey</a:t>
            </a:r>
            <a:endParaRPr lang="en-US" sz="50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Great Horned Owl.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saturation sat="400000"/>
                    </a14:imgEffect>
                    <a14:imgEffect>
                      <a14:brightnessContrast bright="2000" contrast="-28000"/>
                    </a14:imgEffect>
                  </a14:imgLayer>
                </a14:imgProps>
              </a:ext>
            </a:extLst>
          </a:blip>
          <a:stretch>
            <a:fillRect/>
          </a:stretch>
        </p:blipFill>
        <p:spPr>
          <a:xfrm>
            <a:off x="4923868" y="7157083"/>
            <a:ext cx="676896" cy="676896"/>
          </a:xfrm>
          <a:prstGeom prst="rect">
            <a:avLst/>
          </a:prstGeom>
          <a:effectLst>
            <a:outerShdw blurRad="25400" dist="76200" dir="5400000" algn="ctr" rotWithShape="0">
              <a:schemeClr val="tx1"/>
            </a:outerShdw>
          </a:effectLst>
        </p:spPr>
      </p:pic>
      <p:sp>
        <p:nvSpPr>
          <p:cNvPr id="20" name="TextBox 25"/>
          <p:cNvSpPr txBox="1"/>
          <p:nvPr/>
        </p:nvSpPr>
        <p:spPr>
          <a:xfrm>
            <a:off x="8055446" y="413218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6" name="TextBox 25"/>
          <p:cNvSpPr txBox="1"/>
          <p:nvPr/>
        </p:nvSpPr>
        <p:spPr>
          <a:xfrm>
            <a:off x="3322785" y="410682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1018934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67"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113526"/>
            <a:ext cx="5105400" cy="4707147"/>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07805" y="9207"/>
            <a:ext cx="7859606"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spc="-300" dirty="0" smtClean="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rPr>
              <a:t>GREAT  HORNED  OWL</a:t>
            </a:r>
            <a:endParaRPr lang="en-US" sz="6000" b="1" spc="-300" dirty="0">
              <a:ln w="1905">
                <a:solidFill>
                  <a:schemeClr val="accent6">
                    <a:lumMod val="75000"/>
                  </a:schemeClr>
                </a:solidFill>
              </a:ln>
              <a:solidFill>
                <a:schemeClr val="tx1">
                  <a:lumMod val="95000"/>
                  <a:lumOff val="5000"/>
                </a:schemeClr>
              </a:solidFill>
              <a:effectLst>
                <a:outerShdw blurRad="25400" dist="63500" algn="ctr" rotWithShape="0">
                  <a:schemeClr val="tx1">
                    <a:lumMod val="75000"/>
                    <a:lumOff val="25000"/>
                    <a:alpha val="79000"/>
                  </a:schemeClr>
                </a:outerShdw>
              </a:effectLst>
              <a:latin typeface="Bradley Hand ITC" pitchFamily="66"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339" b="12616"/>
          <a:stretch/>
        </p:blipFill>
        <p:spPr>
          <a:xfrm>
            <a:off x="213360" y="838200"/>
            <a:ext cx="4343400" cy="5257800"/>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06184" y="5730093"/>
            <a:ext cx="2211713"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Prey</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5" name="TextBox 14"/>
          <p:cNvSpPr txBox="1"/>
          <p:nvPr/>
        </p:nvSpPr>
        <p:spPr>
          <a:xfrm>
            <a:off x="4690718" y="1128766"/>
            <a:ext cx="4137052" cy="470898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Present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Breeding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nesting occur from November to March,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during which time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owls will remain in the vicinity of their nest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i="1" spc="300"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Large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(21 inches in height, with a wingspan of about 50 inches) with long ear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tufts. Gray-brown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in color above; black,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white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buff below</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Hardwood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swamps, dry prairies, mesic (moderately moist) hammocks, mixed pine and hardwood forests, wet prairies, marshes, urban and agricultural environments, pine </a:t>
            </a:r>
            <a:r>
              <a:rPr lang="en-US" sz="1250" b="1" dirty="0" err="1" smtClean="0">
                <a:solidFill>
                  <a:schemeClr val="bg1"/>
                </a:solidFill>
                <a:effectLst>
                  <a:outerShdw blurRad="38100" dist="38100" dir="2700000" algn="tl">
                    <a:srgbClr val="000000">
                      <a:alpha val="43137"/>
                    </a:srgbClr>
                  </a:outerShdw>
                </a:effectLst>
                <a:latin typeface="Frutiger LT Std 55 Roman" pitchFamily="34" charset="0"/>
              </a:rPr>
              <a:t>flatwoods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sandhills.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from sub-arctic Canada to Argentina, including all of Florida</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If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adequate nest sites and food resources are available,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Great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H</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orned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wls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may reside in close proximity to humans.  This is sometimes the case at Fort Matanzas National Monument!</a:t>
            </a:r>
          </a:p>
        </p:txBody>
      </p:sp>
      <p:pic>
        <p:nvPicPr>
          <p:cNvPr id="5" name="Great Horned Owl.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222110" y="5945530"/>
            <a:ext cx="676896" cy="676896"/>
          </a:xfrm>
          <a:prstGeom prst="rect">
            <a:avLst/>
          </a:prstGeom>
          <a:effectLst>
            <a:outerShdw blurRad="25400" dist="76200" dir="5400000" algn="ctr" rotWithShape="0">
              <a:schemeClr val="tx1"/>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478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059421"/>
            <a:ext cx="5199931" cy="491551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30949" y="9207"/>
            <a:ext cx="3519929"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OSPREY</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158" t="8610"/>
          <a:stretch/>
        </p:blipFill>
        <p:spPr>
          <a:xfrm>
            <a:off x="228601" y="1592811"/>
            <a:ext cx="4646979" cy="3824776"/>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5" name="TextBox 14"/>
          <p:cNvSpPr txBox="1"/>
          <p:nvPr/>
        </p:nvSpPr>
        <p:spPr>
          <a:xfrm>
            <a:off x="106184" y="5730093"/>
            <a:ext cx="2211713"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Prey</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5033906" y="1073598"/>
            <a:ext cx="3978306" cy="490134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Present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  Local population increases in early spring and fall as northern birds migrate through.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Breeding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nesting can occur any time of the year, though is more likely from late spring through early summer.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About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two feet in length.  Dark brown above, white below, with a dark eye-stripe.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Coastal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beaches, salt marshes, open saltwater and freshwater,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mangroves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wet prairies.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Migrants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found from Canada to Argentina.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Florida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supports year-round residents statewide.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throughout Africa, Europe, most of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Asia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coastal Australia as well.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Each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osprey foot has a reversible front toe, as well as barbs, for catching and holding slippery fish, its favorite prey item. </a:t>
            </a:r>
          </a:p>
        </p:txBody>
      </p:sp>
      <p:pic>
        <p:nvPicPr>
          <p:cNvPr id="3" name="osprey.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243357" y="6018546"/>
            <a:ext cx="727210" cy="727210"/>
          </a:xfrm>
          <a:prstGeom prst="rect">
            <a:avLst/>
          </a:prstGeom>
          <a:effectLst>
            <a:outerShdw blurRad="25400" dist="76200" dir="5400000" algn="ctr" rotWithShape="0">
              <a:schemeClr val="tx1"/>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675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59" y="1108948"/>
            <a:ext cx="3180970" cy="3718677"/>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24" name="TextBox 23"/>
          <p:cNvSpPr txBox="1"/>
          <p:nvPr/>
        </p:nvSpPr>
        <p:spPr>
          <a:xfrm>
            <a:off x="58878" y="-1"/>
            <a:ext cx="364597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SONG</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0339" t="579" r="24976"/>
          <a:stretch/>
        </p:blipFill>
        <p:spPr>
          <a:xfrm>
            <a:off x="5283699" y="1121361"/>
            <a:ext cx="3180971" cy="369385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6" name="TextBox 15"/>
          <p:cNvSpPr txBox="1"/>
          <p:nvPr/>
        </p:nvSpPr>
        <p:spPr>
          <a:xfrm>
            <a:off x="69370" y="5998221"/>
            <a:ext cx="176729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AIR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7" name="TextBox 16"/>
          <p:cNvSpPr txBox="1">
            <a:spLocks noChangeAspect="1"/>
          </p:cNvSpPr>
          <p:nvPr/>
        </p:nvSpPr>
        <p:spPr>
          <a:xfrm>
            <a:off x="921421" y="4880031"/>
            <a:ext cx="2503446"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Cardinal</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2" name="TextBox 21"/>
          <p:cNvSpPr txBox="1">
            <a:spLocks noChangeAspect="1"/>
          </p:cNvSpPr>
          <p:nvPr/>
        </p:nvSpPr>
        <p:spPr>
          <a:xfrm>
            <a:off x="5130444" y="4868225"/>
            <a:ext cx="3487480"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Mockingbird</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25"/>
          <p:cNvSpPr txBox="1"/>
          <p:nvPr/>
        </p:nvSpPr>
        <p:spPr>
          <a:xfrm>
            <a:off x="3331932" y="413539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1" name="TextBox 25"/>
          <p:cNvSpPr txBox="1"/>
          <p:nvPr/>
        </p:nvSpPr>
        <p:spPr>
          <a:xfrm>
            <a:off x="8029255" y="413539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14817651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29201" y="426772"/>
            <a:ext cx="413923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CARDINAL</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152939"/>
            <a:ext cx="5105400" cy="4932386"/>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 b="12268"/>
          <a:stretch/>
        </p:blipFill>
        <p:spPr>
          <a:xfrm>
            <a:off x="228600" y="916957"/>
            <a:ext cx="4419600" cy="5168368"/>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1" name="TextBox 10"/>
          <p:cNvSpPr txBox="1"/>
          <p:nvPr/>
        </p:nvSpPr>
        <p:spPr>
          <a:xfrm>
            <a:off x="106184" y="5730093"/>
            <a:ext cx="2211713"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Song</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4" name="TextBox 13"/>
          <p:cNvSpPr txBox="1"/>
          <p:nvPr/>
        </p:nvSpPr>
        <p:spPr>
          <a:xfrm>
            <a:off x="4638995" y="-106180"/>
            <a:ext cx="450500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NORTHERN</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3" name="TextBox 12"/>
          <p:cNvSpPr txBox="1"/>
          <p:nvPr/>
        </p:nvSpPr>
        <p:spPr>
          <a:xfrm>
            <a:off x="4782785" y="1183983"/>
            <a:ext cx="4030162" cy="4901342"/>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Present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Breeding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season extends from March to August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Male: all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red, with a crest, a black face, and an orange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bill. Female: brown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or buff color, with a reddish crest, wings, and tail</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Xeric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(dry) scrub, mesic (moderately moist) hammocks, mixed pine and hardwood forests, urban environments, pine flatwoods, </a:t>
            </a:r>
            <a:r>
              <a:rPr lang="en-US" sz="1250" b="1" dirty="0" err="1" smtClean="0">
                <a:solidFill>
                  <a:schemeClr val="bg1"/>
                </a:solidFill>
                <a:effectLst>
                  <a:outerShdw blurRad="38100" dist="38100" dir="2700000" algn="tl">
                    <a:srgbClr val="000000">
                      <a:alpha val="43137"/>
                    </a:srgbClr>
                  </a:outerShdw>
                </a:effectLst>
                <a:latin typeface="Frutiger LT Std 55 Roman" pitchFamily="34" charset="0"/>
              </a:rPr>
              <a:t>sandhills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agricultural environments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Extreme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southeastern Canada, eastern half of the United States (including all of Florida</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extending down through Mexico to Belize and northern Guatemala.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Cardinals are prolific breeders.  Up to three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broods of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two to five chicks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 raised each year by a single pair.  They are primarily seed and fruit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eaters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but will also eat insects when abundant and when feeding their young.</a:t>
            </a:r>
          </a:p>
        </p:txBody>
      </p:sp>
      <p:pic>
        <p:nvPicPr>
          <p:cNvPr id="6" name="Northen Cardinal.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222929" y="6085325"/>
            <a:ext cx="718454" cy="718454"/>
          </a:xfrm>
          <a:prstGeom prst="rect">
            <a:avLst/>
          </a:prstGeom>
          <a:effectLst>
            <a:outerShdw blurRad="25400" dist="76200" dir="5400000" algn="ctr" rotWithShape="0">
              <a:schemeClr val="tx1"/>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407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219200"/>
            <a:ext cx="5222651" cy="4708981"/>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56445" y="-149029"/>
            <a:ext cx="4463995"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NORTHERN</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0842" r="22757"/>
          <a:stretch/>
        </p:blipFill>
        <p:spPr>
          <a:xfrm>
            <a:off x="228600" y="869252"/>
            <a:ext cx="4191610" cy="512812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1" name="TextBox 10"/>
          <p:cNvSpPr txBox="1"/>
          <p:nvPr/>
        </p:nvSpPr>
        <p:spPr>
          <a:xfrm>
            <a:off x="106184" y="5730093"/>
            <a:ext cx="2211713"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Song</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584196" y="1330619"/>
            <a:ext cx="4379148"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Present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Breeding season extends from March to August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Overall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gray in coloration.  Has black wings with white bars and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patches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 long black tail with white outer feathers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Xeric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(dry) scrub, dry prairies, mesic (moderately moist) hammocks, mixed pine and hardwood forests, urban environments, pine flatwoods, </a:t>
            </a:r>
            <a:r>
              <a:rPr lang="en-US" sz="1250" b="1" dirty="0" err="1" smtClean="0">
                <a:solidFill>
                  <a:schemeClr val="bg1"/>
                </a:solidFill>
                <a:effectLst>
                  <a:outerShdw blurRad="38100" dist="38100" dir="2700000" algn="tl">
                    <a:srgbClr val="000000">
                      <a:alpha val="43137"/>
                    </a:srgbClr>
                  </a:outerShdw>
                </a:effectLst>
                <a:latin typeface="Frutiger LT Std 55 Roman" pitchFamily="34" charset="0"/>
              </a:rPr>
              <a:t>sandhills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agricultural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environments.</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Southern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Canada through Mexico and the Caribbean.  Found throughout Florida</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mockingbird derives its name from its ability to imitate nearly any sound familiar to it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calls, usually repeated in threes, most often imitate other birds, but may also include domestic animals and a variety of human-made sounds.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spring, the male may sing long into the evening, especially on moonlit nights.</a:t>
            </a:r>
          </a:p>
        </p:txBody>
      </p:sp>
      <p:sp>
        <p:nvSpPr>
          <p:cNvPr id="15" name="TextBox 14"/>
          <p:cNvSpPr txBox="1"/>
          <p:nvPr/>
        </p:nvSpPr>
        <p:spPr>
          <a:xfrm>
            <a:off x="3567953" y="361420"/>
            <a:ext cx="5576047"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MOCKINGBIRD</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3" name="Northern Mockingbird.wma">
            <a:hlinkClick r:id="" action="ppaction://media"/>
          </p:cNvPr>
          <p:cNvPicPr>
            <a:picLocks noChangeAspect="1"/>
          </p:cNvPicPr>
          <p:nvPr>
            <a:audioFile r:link="rId1"/>
            <p:extLst>
              <p:ext uri="{DAA4B4D4-6D71-4841-9C94-3DE7FCFB9230}">
                <p14:media xmlns:p14="http://schemas.microsoft.com/office/powerpoint/2010/main" r:embed="rId2">
                  <p14:trim end="214.7952"/>
                </p14:media>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176182" y="6031944"/>
            <a:ext cx="713812" cy="713812"/>
          </a:xfrm>
          <a:prstGeom prst="rect">
            <a:avLst/>
          </a:prstGeom>
          <a:effectLst>
            <a:outerShdw blurRad="25400" dist="76200" dir="5400000" algn="ctr" rotWithShape="0">
              <a:schemeClr val="tx1"/>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284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315"/>
            <a:ext cx="3292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938" y="853510"/>
            <a:ext cx="8625254" cy="5587360"/>
          </a:xfrm>
          <a:prstGeom prst="rect">
            <a:avLst/>
          </a:prstGeom>
          <a:solidFill>
            <a:srgbClr val="5A5434"/>
          </a:solidFill>
          <a:ln w="38100">
            <a:solidFill>
              <a:schemeClr val="accent6">
                <a:lumMod val="60000"/>
                <a:lumOff val="40000"/>
              </a:schemeClr>
            </a:solidFill>
          </a:ln>
          <a:effectLst>
            <a:outerShdw blurRad="88900" sx="101000" sy="101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94" y="918878"/>
            <a:ext cx="8516937"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28146"/>
            <a:ext cx="4812324"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freezing" dir="t"/>
            </a:scene3d>
            <a:sp3d prstMaterial="matte">
              <a:bevelT w="31750" h="0"/>
            </a:sp3d>
          </a:bodyPr>
          <a:lstStyle/>
          <a:p>
            <a:endParaRPr lang="en-US" sz="6000" b="1" dirty="0">
              <a:ln w="12700" cap="flat">
                <a:solidFill>
                  <a:srgbClr val="9D4B07"/>
                </a:solidFill>
                <a:bevel/>
              </a:ln>
              <a:effectLst>
                <a:outerShdw blurRad="25400" dist="38100" algn="tl" rotWithShape="0">
                  <a:schemeClr val="bg2">
                    <a:lumMod val="10000"/>
                    <a:alpha val="79000"/>
                  </a:schemeClr>
                </a:outerShdw>
              </a:effectLst>
              <a:latin typeface="Bookman Old Style" pitchFamily="18" charset="0"/>
            </a:endParaRPr>
          </a:p>
        </p:txBody>
      </p:sp>
      <p:sp>
        <p:nvSpPr>
          <p:cNvPr id="16" name="TextBox 15"/>
          <p:cNvSpPr txBox="1"/>
          <p:nvPr/>
        </p:nvSpPr>
        <p:spPr>
          <a:xfrm>
            <a:off x="0" y="-27938"/>
            <a:ext cx="5345723"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a:scene3d>
            <a:camera prst="obliqueBottomRight"/>
            <a:lightRig rig="soft" dir="tl">
              <a:rot lat="0" lon="0" rev="0"/>
            </a:lightRig>
          </a:scene3d>
          <a:sp3d>
            <a:bevelT prst="slope"/>
          </a:sp3d>
        </p:spPr>
        <p:txBody>
          <a:bodyPr wrap="square" rtlCol="0">
            <a:spAutoFit/>
            <a:sp3d extrusionH="57150" contourW="25400" prstMaterial="matte">
              <a:bevelT w="25400" h="55880" prst="relaxedInset"/>
              <a:contourClr>
                <a:schemeClr val="accent2">
                  <a:tint val="20000"/>
                </a:schemeClr>
              </a:contourClr>
            </a:sp3d>
          </a:bodyPr>
          <a:lstStyle/>
          <a:p>
            <a:r>
              <a:rPr lang="en-US" sz="8000" b="1" spc="300" dirty="0" smtClean="0">
                <a:ln w="11430"/>
                <a:solidFill>
                  <a:schemeClr val="accent6">
                    <a:lumMod val="50000"/>
                  </a:schemeClr>
                </a:solidFill>
                <a:effectLst>
                  <a:outerShdw blurRad="76200" dist="50800" dir="5400000" algn="tl" rotWithShape="0">
                    <a:srgbClr val="000000">
                      <a:alpha val="65000"/>
                    </a:srgbClr>
                  </a:outerShdw>
                </a:effectLst>
                <a:latin typeface="Viner Hand ITC" pitchFamily="66" charset="0"/>
              </a:rPr>
              <a:t>HISTORY</a:t>
            </a:r>
            <a:r>
              <a:rPr lang="en-US" sz="6300" b="1" spc="300" dirty="0" smtClean="0">
                <a:ln w="11430"/>
                <a:solidFill>
                  <a:schemeClr val="bg2">
                    <a:lumMod val="25000"/>
                  </a:schemeClr>
                </a:solidFill>
                <a:effectLst>
                  <a:outerShdw blurRad="76200" dist="50800" dir="5400000" algn="tl" rotWithShape="0">
                    <a:srgbClr val="000000">
                      <a:alpha val="65000"/>
                    </a:srgbClr>
                  </a:outerShdw>
                </a:effectLst>
                <a:latin typeface="Viner Hand ITC" pitchFamily="66" charset="0"/>
              </a:rPr>
              <a:t> </a:t>
            </a:r>
            <a:endParaRPr lang="en-US" sz="6300" b="1" spc="300" dirty="0">
              <a:ln w="11430"/>
              <a:solidFill>
                <a:schemeClr val="bg2">
                  <a:lumMod val="25000"/>
                </a:schemeClr>
              </a:solidFill>
              <a:effectLst>
                <a:outerShdw blurRad="76200" dist="50800" dir="5400000" algn="tl" rotWithShape="0">
                  <a:srgbClr val="000000">
                    <a:alpha val="65000"/>
                  </a:srgbClr>
                </a:outerShdw>
              </a:effectLst>
              <a:latin typeface="Viner Hand ITC" pitchFamily="66"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0256" y="262205"/>
            <a:ext cx="2330221" cy="2284710"/>
          </a:xfrm>
          <a:prstGeom prst="rect">
            <a:avLst/>
          </a:prstGeom>
          <a:ln w="76200">
            <a:solidFill>
              <a:srgbClr val="ACA16C"/>
            </a:solidFill>
            <a:miter lim="800000"/>
          </a:ln>
          <a:effectLst>
            <a:outerShdw blurRad="101600" dist="63500" dir="2700000" sx="101000" sy="101000" algn="tl" rotWithShape="0">
              <a:prstClr val="black">
                <a:alpha val="8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35" y="2963530"/>
            <a:ext cx="2304564" cy="2284710"/>
          </a:xfrm>
          <a:prstGeom prst="rect">
            <a:avLst/>
          </a:prstGeom>
          <a:ln w="76200">
            <a:solidFill>
              <a:srgbClr val="EFDF7D"/>
            </a:solidFill>
            <a:miter lim="800000"/>
          </a:ln>
          <a:effectLst>
            <a:outerShdw blurRad="101600" dist="63500" dir="2700000" sx="101000" sy="101000" algn="tl" rotWithShape="0">
              <a:prstClr val="black">
                <a:alpha val="80000"/>
              </a:prstClr>
            </a:outerShdw>
          </a:effectLst>
        </p:spPr>
      </p:pic>
      <p:sp>
        <p:nvSpPr>
          <p:cNvPr id="13" name="TextBox 12"/>
          <p:cNvSpPr txBox="1"/>
          <p:nvPr/>
        </p:nvSpPr>
        <p:spPr>
          <a:xfrm>
            <a:off x="466658" y="1193651"/>
            <a:ext cx="6153598" cy="1569660"/>
          </a:xfrm>
          <a:prstGeom prst="rect">
            <a:avLst/>
          </a:prstGeom>
          <a:noFill/>
          <a:effectLst>
            <a:outerShdw blurRad="50800" dist="25400" dir="5400000" algn="ctr" rotWithShape="0">
              <a:schemeClr val="tx1"/>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Seeing the French fleet carried south in the storm,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Menéndez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marched his men north to the French colony in the midst of a “great tempest”, walking through high water and winds. The risky decision paid off for the Spanish and the French colony was easily captured.  The fort was renamed “Fuerte San Mateo”.  </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925"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Action Button: Home 17">
            <a:hlinkClick r:id="" action="ppaction://hlinkshowjump?jump=firstslide" highlightClick="1"/>
          </p:cNvPr>
          <p:cNvSpPr/>
          <p:nvPr/>
        </p:nvSpPr>
        <p:spPr>
          <a:xfrm>
            <a:off x="4302166" y="6295557"/>
            <a:ext cx="527358" cy="441444"/>
          </a:xfrm>
          <a:prstGeom prst="actionButtonHome">
            <a:avLst/>
          </a:prstGeom>
          <a:effectLst>
            <a:outerShdw blurRad="63500" dist="63500" dir="5400000" sx="102000" sy="102000" algn="t" rotWithShape="0">
              <a:prstClr val="black">
                <a:alpha val="84000"/>
              </a:prstClr>
            </a:outerShdw>
          </a:effectLst>
          <a:scene3d>
            <a:camera prst="perspectiveAbove"/>
            <a:lightRig rig="harsh" dir="t"/>
          </a:scene3d>
          <a:sp3d>
            <a:bevelT w="63500" h="25400"/>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7420" y="6237115"/>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66658" y="2916143"/>
            <a:ext cx="8374722" cy="3530271"/>
            <a:chOff x="617767" y="2916143"/>
            <a:chExt cx="8374722" cy="3530271"/>
          </a:xfrm>
        </p:grpSpPr>
        <p:sp>
          <p:nvSpPr>
            <p:cNvPr id="12" name="TextBox 11"/>
            <p:cNvSpPr txBox="1"/>
            <p:nvPr/>
          </p:nvSpPr>
          <p:spPr>
            <a:xfrm>
              <a:off x="2710561" y="2916143"/>
              <a:ext cx="6281928" cy="2554545"/>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Returning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to St. Augustine, Menéndez soon received a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report of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men walking on the beaches heading toward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 new city. French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survivors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were heading north</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hoping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to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return to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La Caroline. A single natural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feature stopped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them: the inlet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15 miles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south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of St. Augustine. I</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n two separate incidents,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Menéndez arrived to find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exhausted</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hungry Frenchmen. On both occasions, the men were escorted across the inlet into the dunes and executed. Among the second group was their leader, Jean </a:t>
              </a:r>
              <a:r>
                <a:rPr lang="en-US" sz="1600" b="1" dirty="0" err="1" smtClean="0">
                  <a:solidFill>
                    <a:schemeClr val="bg1"/>
                  </a:solidFill>
                  <a:effectLst>
                    <a:outerShdw blurRad="50800" dist="38100" dir="2700000" algn="tl" rotWithShape="0">
                      <a:prstClr val="black">
                        <a:alpha val="40000"/>
                      </a:prstClr>
                    </a:outerShdw>
                  </a:effectLst>
                  <a:latin typeface="Frutiger LT Std 55 Roman" pitchFamily="34" charset="0"/>
                </a:rPr>
                <a:t>Ribault</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himself. </a:t>
              </a:r>
              <a:r>
                <a:rPr lang="en-US" sz="1500" b="1" dirty="0" smtClean="0">
                  <a:solidFill>
                    <a:schemeClr val="bg1"/>
                  </a:solidFill>
                  <a:effectLst>
                    <a:outerShdw blurRad="50800" dist="38100" dir="2700000" algn="tl" rotWithShape="0">
                      <a:prstClr val="black">
                        <a:alpha val="40000"/>
                      </a:prstClr>
                    </a:outerShdw>
                  </a:effectLst>
                  <a:latin typeface="Frutiger LT Std 55 Roman" pitchFamily="34" charset="0"/>
                </a:rPr>
                <a:t>Approximately</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 250 French were</a:t>
              </a:r>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sp>
          <p:nvSpPr>
            <p:cNvPr id="17" name="TextBox 16"/>
            <p:cNvSpPr txBox="1"/>
            <p:nvPr/>
          </p:nvSpPr>
          <p:spPr>
            <a:xfrm>
              <a:off x="617767" y="5369196"/>
              <a:ext cx="8267696" cy="1077218"/>
            </a:xfrm>
            <a:prstGeom prst="rect">
              <a:avLst/>
            </a:prstGeom>
            <a:noFill/>
            <a:effectLst>
              <a:outerShdw blurRad="50800" dist="25400" dir="5400000" algn="tl" rotWithShape="0">
                <a:prstClr val="black"/>
              </a:outerShdw>
            </a:effectLst>
          </p:spPr>
          <p:txBody>
            <a:bodyPr wrap="square" rtlCol="0">
              <a:spAutoFit/>
            </a:bodyPr>
            <a:lstStyle/>
            <a:p>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executed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at this place. The Spanish named it “Matanzas” which means “slaughters”.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Two centuries later, this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place would again serve to protect the Spanish in Florida </a:t>
              </a:r>
              <a:r>
                <a:rPr lang="en-US" sz="1600" b="1" dirty="0" smtClean="0">
                  <a:solidFill>
                    <a:schemeClr val="bg1"/>
                  </a:solidFill>
                  <a:effectLst>
                    <a:outerShdw blurRad="50800" dist="38100" dir="2700000" algn="tl" rotWithShape="0">
                      <a:prstClr val="black">
                        <a:alpha val="40000"/>
                      </a:prstClr>
                    </a:outerShdw>
                  </a:effectLst>
                  <a:latin typeface="Frutiger LT Std 55 Roman" pitchFamily="34" charset="0"/>
                </a:rPr>
                <a:t>against </a:t>
              </a:r>
              <a:r>
                <a:rPr lang="en-US" sz="1600" b="1" dirty="0">
                  <a:solidFill>
                    <a:schemeClr val="bg1"/>
                  </a:solidFill>
                  <a:effectLst>
                    <a:outerShdw blurRad="50800" dist="38100" dir="2700000" algn="tl" rotWithShape="0">
                      <a:prstClr val="black">
                        <a:alpha val="40000"/>
                      </a:prstClr>
                    </a:outerShdw>
                  </a:effectLst>
                  <a:latin typeface="Frutiger LT Std 55 Roman" pitchFamily="34" charset="0"/>
                </a:rPr>
                <a:t>yet another European adversary: the English.</a:t>
              </a:r>
            </a:p>
            <a:p>
              <a:endParaRPr lang="en-US" sz="1600" b="1" dirty="0">
                <a:solidFill>
                  <a:schemeClr val="bg1"/>
                </a:solidFill>
                <a:effectLst>
                  <a:outerShdw blurRad="50800" dist="38100" dir="2700000" algn="tl" rotWithShape="0">
                    <a:prstClr val="black">
                      <a:alpha val="40000"/>
                    </a:prstClr>
                  </a:outerShdw>
                </a:effectLst>
                <a:latin typeface="Frutiger LT Std 55 Roman" pitchFamily="34" charset="0"/>
              </a:endParaRPr>
            </a:p>
          </p:txBody>
        </p:sp>
      </p:grpSp>
    </p:spTree>
    <p:extLst>
      <p:ext uri="{BB962C8B-B14F-4D97-AF65-F5344CB8AC3E}">
        <p14:creationId xmlns:p14="http://schemas.microsoft.com/office/powerpoint/2010/main" val="7789063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8878" y="-1"/>
            <a:ext cx="4770614"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WADING</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6" name="TextBox 25"/>
          <p:cNvSpPr txBox="1">
            <a:spLocks noChangeAspect="1"/>
          </p:cNvSpPr>
          <p:nvPr/>
        </p:nvSpPr>
        <p:spPr>
          <a:xfrm>
            <a:off x="473670" y="4795110"/>
            <a:ext cx="3487480"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Snowy Egret</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717" r="9717" b="13869"/>
          <a:stretch/>
        </p:blipFill>
        <p:spPr>
          <a:xfrm>
            <a:off x="622426" y="1089110"/>
            <a:ext cx="3180971" cy="3706264"/>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6" name="TextBox 15"/>
          <p:cNvSpPr txBox="1"/>
          <p:nvPr/>
        </p:nvSpPr>
        <p:spPr>
          <a:xfrm>
            <a:off x="69370" y="5998221"/>
            <a:ext cx="176729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AIR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475" r="8027"/>
          <a:stretch/>
        </p:blipFill>
        <p:spPr>
          <a:xfrm>
            <a:off x="5283699" y="1101182"/>
            <a:ext cx="3180971" cy="368212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22" name="TextBox 21"/>
          <p:cNvSpPr txBox="1">
            <a:spLocks noChangeAspect="1"/>
          </p:cNvSpPr>
          <p:nvPr/>
        </p:nvSpPr>
        <p:spPr>
          <a:xfrm>
            <a:off x="4612419" y="4802462"/>
            <a:ext cx="4425256" cy="923330"/>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Great Blue Heron</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8029314" y="411910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0" name="TextBox 25"/>
          <p:cNvSpPr txBox="1"/>
          <p:nvPr/>
        </p:nvSpPr>
        <p:spPr>
          <a:xfrm>
            <a:off x="3387614" y="4119102"/>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9352481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00388" y="0"/>
            <a:ext cx="6131010"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SNOWY  EGRET</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565" t="2283" r="7673"/>
          <a:stretch/>
        </p:blipFill>
        <p:spPr>
          <a:xfrm>
            <a:off x="228600" y="904429"/>
            <a:ext cx="4401909" cy="5225503"/>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2" name="TextBox 11"/>
          <p:cNvSpPr txBox="1"/>
          <p:nvPr/>
        </p:nvSpPr>
        <p:spPr>
          <a:xfrm>
            <a:off x="106184" y="5730093"/>
            <a:ext cx="314060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Wading</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898455" y="1262128"/>
            <a:ext cx="3822543"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Present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Breeding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season stretches from December to August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About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two feet in height.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Feathers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all white.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Has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thin black bill, black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legs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yellow feet.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Coastal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beaches, salt marshes,  hardwood and cypress swamps, wet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prairies  and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urban and agricultural environments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Wide-ranging</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from summer breeding grounds in Idaho and Maine to permanent populations in Chile and Argentina.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throughout Florida.</a:t>
            </a:r>
          </a:p>
          <a:p>
            <a:endParaRPr lang="en-US" sz="1250" b="1" i="1" spc="300"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Nests in multi-species colonies located in shrub-covered wetlands or islands in lakes and coastal lagoons.  Nesting begins by April and continues until August. Two to five light blue eggs are laid in a loosely constructed stick nest. </a:t>
            </a:r>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3" name="Snowy Egret.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223741" y="6010425"/>
            <a:ext cx="735331" cy="735331"/>
          </a:xfrm>
          <a:prstGeom prst="rect">
            <a:avLst/>
          </a:prstGeom>
          <a:effectLst>
            <a:outerShdw blurRad="25400" dist="76200" dir="5400000" algn="ctr" rotWithShape="0">
              <a:schemeClr val="tx1"/>
            </a:outerShdw>
          </a:effec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928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49" y="1138990"/>
            <a:ext cx="5250783" cy="471865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391" r="9962"/>
          <a:stretch/>
        </p:blipFill>
        <p:spPr>
          <a:xfrm>
            <a:off x="170090" y="1000360"/>
            <a:ext cx="4477805" cy="4978291"/>
          </a:xfrm>
          <a:prstGeom prst="rect">
            <a:avLst/>
          </a:prstGeom>
          <a:solidFill>
            <a:srgbClr val="FFFFFF">
              <a:shade val="85000"/>
            </a:srgbClr>
          </a:solidFill>
          <a:ln w="762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871538" y="9207"/>
            <a:ext cx="8379342"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GREAT  BLUE  HERON</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4" name="TextBox 13"/>
          <p:cNvSpPr txBox="1"/>
          <p:nvPr/>
        </p:nvSpPr>
        <p:spPr>
          <a:xfrm>
            <a:off x="106184" y="5730093"/>
            <a:ext cx="314060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Wading</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786947" y="1233691"/>
            <a:ext cx="4219994"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Seen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Capable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of breeding and nesting from November to July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of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each year</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large bird that reaches almost 4 feet in height, gray-blue in coloration with a heavy yellow bill</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Coastal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beaches, salt marshes, open freshwater, mangroves, hardwood swamps, cypress swamps, wet prairies, urban environments, and agricultural settings.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Widespread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from Canada to Venezuela, including all of Florida</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great blue heron obtains its food by “still-hunting</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waiting for prey to swim or slither within striking range.  Prey includes many species of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fish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as well as frogs, lizards, snakes, small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mammals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on occasion, other birds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Foraging occurs on moonlit nights, as well as during daylight hours. </a:t>
            </a:r>
          </a:p>
        </p:txBody>
      </p:sp>
      <p:pic>
        <p:nvPicPr>
          <p:cNvPr id="6" name="Great Blue Heron.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256208" y="5978651"/>
            <a:ext cx="670315" cy="670315"/>
          </a:xfrm>
          <a:prstGeom prst="rect">
            <a:avLst/>
          </a:prstGeom>
          <a:effectLst>
            <a:outerShdw blurRad="25400" dist="76200" dir="5400000" algn="ctr" rotWithShape="0">
              <a:schemeClr val="tx1"/>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299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8" fill="hold"/>
                                        <p:tgtEl>
                                          <p:spTgt spid="6"/>
                                        </p:tgtEl>
                                      </p:cBhvr>
                                    </p:cmd>
                                  </p:childTnLst>
                                </p:cTn>
                              </p:par>
                            </p:childTnLst>
                          </p:cTn>
                        </p:par>
                      </p:childTnLst>
                    </p:cTn>
                  </p:par>
                </p:childTnLst>
              </p:cTn>
              <p:nextCondLst>
                <p:cond evt="onClick" delay="0">
                  <p:tgtEl>
                    <p:spTgt spid="6"/>
                  </p:tgtEl>
                </p:cond>
              </p:nextCondLst>
            </p:seq>
            <p:audio>
              <p:cMediaNode vol="87879">
                <p:cTn id="7" fill="hold" display="0">
                  <p:stCondLst>
                    <p:cond delay="indefinite"/>
                  </p:stCondLst>
                  <p:endCondLst>
                    <p:cond evt="onStopAudio" delay="0">
                      <p:tgtEl>
                        <p:sldTgt/>
                      </p:tgtEl>
                    </p:cond>
                  </p:endCondLst>
                </p:cTn>
                <p:tgtEl>
                  <p:spTgt spid="6"/>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a:spLocks noChangeAspect="1"/>
          </p:cNvSpPr>
          <p:nvPr/>
        </p:nvSpPr>
        <p:spPr>
          <a:xfrm>
            <a:off x="320518" y="4833240"/>
            <a:ext cx="3784785"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Brown Pelican</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69370" y="5998221"/>
            <a:ext cx="176729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AIR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2" name="TextBox 21"/>
          <p:cNvSpPr txBox="1">
            <a:spLocks noChangeAspect="1"/>
          </p:cNvSpPr>
          <p:nvPr/>
        </p:nvSpPr>
        <p:spPr>
          <a:xfrm>
            <a:off x="5443870" y="4817851"/>
            <a:ext cx="2934583" cy="923330"/>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Cormorant</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9104" t="21294" r="32361" b="19245"/>
          <a:stretch/>
        </p:blipFill>
        <p:spPr>
          <a:xfrm>
            <a:off x="5255055" y="1152150"/>
            <a:ext cx="3180972" cy="368212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3715" t="13727" r="29926" b="5781"/>
          <a:stretch/>
        </p:blipFill>
        <p:spPr>
          <a:xfrm>
            <a:off x="596454" y="1152150"/>
            <a:ext cx="3180971" cy="368212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24" name="TextBox 23"/>
          <p:cNvSpPr txBox="1"/>
          <p:nvPr/>
        </p:nvSpPr>
        <p:spPr>
          <a:xfrm>
            <a:off x="58878" y="-1"/>
            <a:ext cx="4140982"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DIVING</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3341836" y="413539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0" name="TextBox 25"/>
          <p:cNvSpPr txBox="1"/>
          <p:nvPr/>
        </p:nvSpPr>
        <p:spPr>
          <a:xfrm>
            <a:off x="8005534" y="413539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42108103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88507" y="9207"/>
            <a:ext cx="6862371"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BROWN  PELICAN</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5349" t="7875" r="18256" b="6250"/>
          <a:stretch/>
        </p:blipFill>
        <p:spPr>
          <a:xfrm>
            <a:off x="228600" y="859512"/>
            <a:ext cx="4319817" cy="5149660"/>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2" name="TextBox 11"/>
          <p:cNvSpPr txBox="1"/>
          <p:nvPr/>
        </p:nvSpPr>
        <p:spPr>
          <a:xfrm>
            <a:off x="106185" y="5730093"/>
            <a:ext cx="2828402"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Diving</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4884579" y="1632989"/>
            <a:ext cx="3738650" cy="3747180"/>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Breeding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season occurs all months except October. However, the species is present year-round.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Weighs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about 8.2 pounds, about 50 inches in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length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with a wingspan of over 6.5 feet. The body is grayish-brown with a white head and neck.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Coastlines</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open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saltwater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mangrove environments.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Coastlines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throughout the United States and Central America.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Brown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Pelicans will dive 20 to 30 feet under the water to catch fish. </a:t>
            </a:r>
          </a:p>
        </p:txBody>
      </p:sp>
      <p:pic>
        <p:nvPicPr>
          <p:cNvPr id="3" name="Brown Pelican.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2000" contrast="-28000"/>
                    </a14:imgEffect>
                  </a14:imgLayer>
                </a14:imgProps>
              </a:ext>
            </a:extLst>
          </a:blip>
          <a:stretch>
            <a:fillRect/>
          </a:stretch>
        </p:blipFill>
        <p:spPr>
          <a:xfrm>
            <a:off x="5234285" y="5962500"/>
            <a:ext cx="751512" cy="751512"/>
          </a:xfrm>
          <a:prstGeom prst="rect">
            <a:avLst/>
          </a:prstGeom>
          <a:effectLst>
            <a:outerShdw blurRad="25400" dist="76200" dir="5400000" algn="ctr" rotWithShape="0">
              <a:schemeClr val="tx1"/>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255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8600" y="838200"/>
            <a:ext cx="4419600" cy="5257800"/>
          </a:xfrm>
          <a:prstGeom prst="rect">
            <a:avLst/>
          </a:prstGeom>
          <a:solidFill>
            <a:schemeClr val="bg1"/>
          </a:solidFill>
          <a:ln w="63500">
            <a:solidFill>
              <a:srgbClr val="5A5434"/>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158"/>
          <a:stretch/>
        </p:blipFill>
        <p:spPr>
          <a:xfrm>
            <a:off x="228600" y="838200"/>
            <a:ext cx="4419600" cy="5257800"/>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2371045" y="-138065"/>
            <a:ext cx="6893169"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DOUBLE CRESTED </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3" name="TextBox 12"/>
          <p:cNvSpPr txBox="1"/>
          <p:nvPr/>
        </p:nvSpPr>
        <p:spPr>
          <a:xfrm>
            <a:off x="4860645" y="1544314"/>
            <a:ext cx="3915508" cy="432426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Present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 in all parts of the state. Nesting can occur all year, but is concentrated beginning March until August.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Adults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are about 32 inches in length and weight 4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pounds. Their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plumage is all dark brown or black. They have a patch of orange on their throats and hooked bills.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Cypress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swamps, mangroves, open freshwater and saltwater environments.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Across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 United States, into part of Canada, Central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America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the Caribbean. </a:t>
            </a:r>
          </a:p>
          <a:p>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Juvenile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cormorants will group together in clusters called crèches and only return to their nests to feed.</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sp>
        <p:nvSpPr>
          <p:cNvPr id="14" name="TextBox 13"/>
          <p:cNvSpPr txBox="1"/>
          <p:nvPr/>
        </p:nvSpPr>
        <p:spPr>
          <a:xfrm>
            <a:off x="4648200" y="625063"/>
            <a:ext cx="4495800"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COMORANT</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106185" y="5730093"/>
            <a:ext cx="2828402"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Diving</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6" name="Double Crested Comorant.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140744" y="6030824"/>
            <a:ext cx="706589" cy="706589"/>
          </a:xfrm>
          <a:prstGeom prst="rect">
            <a:avLst/>
          </a:prstGeom>
          <a:effectLst>
            <a:outerShdw blurRad="25400" dist="76200" dir="5400000" algn="ctr" rotWithShape="0">
              <a:schemeClr val="tx1"/>
            </a:outerShdw>
          </a:effectLst>
        </p:spPr>
      </p:pic>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146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a:spLocks noChangeAspect="1"/>
          </p:cNvSpPr>
          <p:nvPr/>
        </p:nvSpPr>
        <p:spPr>
          <a:xfrm>
            <a:off x="723014" y="4833240"/>
            <a:ext cx="2796364"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Least Tern</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69370" y="5998221"/>
            <a:ext cx="176729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AIR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2" name="TextBox 21"/>
          <p:cNvSpPr txBox="1">
            <a:spLocks noChangeAspect="1"/>
          </p:cNvSpPr>
          <p:nvPr/>
        </p:nvSpPr>
        <p:spPr>
          <a:xfrm>
            <a:off x="4799686" y="4817851"/>
            <a:ext cx="3982366"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Wilson’s Plover</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4" name="TextBox 23"/>
          <p:cNvSpPr txBox="1"/>
          <p:nvPr/>
        </p:nvSpPr>
        <p:spPr>
          <a:xfrm>
            <a:off x="58878" y="-1"/>
            <a:ext cx="4140982" cy="1323439"/>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SHORE</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254" r="3254"/>
          <a:stretch/>
        </p:blipFill>
        <p:spPr>
          <a:xfrm>
            <a:off x="627321" y="1152150"/>
            <a:ext cx="3180971" cy="368212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0855" t="1649" r="5909" b="18379"/>
          <a:stretch/>
        </p:blipFill>
        <p:spPr>
          <a:xfrm>
            <a:off x="5179160" y="1152564"/>
            <a:ext cx="3196584" cy="3681293"/>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2"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7945673" y="4142944"/>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1" name="TextBox 25"/>
          <p:cNvSpPr txBox="1"/>
          <p:nvPr/>
        </p:nvSpPr>
        <p:spPr>
          <a:xfrm>
            <a:off x="3378221" y="4149253"/>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3274755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105400"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8600" y="838200"/>
            <a:ext cx="4419600" cy="5257800"/>
          </a:xfrm>
          <a:prstGeom prst="rect">
            <a:avLst/>
          </a:prstGeom>
          <a:solidFill>
            <a:schemeClr val="bg1"/>
          </a:solidFill>
          <a:ln w="63500">
            <a:solidFill>
              <a:srgbClr val="5A5434"/>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3473"/>
          <a:stretch/>
        </p:blipFill>
        <p:spPr>
          <a:xfrm>
            <a:off x="228599" y="838200"/>
            <a:ext cx="5023885" cy="5257800"/>
          </a:xfrm>
          <a:prstGeom prst="rect">
            <a:avLst/>
          </a:prstGeom>
          <a:solidFill>
            <a:srgbClr val="FFFFFF">
              <a:shade val="85000"/>
            </a:srgbClr>
          </a:solidFill>
          <a:ln w="88900" cap="sq">
            <a:solidFill>
              <a:srgbClr val="FFFFFF"/>
            </a:solidFill>
            <a:miter lim="800000"/>
          </a:ln>
          <a:effectLst>
            <a:outerShdw blurRad="101600" dist="63500" dir="2700000" sx="101000" sy="101000" algn="tl" rotWithShape="0">
              <a:prstClr val="black">
                <a:alpha val="80000"/>
              </a:prst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4019105" y="0"/>
            <a:ext cx="527018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LEAST  TERN</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2" name="TextBox 11"/>
          <p:cNvSpPr txBox="1"/>
          <p:nvPr/>
        </p:nvSpPr>
        <p:spPr>
          <a:xfrm>
            <a:off x="106184" y="5730093"/>
            <a:ext cx="2522716"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Shore</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13" name="TextBox 12"/>
          <p:cNvSpPr txBox="1"/>
          <p:nvPr/>
        </p:nvSpPr>
        <p:spPr>
          <a:xfrm>
            <a:off x="5454748" y="1360430"/>
            <a:ext cx="3342542"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Nest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locally from April to August. In September they begin to migrate south to Brazil where they spend their winters</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Adults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can be about 9 inches in length and weigh about 1.5 ounces. Their plumage is mostly white with black crown feathers, and their tails are V-shaped.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Coastal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beaches and salt marshes. Flat,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open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sandy beaches provide ideal conditions for nesting.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All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of Florida and Northern parts of Brazil. </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While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they are small, they will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“dive-bomb”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anyone that gets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too close to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their nests. </a:t>
            </a:r>
          </a:p>
          <a:p>
            <a:endParaRPr lang="en-US" sz="1250" b="1" dirty="0">
              <a:solidFill>
                <a:schemeClr val="bg1"/>
              </a:solidFill>
              <a:effectLst>
                <a:outerShdw blurRad="38100" dist="38100" dir="2700000" algn="tl">
                  <a:srgbClr val="000000">
                    <a:alpha val="43137"/>
                  </a:srgbClr>
                </a:outerShdw>
              </a:effectLst>
              <a:latin typeface="Frutiger LT Std 55 Roman" pitchFamily="34" charset="0"/>
            </a:endParaRPr>
          </a:p>
        </p:txBody>
      </p:sp>
      <p:pic>
        <p:nvPicPr>
          <p:cNvPr id="6" name="Least Tern.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422718" y="6015330"/>
            <a:ext cx="706589" cy="706589"/>
          </a:xfrm>
          <a:prstGeom prst="rect">
            <a:avLst/>
          </a:prstGeom>
          <a:effectLst>
            <a:outerShdw blurRad="25400" dist="76200" dir="5400000" algn="ctr" rotWithShape="0">
              <a:schemeClr val="tx1"/>
            </a:outerShdw>
          </a:effec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210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07832"/>
            <a:ext cx="4800600"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3246783"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3246783" y="0"/>
            <a:ext cx="0" cy="686662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676650" y="1219200"/>
            <a:ext cx="5249636" cy="4571999"/>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3246783" y="6526530"/>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46783" y="507832"/>
            <a:ext cx="178241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43074" y="31693"/>
            <a:ext cx="7507803" cy="1015663"/>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6000" b="1"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WILSON’S  PLOVER</a:t>
            </a:r>
            <a:endParaRPr lang="en-US" sz="6000" b="1"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3" name="TextBox 12"/>
          <p:cNvSpPr txBox="1"/>
          <p:nvPr/>
        </p:nvSpPr>
        <p:spPr>
          <a:xfrm>
            <a:off x="5202876" y="1246888"/>
            <a:ext cx="3738650" cy="4516621"/>
          </a:xfrm>
          <a:prstGeom prst="rect">
            <a:avLst/>
          </a:prstGeom>
          <a:noFill/>
          <a:effectLst>
            <a:outerShdw blurRad="50800" dist="25400" dir="5400000" algn="ctr" rotWithShape="0">
              <a:schemeClr val="tx1"/>
            </a:outerShdw>
          </a:effectLst>
        </p:spPr>
        <p:txBody>
          <a:bodyPr wrap="square" rtlCol="0">
            <a:spAutoFit/>
          </a:bodyPr>
          <a:lstStyle/>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Season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Found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year-round.</a:t>
            </a: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Description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Medium-sized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plover weighing about 2 ounces, with a length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of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nearly 8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inches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a wingspan of 19 inches.  Has a dark neck ring, grayish-brown upper parts, a white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underside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flesh-colored legs.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Its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heavier black bill and larger body distinguish it from similar looking plover species.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Habitat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Typically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found in sparsely vegetated coastal areas, including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beaches</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sandbars, salt flats,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lagoons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and barrier and dredge spoil islands.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Range</a:t>
            </a:r>
            <a:r>
              <a:rPr lang="en-US" sz="1250" b="1" dirty="0">
                <a:solidFill>
                  <a:schemeClr val="bg1"/>
                </a:solidFill>
                <a:effectLst>
                  <a:outerShdw blurRad="38100" dist="38100" dir="2700000" algn="tl">
                    <a:srgbClr val="000000">
                      <a:alpha val="43137"/>
                    </a:srgbClr>
                  </a:outerShdw>
                </a:effectLst>
                <a:latin typeface="Frutiger LT Std 55 Roman" pitchFamily="34" charset="0"/>
              </a:rPr>
              <a:t> </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Atlantic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coast from Virginia to northern South America. </a:t>
            </a:r>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endParaRPr lang="en-US" sz="1250" b="1" dirty="0" smtClean="0">
              <a:solidFill>
                <a:schemeClr val="bg1"/>
              </a:solidFill>
              <a:effectLst>
                <a:outerShdw blurRad="38100" dist="38100" dir="2700000" algn="tl">
                  <a:srgbClr val="000000">
                    <a:alpha val="43137"/>
                  </a:srgbClr>
                </a:outerShdw>
              </a:effectLst>
              <a:latin typeface="Frutiger LT Std 55 Roman" pitchFamily="34" charset="0"/>
            </a:endParaRPr>
          </a:p>
          <a:p>
            <a:r>
              <a:rPr lang="en-US" sz="1250" b="1" i="1" spc="300" dirty="0" smtClean="0">
                <a:solidFill>
                  <a:schemeClr val="bg1"/>
                </a:solidFill>
                <a:effectLst>
                  <a:outerShdw blurRad="38100" dist="38100" dir="2700000" algn="tl">
                    <a:srgbClr val="000000">
                      <a:alpha val="43137"/>
                    </a:srgbClr>
                  </a:outerShdw>
                </a:effectLst>
                <a:latin typeface="Frutiger LT Std 95 UltraBlack" pitchFamily="34" charset="0"/>
              </a:rPr>
              <a:t>Nature Fact</a:t>
            </a:r>
            <a:r>
              <a:rPr lang="en-US" sz="1250" b="1" dirty="0" smtClean="0">
                <a:solidFill>
                  <a:schemeClr val="bg1"/>
                </a:solidFill>
                <a:effectLst>
                  <a:outerShdw blurRad="38100" dist="38100" dir="2700000" algn="tl">
                    <a:srgbClr val="000000">
                      <a:alpha val="43137"/>
                    </a:srgbClr>
                  </a:outerShdw>
                </a:effectLst>
                <a:latin typeface="Frutiger LT Std 55 Roman" pitchFamily="34" charset="0"/>
              </a:rPr>
              <a:t>    The </a:t>
            </a:r>
            <a:r>
              <a:rPr lang="en-US" sz="1250" b="1" dirty="0">
                <a:solidFill>
                  <a:schemeClr val="bg1"/>
                </a:solidFill>
                <a:effectLst>
                  <a:outerShdw blurRad="38100" dist="38100" dir="2700000" algn="tl">
                    <a:srgbClr val="000000">
                      <a:alpha val="43137"/>
                    </a:srgbClr>
                  </a:outerShdw>
                </a:effectLst>
                <a:latin typeface="Frutiger LT Std 55 Roman" pitchFamily="34" charset="0"/>
              </a:rPr>
              <a:t>Wilson’s plover will feign a broken wing and try to lead potential predators away from its nest if eggs or chicks are present. </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1340" t="2383" r="5324" b="14100"/>
          <a:stretch/>
        </p:blipFill>
        <p:spPr>
          <a:xfrm>
            <a:off x="245985" y="1076255"/>
            <a:ext cx="4783216" cy="4887686"/>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sp>
        <p:nvSpPr>
          <p:cNvPr id="12" name="TextBox 11"/>
          <p:cNvSpPr txBox="1"/>
          <p:nvPr/>
        </p:nvSpPr>
        <p:spPr>
          <a:xfrm>
            <a:off x="106184" y="5730093"/>
            <a:ext cx="2522716"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Shore</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5" name="Wilson Plover Sound.wma">
            <a:hlinkClick r:id="" action="ppaction://media"/>
          </p:cNvPr>
          <p:cNvPicPr>
            <a:picLocks noChangeAspect="1"/>
          </p:cNvPicPr>
          <p:nvPr>
            <a:audioFile r:link="rId1"/>
            <p:extLst>
              <p:ext uri="{DAA4B4D4-6D71-4841-9C94-3DE7FCFB9230}">
                <p14:media xmlns:p14="http://schemas.microsoft.com/office/powerpoint/2010/main" r:embed="rId2">
                  <p14:trim end="15569"/>
                </p14:media>
              </p:ext>
            </p:extLst>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 contrast="-28000"/>
                    </a14:imgEffect>
                  </a14:imgLayer>
                </a14:imgProps>
              </a:ext>
            </a:extLst>
          </a:blip>
          <a:stretch>
            <a:fillRect/>
          </a:stretch>
        </p:blipFill>
        <p:spPr>
          <a:xfrm>
            <a:off x="5285132" y="6066224"/>
            <a:ext cx="679531" cy="679531"/>
          </a:xfrm>
          <a:prstGeom prst="rect">
            <a:avLst/>
          </a:prstGeom>
          <a:effectLst>
            <a:outerShdw blurRad="25400" dist="76200" dir="5400000" algn="ctr" rotWithShape="0">
              <a:schemeClr val="tx1"/>
            </a:outerShdw>
          </a:effec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986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68" y="415338"/>
            <a:ext cx="6183775" cy="60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H="1">
            <a:off x="1881865" y="6432444"/>
            <a:ext cx="5446582" cy="0"/>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59353" y="402309"/>
            <a:ext cx="5660019" cy="13029"/>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1875099" cy="68493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875099" y="0"/>
            <a:ext cx="0" cy="6866626"/>
          </a:xfrm>
          <a:prstGeom prst="line">
            <a:avLst/>
          </a:prstGeom>
          <a:ln w="412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94871" y="9207"/>
            <a:ext cx="1957508"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6219" y="807860"/>
            <a:ext cx="8515832" cy="4983340"/>
          </a:xfrm>
          <a:prstGeom prst="rect">
            <a:avLst/>
          </a:prstGeom>
          <a:solidFill>
            <a:srgbClr val="554F31"/>
          </a:solidFill>
          <a:ln w="63500">
            <a:solidFill>
              <a:schemeClr val="accent6">
                <a:lumMod val="60000"/>
                <a:lumOff val="40000"/>
              </a:schemeClr>
            </a:solidFill>
          </a:ln>
          <a:effectLst>
            <a:outerShdw blurRad="50800" dist="38100" dir="2700000" algn="tl" rotWithShape="0">
              <a:schemeClr val="tx1">
                <a:alpha val="64000"/>
              </a:scheme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a:spLocks noChangeAspect="1"/>
          </p:cNvSpPr>
          <p:nvPr/>
        </p:nvSpPr>
        <p:spPr>
          <a:xfrm>
            <a:off x="637953" y="4833240"/>
            <a:ext cx="3073727"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Woodstork</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16" name="TextBox 15"/>
          <p:cNvSpPr txBox="1"/>
          <p:nvPr/>
        </p:nvSpPr>
        <p:spPr>
          <a:xfrm>
            <a:off x="69370" y="5998221"/>
            <a:ext cx="1767290" cy="1015663"/>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AIR</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sp>
        <p:nvSpPr>
          <p:cNvPr id="22" name="TextBox 21"/>
          <p:cNvSpPr txBox="1">
            <a:spLocks noChangeAspect="1"/>
          </p:cNvSpPr>
          <p:nvPr/>
        </p:nvSpPr>
        <p:spPr>
          <a:xfrm>
            <a:off x="5528930" y="4817851"/>
            <a:ext cx="2983350" cy="892552"/>
          </a:xfrm>
          <a:prstGeom prst="rect">
            <a:avLst/>
          </a:prstGeom>
          <a:solidFill>
            <a:schemeClr val="accent6">
              <a:lumMod val="20000"/>
              <a:lumOff val="80000"/>
            </a:schemeClr>
          </a:solidFill>
          <a:effectLst>
            <a:softEdge rad="317500"/>
          </a:effectLst>
        </p:spPr>
        <p:txBody>
          <a:bodyPr wrap="square" rtlCol="0">
            <a:spAutoFit/>
            <a:scene3d>
              <a:camera prst="orthographicFront"/>
              <a:lightRig rig="brightRoom" dir="t"/>
            </a:scene3d>
            <a:sp3d prstMaterial="metal">
              <a:bevelT w="31750" h="0"/>
            </a:sp3d>
          </a:bodyPr>
          <a:lstStyle/>
          <a:p>
            <a:r>
              <a:rPr lang="en-US" sz="5200" b="1" spc="-300" dirty="0" smtClean="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rPr>
              <a:t>Bald Eagle</a:t>
            </a:r>
            <a:endParaRPr lang="en-US" sz="5200" b="1" spc="-300" dirty="0">
              <a:ln w="1905">
                <a:solidFill>
                  <a:schemeClr val="accent6">
                    <a:lumMod val="75000"/>
                  </a:schemeClr>
                </a:solidFill>
              </a:ln>
              <a:solidFill>
                <a:schemeClr val="tx1">
                  <a:lumMod val="95000"/>
                  <a:lumOff val="5000"/>
                </a:schemeClr>
              </a:solidFill>
              <a:effectLst>
                <a:outerShdw blurRad="25400" dist="63500" algn="tl" rotWithShape="0">
                  <a:schemeClr val="tx1">
                    <a:lumMod val="75000"/>
                    <a:lumOff val="25000"/>
                    <a:alpha val="79000"/>
                  </a:schemeClr>
                </a:outerShdw>
              </a:effectLst>
              <a:latin typeface="Bradley Hand ITC" pitchFamily="66" charset="0"/>
            </a:endParaRPr>
          </a:p>
        </p:txBody>
      </p:sp>
      <p:sp>
        <p:nvSpPr>
          <p:cNvPr id="24" name="TextBox 23"/>
          <p:cNvSpPr txBox="1"/>
          <p:nvPr/>
        </p:nvSpPr>
        <p:spPr>
          <a:xfrm>
            <a:off x="-1" y="-1"/>
            <a:ext cx="10664457" cy="861774"/>
          </a:xfrm>
          <a:prstGeom prst="rect">
            <a:avLst/>
          </a:prstGeom>
          <a:noFill/>
          <a:ln>
            <a:noFill/>
          </a:ln>
          <a:effectLst>
            <a:glow rad="254000">
              <a:schemeClr val="accent2">
                <a:satMod val="175000"/>
                <a:alpha val="40000"/>
              </a:schemeClr>
            </a:glow>
            <a:outerShdw blurRad="76200" dist="50800" dir="3000000" algn="tl" rotWithShape="0">
              <a:schemeClr val="tx1">
                <a:alpha val="90000"/>
              </a:schemeClr>
            </a:outerShdw>
          </a:effectLst>
        </p:spPr>
        <p:txBody>
          <a:bodyPr wrap="square" rtlCol="0">
            <a:spAutoFit/>
          </a:bodyPr>
          <a:lstStyle/>
          <a:p>
            <a:pPr algn="just"/>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rPr>
              <a:t>THREATENED-ENDANGERED</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iner Hand ITC" pitchFamily="66"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100" t="5794" r="15047" b="18744"/>
          <a:stretch/>
        </p:blipFill>
        <p:spPr>
          <a:xfrm>
            <a:off x="5331308" y="1154340"/>
            <a:ext cx="3180972" cy="366570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289" r="10720"/>
          <a:stretch/>
        </p:blipFill>
        <p:spPr>
          <a:xfrm>
            <a:off x="530710" y="1155435"/>
            <a:ext cx="3180971" cy="3663511"/>
          </a:xfrm>
          <a:prstGeom prst="rect">
            <a:avLst/>
          </a:prstGeom>
          <a:ln w="76200">
            <a:solidFill>
              <a:schemeClr val="bg1"/>
            </a:solidFill>
            <a:miter lim="800000"/>
          </a:ln>
          <a:effectLst>
            <a:outerShdw blurRad="101600" dist="63500" dir="2700000" sx="101000" sy="101000" algn="tl" rotWithShape="0">
              <a:prstClr val="black">
                <a:alpha val="80000"/>
              </a:prstClr>
            </a:outerShdw>
          </a:effec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039901" y="6153280"/>
            <a:ext cx="742150" cy="558328"/>
          </a:xfrm>
          <a:prstGeom prst="rect">
            <a:avLst/>
          </a:prstGeom>
          <a:noFill/>
          <a:ln>
            <a:noFill/>
          </a:ln>
          <a:effectLst>
            <a:outerShdw blurRad="76200" dist="76200" dir="5400000" sx="102000" sy="102000" algn="t" rotWithShape="0">
              <a:prstClr val="black">
                <a:alpha val="84000"/>
              </a:prstClr>
            </a:outerShdw>
          </a:effectLst>
          <a:scene3d>
            <a:camera prst="perspectiveRight"/>
            <a:lightRig rig="harsh"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25"/>
          <p:cNvSpPr txBox="1"/>
          <p:nvPr/>
        </p:nvSpPr>
        <p:spPr>
          <a:xfrm>
            <a:off x="3298973" y="4141843"/>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
        <p:nvSpPr>
          <p:cNvPr id="20" name="TextBox 25"/>
          <p:cNvSpPr txBox="1"/>
          <p:nvPr/>
        </p:nvSpPr>
        <p:spPr>
          <a:xfrm>
            <a:off x="8094810" y="4135398"/>
            <a:ext cx="745837" cy="1107996"/>
          </a:xfrm>
          <a:prstGeom prst="rect">
            <a:avLst/>
          </a:prstGeom>
          <a:noFill/>
          <a:effectLst>
            <a:outerShdw blurRad="139700" dist="317500" dir="5400000" sx="109000" sy="109000" rotWithShape="0">
              <a:prstClr val="black">
                <a:alpha val="93000"/>
              </a:prstClr>
            </a:outerShdw>
          </a:effectLst>
        </p:spPr>
        <p:txBody>
          <a:bodyPr wrap="square" rtlCol="0">
            <a:spAutoFit/>
            <a:scene3d>
              <a:camera prst="obliqueTopLef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accent6">
                    <a:lumMod val="75000"/>
                  </a:schemeClr>
                </a:solidFill>
                <a:effectLst>
                  <a:outerShdw blurRad="50800" dist="38100" dir="2700000" sx="101000" sy="101000" algn="tl" rotWithShape="0">
                    <a:prstClr val="black"/>
                  </a:outerShdw>
                </a:effectLst>
                <a:latin typeface="Stencil Std" pitchFamily="82" charset="0"/>
              </a:rPr>
              <a:t>+</a:t>
            </a:r>
            <a:endParaRPr lang="en-US" sz="6600" dirty="0">
              <a:solidFill>
                <a:schemeClr val="accent6">
                  <a:lumMod val="75000"/>
                </a:schemeClr>
              </a:solidFill>
              <a:effectLst>
                <a:outerShdw blurRad="50800" dist="38100" dir="2700000" sx="101000" sy="101000" algn="tl" rotWithShape="0">
                  <a:prstClr val="black"/>
                </a:outerShdw>
              </a:effectLst>
              <a:latin typeface="Stencil Std" pitchFamily="82" charset="0"/>
            </a:endParaRPr>
          </a:p>
        </p:txBody>
      </p:sp>
    </p:spTree>
    <p:extLst>
      <p:ext uri="{BB962C8B-B14F-4D97-AF65-F5344CB8AC3E}">
        <p14:creationId xmlns:p14="http://schemas.microsoft.com/office/powerpoint/2010/main" val="546823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50488</TotalTime>
  <Words>11710</Words>
  <Application>Microsoft Office PowerPoint</Application>
  <PresentationFormat>On-screen Show (4:3)</PresentationFormat>
  <Paragraphs>1102</Paragraphs>
  <Slides>137</Slides>
  <Notes>4</Notes>
  <HiddenSlides>0</HiddenSlides>
  <MMClips>13</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Fuellner, Griselle</dc:creator>
  <cp:lastModifiedBy>Fuellner, Griselle</cp:lastModifiedBy>
  <cp:revision>1152</cp:revision>
  <cp:lastPrinted>2013-06-14T15:01:57Z</cp:lastPrinted>
  <dcterms:created xsi:type="dcterms:W3CDTF">2012-10-09T20:35:23Z</dcterms:created>
  <dcterms:modified xsi:type="dcterms:W3CDTF">2014-09-18T17:09:47Z</dcterms:modified>
</cp:coreProperties>
</file>