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6858000" cx="12192000"/>
  <p:notesSz cx="6858000" cy="9144000"/>
  <p:embeddedFontLst>
    <p:embeddedFont>
      <p:font typeface="Century Gothic"/>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CenturyGothic-regular.fntdata"/><Relationship Id="rId21" Type="http://schemas.openxmlformats.org/officeDocument/2006/relationships/slide" Target="slides/slide17.xml"/><Relationship Id="rId24" Type="http://schemas.openxmlformats.org/officeDocument/2006/relationships/font" Target="fonts/CenturyGothic-italic.fntdata"/><Relationship Id="rId23" Type="http://schemas.openxmlformats.org/officeDocument/2006/relationships/font" Target="fonts/CenturyGothic-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schemas.openxmlformats.org/officeDocument/2006/relationships/font" Target="fonts/CenturyGothic-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lang="en-US" sz="1800">
                <a:latin typeface="Calibri"/>
                <a:ea typeface="Calibri"/>
                <a:cs typeface="Calibri"/>
                <a:sym typeface="Calibri"/>
              </a:rPr>
              <a:t>Inspired by love of their country and confident </a:t>
            </a:r>
            <a:r>
              <a:rPr lang="en-US" sz="1200">
                <a:latin typeface="Calibri"/>
                <a:ea typeface="Calibri"/>
                <a:cs typeface="Calibri"/>
                <a:sym typeface="Calibri"/>
              </a:rPr>
              <a:t>in their skills, about 120 young men would initially respond to the opportunity of a lifetime, by answering the call to ride for the Pony Express.  Most of them were over fifteen, but few were over twenty years old.  Nearly all had ranching, livestock raising and horse-handling skills, knew how to shoot, and did not lack for courage and common sense.  The many hazards that they faced could rise up in their path with little warning.</a:t>
            </a:r>
            <a:endParaRPr sz="800">
              <a:latin typeface="Calibri"/>
              <a:ea typeface="Calibri"/>
              <a:cs typeface="Calibri"/>
              <a:sym typeface="Calibri"/>
            </a:endParaRPr>
          </a:p>
          <a:p>
            <a:pPr indent="0" lvl="0" marL="0" rtl="0" algn="l">
              <a:spcBef>
                <a:spcPts val="800"/>
              </a:spcBef>
              <a:spcAft>
                <a:spcPts val="0"/>
              </a:spcAft>
              <a:buNone/>
            </a:pPr>
            <a:r>
              <a:t/>
            </a:r>
            <a:endParaRPr/>
          </a:p>
        </p:txBody>
      </p:sp>
      <p:sp>
        <p:nvSpPr>
          <p:cNvPr id="252" name="Google Shape;25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24" name="Google Shape;24;p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7" name="Shape 77"/>
        <p:cNvGrpSpPr/>
        <p:nvPr/>
      </p:nvGrpSpPr>
      <p:grpSpPr>
        <a:xfrm>
          <a:off x="0" y="0"/>
          <a:ext cx="0" cy="0"/>
          <a:chOff x="0" y="0"/>
          <a:chExt cx="0" cy="0"/>
        </a:xfrm>
      </p:grpSpPr>
      <p:sp>
        <p:nvSpPr>
          <p:cNvPr id="78" name="Google Shape;78;p11"/>
          <p:cNvSpPr txBox="1"/>
          <p:nvPr>
            <p:ph type="title"/>
          </p:nvPr>
        </p:nvSpPr>
        <p:spPr>
          <a:xfrm>
            <a:off x="1153907" y="1854192"/>
            <a:ext cx="5092906" cy="157480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3600"/>
              <a:buFont typeface="Century Gothic"/>
              <a:buNone/>
              <a:defRPr b="0"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1"/>
          <p:cNvSpPr/>
          <p:nvPr>
            <p:ph idx="2" type="pic"/>
          </p:nvPr>
        </p:nvSpPr>
        <p:spPr>
          <a:xfrm>
            <a:off x="6949546" y="1143000"/>
            <a:ext cx="3200400" cy="4572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80" name="Google Shape;80;p11"/>
          <p:cNvSpPr txBox="1"/>
          <p:nvPr>
            <p:ph idx="1" type="body"/>
          </p:nvPr>
        </p:nvSpPr>
        <p:spPr>
          <a:xfrm>
            <a:off x="1154954" y="3657600"/>
            <a:ext cx="5084979" cy="13716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81" name="Google Shape;81;p11"/>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1"/>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84" name="Shape 84"/>
        <p:cNvGrpSpPr/>
        <p:nvPr/>
      </p:nvGrpSpPr>
      <p:grpSpPr>
        <a:xfrm>
          <a:off x="0" y="0"/>
          <a:ext cx="0" cy="0"/>
          <a:chOff x="0" y="0"/>
          <a:chExt cx="0" cy="0"/>
        </a:xfrm>
      </p:grpSpPr>
      <p:sp>
        <p:nvSpPr>
          <p:cNvPr id="85" name="Google Shape;85;p12"/>
          <p:cNvSpPr txBox="1"/>
          <p:nvPr>
            <p:ph type="title"/>
          </p:nvPr>
        </p:nvSpPr>
        <p:spPr>
          <a:xfrm>
            <a:off x="1154956" y="4800587"/>
            <a:ext cx="8825657"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2"/>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2"/>
          <p:cNvSpPr/>
          <p:nvPr>
            <p:ph idx="2" type="pic"/>
          </p:nvPr>
        </p:nvSpPr>
        <p:spPr>
          <a:xfrm>
            <a:off x="1154955" y="685800"/>
            <a:ext cx="8825658" cy="3640666"/>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87" name="Google Shape;87;p12"/>
          <p:cNvSpPr txBox="1"/>
          <p:nvPr>
            <p:ph idx="1" type="body"/>
          </p:nvPr>
        </p:nvSpPr>
        <p:spPr>
          <a:xfrm>
            <a:off x="1154956" y="5367325"/>
            <a:ext cx="8825656" cy="493712"/>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88" name="Google Shape;88;p12"/>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2"/>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2"/>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91" name="Shape 91"/>
        <p:cNvGrpSpPr/>
        <p:nvPr/>
      </p:nvGrpSpPr>
      <p:grpSpPr>
        <a:xfrm>
          <a:off x="0" y="0"/>
          <a:ext cx="0" cy="0"/>
          <a:chOff x="0" y="0"/>
          <a:chExt cx="0" cy="0"/>
        </a:xfrm>
      </p:grpSpPr>
      <p:sp>
        <p:nvSpPr>
          <p:cNvPr id="92" name="Google Shape;92;p13"/>
          <p:cNvSpPr txBox="1"/>
          <p:nvPr>
            <p:ph type="title"/>
          </p:nvPr>
        </p:nvSpPr>
        <p:spPr>
          <a:xfrm>
            <a:off x="1154954" y="1447800"/>
            <a:ext cx="8825659" cy="19812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3"/>
          <p:cNvSpPr txBox="1"/>
          <p:nvPr>
            <p:ph idx="1" type="body"/>
          </p:nvPr>
        </p:nvSpPr>
        <p:spPr>
          <a:xfrm>
            <a:off x="1154954" y="3657600"/>
            <a:ext cx="8825659" cy="23622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94" name="Google Shape;94;p13"/>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3"/>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97" name="Shape 97"/>
        <p:cNvGrpSpPr/>
        <p:nvPr/>
      </p:nvGrpSpPr>
      <p:grpSpPr>
        <a:xfrm>
          <a:off x="0" y="0"/>
          <a:ext cx="0" cy="0"/>
          <a:chOff x="0" y="0"/>
          <a:chExt cx="0" cy="0"/>
        </a:xfrm>
      </p:grpSpPr>
      <p:sp>
        <p:nvSpPr>
          <p:cNvPr id="98" name="Google Shape;98;p14"/>
          <p:cNvSpPr txBox="1"/>
          <p:nvPr>
            <p:ph type="title"/>
          </p:nvPr>
        </p:nvSpPr>
        <p:spPr>
          <a:xfrm>
            <a:off x="1574801" y="1447800"/>
            <a:ext cx="7999315" cy="2323374"/>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4"/>
          <p:cNvSpPr txBox="1"/>
          <p:nvPr>
            <p:ph idx="1" type="body"/>
          </p:nvPr>
        </p:nvSpPr>
        <p:spPr>
          <a:xfrm>
            <a:off x="1930400" y="3771174"/>
            <a:ext cx="7279649" cy="34217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b="0" i="0" sz="1400" cap="small">
                <a:solidFill>
                  <a:srgbClr val="86D1D8"/>
                </a:solidFill>
                <a:latin typeface="Century Gothic"/>
                <a:ea typeface="Century Gothic"/>
                <a:cs typeface="Century Gothic"/>
                <a:sym typeface="Century Gothic"/>
              </a:defRPr>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00" name="Google Shape;100;p14"/>
          <p:cNvSpPr txBox="1"/>
          <p:nvPr>
            <p:ph idx="2" type="body"/>
          </p:nvPr>
        </p:nvSpPr>
        <p:spPr>
          <a:xfrm>
            <a:off x="1154954" y="4350657"/>
            <a:ext cx="8825659" cy="1676400"/>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01" name="Google Shape;101;p14"/>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4"/>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04" name="Google Shape;104;p14"/>
          <p:cNvSpPr txBox="1"/>
          <p:nvPr/>
        </p:nvSpPr>
        <p:spPr>
          <a:xfrm>
            <a:off x="898295" y="971253"/>
            <a:ext cx="801912" cy="196977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200">
                <a:solidFill>
                  <a:srgbClr val="86D1D8"/>
                </a:solidFill>
                <a:latin typeface="Arial"/>
                <a:ea typeface="Arial"/>
                <a:cs typeface="Arial"/>
                <a:sym typeface="Arial"/>
              </a:rPr>
              <a:t>“</a:t>
            </a:r>
            <a:endParaRPr/>
          </a:p>
        </p:txBody>
      </p:sp>
      <p:sp>
        <p:nvSpPr>
          <p:cNvPr id="105" name="Google Shape;105;p14"/>
          <p:cNvSpPr txBox="1"/>
          <p:nvPr/>
        </p:nvSpPr>
        <p:spPr>
          <a:xfrm>
            <a:off x="9330490" y="2613787"/>
            <a:ext cx="801912" cy="196977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2200">
                <a:solidFill>
                  <a:srgbClr val="86D1D8"/>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06" name="Shape 106"/>
        <p:cNvGrpSpPr/>
        <p:nvPr/>
      </p:nvGrpSpPr>
      <p:grpSpPr>
        <a:xfrm>
          <a:off x="0" y="0"/>
          <a:ext cx="0" cy="0"/>
          <a:chOff x="0" y="0"/>
          <a:chExt cx="0" cy="0"/>
        </a:xfrm>
      </p:grpSpPr>
      <p:sp>
        <p:nvSpPr>
          <p:cNvPr id="107" name="Google Shape;107;p15"/>
          <p:cNvSpPr txBox="1"/>
          <p:nvPr>
            <p:ph type="title"/>
          </p:nvPr>
        </p:nvSpPr>
        <p:spPr>
          <a:xfrm>
            <a:off x="1154954" y="3124201"/>
            <a:ext cx="8825660" cy="165318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5"/>
          <p:cNvSpPr txBox="1"/>
          <p:nvPr>
            <p:ph idx="1" type="body"/>
          </p:nvPr>
        </p:nvSpPr>
        <p:spPr>
          <a:xfrm>
            <a:off x="1154954" y="4777381"/>
            <a:ext cx="8825659"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cap="none">
                <a:solidFill>
                  <a:srgbClr val="86D1D8"/>
                </a:solidFill>
              </a:defRPr>
            </a:lvl1pPr>
            <a:lvl2pPr indent="-228600" lvl="1" marL="914400" algn="l">
              <a:spcBef>
                <a:spcPts val="1000"/>
              </a:spcBef>
              <a:spcAft>
                <a:spcPts val="0"/>
              </a:spcAft>
              <a:buSzPts val="1440"/>
              <a:buNone/>
              <a:defRPr sz="1800">
                <a:solidFill>
                  <a:schemeClr val="lt1"/>
                </a:solidFill>
              </a:defRPr>
            </a:lvl2pPr>
            <a:lvl3pPr indent="-228600" lvl="2" marL="1371600" algn="l">
              <a:spcBef>
                <a:spcPts val="1000"/>
              </a:spcBef>
              <a:spcAft>
                <a:spcPts val="0"/>
              </a:spcAft>
              <a:buSzPts val="1280"/>
              <a:buNone/>
              <a:defRPr sz="1600">
                <a:solidFill>
                  <a:schemeClr val="lt1"/>
                </a:solidFill>
              </a:defRPr>
            </a:lvl3pPr>
            <a:lvl4pPr indent="-228600" lvl="3" marL="1828800" algn="l">
              <a:spcBef>
                <a:spcPts val="1000"/>
              </a:spcBef>
              <a:spcAft>
                <a:spcPts val="0"/>
              </a:spcAft>
              <a:buSzPts val="1120"/>
              <a:buNone/>
              <a:defRPr sz="1400">
                <a:solidFill>
                  <a:schemeClr val="lt1"/>
                </a:solidFill>
              </a:defRPr>
            </a:lvl4pPr>
            <a:lvl5pPr indent="-228600" lvl="4" marL="2286000" algn="l">
              <a:spcBef>
                <a:spcPts val="1000"/>
              </a:spcBef>
              <a:spcAft>
                <a:spcPts val="0"/>
              </a:spcAft>
              <a:buSzPts val="1120"/>
              <a:buNone/>
              <a:defRPr sz="1400">
                <a:solidFill>
                  <a:schemeClr val="lt1"/>
                </a:solidFill>
              </a:defRPr>
            </a:lvl5pPr>
            <a:lvl6pPr indent="-228600" lvl="5" marL="2743200" algn="l">
              <a:spcBef>
                <a:spcPts val="1000"/>
              </a:spcBef>
              <a:spcAft>
                <a:spcPts val="0"/>
              </a:spcAft>
              <a:buSzPts val="1120"/>
              <a:buNone/>
              <a:defRPr sz="1400">
                <a:solidFill>
                  <a:schemeClr val="lt1"/>
                </a:solidFill>
              </a:defRPr>
            </a:lvl6pPr>
            <a:lvl7pPr indent="-228600" lvl="6" marL="3200400" algn="l">
              <a:spcBef>
                <a:spcPts val="1000"/>
              </a:spcBef>
              <a:spcAft>
                <a:spcPts val="0"/>
              </a:spcAft>
              <a:buSzPts val="1120"/>
              <a:buNone/>
              <a:defRPr sz="1400">
                <a:solidFill>
                  <a:schemeClr val="lt1"/>
                </a:solidFill>
              </a:defRPr>
            </a:lvl7pPr>
            <a:lvl8pPr indent="-228600" lvl="7" marL="3657600" algn="l">
              <a:spcBef>
                <a:spcPts val="1000"/>
              </a:spcBef>
              <a:spcAft>
                <a:spcPts val="0"/>
              </a:spcAft>
              <a:buSzPts val="1120"/>
              <a:buNone/>
              <a:defRPr sz="1400">
                <a:solidFill>
                  <a:schemeClr val="lt1"/>
                </a:solidFill>
              </a:defRPr>
            </a:lvl8pPr>
            <a:lvl9pPr indent="-228600" lvl="8" marL="4114800" algn="l">
              <a:spcBef>
                <a:spcPts val="1000"/>
              </a:spcBef>
              <a:spcAft>
                <a:spcPts val="0"/>
              </a:spcAft>
              <a:buSzPts val="1120"/>
              <a:buNone/>
              <a:defRPr sz="1400">
                <a:solidFill>
                  <a:schemeClr val="lt1"/>
                </a:solidFill>
              </a:defRPr>
            </a:lvl9pPr>
          </a:lstStyle>
          <a:p/>
        </p:txBody>
      </p:sp>
      <p:sp>
        <p:nvSpPr>
          <p:cNvPr id="109" name="Google Shape;109;p15"/>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5"/>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5"/>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12" name="Shape 112"/>
        <p:cNvGrpSpPr/>
        <p:nvPr/>
      </p:nvGrpSpPr>
      <p:grpSpPr>
        <a:xfrm>
          <a:off x="0" y="0"/>
          <a:ext cx="0" cy="0"/>
          <a:chOff x="0" y="0"/>
          <a:chExt cx="0" cy="0"/>
        </a:xfrm>
      </p:grpSpPr>
      <p:sp>
        <p:nvSpPr>
          <p:cNvPr id="113" name="Google Shape;113;p16"/>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16"/>
          <p:cNvSpPr txBox="1"/>
          <p:nvPr>
            <p:ph idx="1" type="body"/>
          </p:nvPr>
        </p:nvSpPr>
        <p:spPr>
          <a:xfrm>
            <a:off x="632947" y="1981200"/>
            <a:ext cx="2946866"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15" name="Google Shape;115;p16"/>
          <p:cNvSpPr txBox="1"/>
          <p:nvPr>
            <p:ph idx="2" type="body"/>
          </p:nvPr>
        </p:nvSpPr>
        <p:spPr>
          <a:xfrm>
            <a:off x="652463" y="2667000"/>
            <a:ext cx="2927350"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16" name="Google Shape;116;p16"/>
          <p:cNvSpPr txBox="1"/>
          <p:nvPr>
            <p:ph idx="3" type="body"/>
          </p:nvPr>
        </p:nvSpPr>
        <p:spPr>
          <a:xfrm>
            <a:off x="3883659" y="1981200"/>
            <a:ext cx="2936241"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17" name="Google Shape;117;p16"/>
          <p:cNvSpPr txBox="1"/>
          <p:nvPr>
            <p:ph idx="4" type="body"/>
          </p:nvPr>
        </p:nvSpPr>
        <p:spPr>
          <a:xfrm>
            <a:off x="3873106" y="2667000"/>
            <a:ext cx="2946794"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18" name="Google Shape;118;p16"/>
          <p:cNvSpPr txBox="1"/>
          <p:nvPr>
            <p:ph idx="5" type="body"/>
          </p:nvPr>
        </p:nvSpPr>
        <p:spPr>
          <a:xfrm>
            <a:off x="7124700" y="1981200"/>
            <a:ext cx="29321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19" name="Google Shape;119;p16"/>
          <p:cNvSpPr txBox="1"/>
          <p:nvPr>
            <p:ph idx="6" type="body"/>
          </p:nvPr>
        </p:nvSpPr>
        <p:spPr>
          <a:xfrm>
            <a:off x="7124700" y="2667000"/>
            <a:ext cx="2932113" cy="3589338"/>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120" name="Google Shape;120;p16"/>
          <p:cNvCxnSpPr/>
          <p:nvPr/>
        </p:nvCxnSpPr>
        <p:spPr>
          <a:xfrm>
            <a:off x="3726142" y="2133600"/>
            <a:ext cx="0" cy="39624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121" name="Google Shape;121;p16"/>
          <p:cNvCxnSpPr/>
          <p:nvPr/>
        </p:nvCxnSpPr>
        <p:spPr>
          <a:xfrm>
            <a:off x="6962227" y="2133600"/>
            <a:ext cx="0" cy="3966882"/>
          </a:xfrm>
          <a:prstGeom prst="straightConnector1">
            <a:avLst/>
          </a:prstGeom>
          <a:noFill/>
          <a:ln cap="flat" cmpd="sng" w="12700">
            <a:solidFill>
              <a:srgbClr val="86D1D8">
                <a:alpha val="40000"/>
              </a:srgbClr>
            </a:solidFill>
            <a:prstDash val="solid"/>
            <a:round/>
            <a:headEnd len="sm" w="sm" type="none"/>
            <a:tailEnd len="sm" w="sm" type="none"/>
          </a:ln>
        </p:spPr>
      </p:cxnSp>
      <p:sp>
        <p:nvSpPr>
          <p:cNvPr id="122" name="Google Shape;122;p1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16"/>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1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25" name="Shape 125"/>
        <p:cNvGrpSpPr/>
        <p:nvPr/>
      </p:nvGrpSpPr>
      <p:grpSpPr>
        <a:xfrm>
          <a:off x="0" y="0"/>
          <a:ext cx="0" cy="0"/>
          <a:chOff x="0" y="0"/>
          <a:chExt cx="0" cy="0"/>
        </a:xfrm>
      </p:grpSpPr>
      <p:sp>
        <p:nvSpPr>
          <p:cNvPr id="126" name="Google Shape;126;p1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Century Gothic"/>
              <a:buNone/>
              <a:defRPr sz="4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7"/>
          <p:cNvSpPr txBox="1"/>
          <p:nvPr>
            <p:ph idx="1" type="body"/>
          </p:nvPr>
        </p:nvSpPr>
        <p:spPr>
          <a:xfrm>
            <a:off x="652463" y="4250949"/>
            <a:ext cx="2940050"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28" name="Google Shape;128;p17"/>
          <p:cNvSpPr/>
          <p:nvPr>
            <p:ph idx="2" type="pic"/>
          </p:nvPr>
        </p:nvSpPr>
        <p:spPr>
          <a:xfrm>
            <a:off x="652463" y="2209800"/>
            <a:ext cx="2940050" cy="1524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129" name="Google Shape;129;p17"/>
          <p:cNvSpPr txBox="1"/>
          <p:nvPr>
            <p:ph idx="3" type="body"/>
          </p:nvPr>
        </p:nvSpPr>
        <p:spPr>
          <a:xfrm>
            <a:off x="652463" y="4827211"/>
            <a:ext cx="2940050"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30" name="Google Shape;130;p17"/>
          <p:cNvSpPr txBox="1"/>
          <p:nvPr>
            <p:ph idx="4" type="body"/>
          </p:nvPr>
        </p:nvSpPr>
        <p:spPr>
          <a:xfrm>
            <a:off x="3889375" y="4250949"/>
            <a:ext cx="2930525"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31" name="Google Shape;131;p17"/>
          <p:cNvSpPr/>
          <p:nvPr>
            <p:ph idx="5" type="pic"/>
          </p:nvPr>
        </p:nvSpPr>
        <p:spPr>
          <a:xfrm>
            <a:off x="3889374" y="2209800"/>
            <a:ext cx="2930525" cy="1524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132" name="Google Shape;132;p17"/>
          <p:cNvSpPr txBox="1"/>
          <p:nvPr>
            <p:ph idx="6" type="body"/>
          </p:nvPr>
        </p:nvSpPr>
        <p:spPr>
          <a:xfrm>
            <a:off x="3888022" y="4827210"/>
            <a:ext cx="2934406"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33" name="Google Shape;133;p17"/>
          <p:cNvSpPr txBox="1"/>
          <p:nvPr>
            <p:ph idx="7" type="body"/>
          </p:nvPr>
        </p:nvSpPr>
        <p:spPr>
          <a:xfrm>
            <a:off x="7124700" y="4250949"/>
            <a:ext cx="2932113"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134" name="Google Shape;134;p17"/>
          <p:cNvSpPr/>
          <p:nvPr>
            <p:ph idx="8" type="pic"/>
          </p:nvPr>
        </p:nvSpPr>
        <p:spPr>
          <a:xfrm>
            <a:off x="7124699" y="2209800"/>
            <a:ext cx="2932113" cy="1524000"/>
          </a:xfrm>
          <a:prstGeom prst="roundRect">
            <a:avLst>
              <a:gd fmla="val 1858"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2pPr>
            <a:lvl3pPr lvl="2"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3pPr>
            <a:lvl4pPr lvl="3"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4pPr>
            <a:lvl5pPr lvl="4"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5pPr>
            <a:lvl6pPr lvl="5"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6pPr>
            <a:lvl7pPr lvl="6"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7pPr>
            <a:lvl8pPr lvl="7"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8pPr>
            <a:lvl9pPr lvl="8" marR="0" rtl="0" algn="l">
              <a:spcBef>
                <a:spcPts val="1000"/>
              </a:spcBef>
              <a:spcAft>
                <a:spcPts val="0"/>
              </a:spcAft>
              <a:buClr>
                <a:srgbClr val="86D1D8"/>
              </a:buClr>
              <a:buSzPts val="1280"/>
              <a:buFont typeface="Noto Sans Symbols"/>
              <a:buNone/>
              <a:defRPr b="0" i="0" sz="1600" u="none" cap="none" strike="noStrike">
                <a:solidFill>
                  <a:schemeClr val="lt1"/>
                </a:solidFill>
                <a:latin typeface="Century Gothic"/>
                <a:ea typeface="Century Gothic"/>
                <a:cs typeface="Century Gothic"/>
                <a:sym typeface="Century Gothic"/>
              </a:defRPr>
            </a:lvl9pPr>
          </a:lstStyle>
          <a:p/>
        </p:txBody>
      </p:sp>
      <p:sp>
        <p:nvSpPr>
          <p:cNvPr id="135" name="Google Shape;135;p17"/>
          <p:cNvSpPr txBox="1"/>
          <p:nvPr>
            <p:ph idx="9" type="body"/>
          </p:nvPr>
        </p:nvSpPr>
        <p:spPr>
          <a:xfrm>
            <a:off x="7124575" y="4827208"/>
            <a:ext cx="2935997" cy="65918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cxnSp>
        <p:nvCxnSpPr>
          <p:cNvPr id="136" name="Google Shape;136;p17"/>
          <p:cNvCxnSpPr/>
          <p:nvPr/>
        </p:nvCxnSpPr>
        <p:spPr>
          <a:xfrm>
            <a:off x="3726142" y="2133600"/>
            <a:ext cx="0" cy="3962400"/>
          </a:xfrm>
          <a:prstGeom prst="straightConnector1">
            <a:avLst/>
          </a:prstGeom>
          <a:noFill/>
          <a:ln cap="flat" cmpd="sng" w="12700">
            <a:solidFill>
              <a:srgbClr val="86D1D8">
                <a:alpha val="40000"/>
              </a:srgbClr>
            </a:solidFill>
            <a:prstDash val="solid"/>
            <a:round/>
            <a:headEnd len="sm" w="sm" type="none"/>
            <a:tailEnd len="sm" w="sm" type="none"/>
          </a:ln>
        </p:spPr>
      </p:cxnSp>
      <p:cxnSp>
        <p:nvCxnSpPr>
          <p:cNvPr id="137" name="Google Shape;137;p17"/>
          <p:cNvCxnSpPr/>
          <p:nvPr/>
        </p:nvCxnSpPr>
        <p:spPr>
          <a:xfrm>
            <a:off x="6962227" y="2133600"/>
            <a:ext cx="0" cy="3966882"/>
          </a:xfrm>
          <a:prstGeom prst="straightConnector1">
            <a:avLst/>
          </a:prstGeom>
          <a:noFill/>
          <a:ln cap="flat" cmpd="sng" w="12700">
            <a:solidFill>
              <a:srgbClr val="86D1D8">
                <a:alpha val="40000"/>
              </a:srgbClr>
            </a:solidFill>
            <a:prstDash val="solid"/>
            <a:round/>
            <a:headEnd len="sm" w="sm" type="none"/>
            <a:tailEnd len="sm" w="sm" type="none"/>
          </a:ln>
        </p:spPr>
      </p:cxnSp>
      <p:sp>
        <p:nvSpPr>
          <p:cNvPr id="138" name="Google Shape;138;p17"/>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17"/>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1" name="Shape 141"/>
        <p:cNvGrpSpPr/>
        <p:nvPr/>
      </p:nvGrpSpPr>
      <p:grpSpPr>
        <a:xfrm>
          <a:off x="0" y="0"/>
          <a:ext cx="0" cy="0"/>
          <a:chOff x="0" y="0"/>
          <a:chExt cx="0" cy="0"/>
        </a:xfrm>
      </p:grpSpPr>
      <p:sp>
        <p:nvSpPr>
          <p:cNvPr id="142" name="Google Shape;142;p18"/>
          <p:cNvSpPr txBox="1"/>
          <p:nvPr>
            <p:ph type="title"/>
          </p:nvPr>
        </p:nvSpPr>
        <p:spPr>
          <a:xfrm rot="5400000">
            <a:off x="6267450" y="2466975"/>
            <a:ext cx="5826125" cy="17526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18"/>
          <p:cNvSpPr txBox="1"/>
          <p:nvPr>
            <p:ph idx="1" type="body"/>
          </p:nvPr>
        </p:nvSpPr>
        <p:spPr>
          <a:xfrm rot="5400000">
            <a:off x="1679575" y="-139699"/>
            <a:ext cx="5368924" cy="7423149"/>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44" name="Google Shape;144;p18"/>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18"/>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1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7" name="Shape 27"/>
        <p:cNvGrpSpPr/>
        <p:nvPr/>
      </p:nvGrpSpPr>
      <p:grpSpPr>
        <a:xfrm>
          <a:off x="0" y="0"/>
          <a:ext cx="0" cy="0"/>
          <a:chOff x="0" y="0"/>
          <a:chExt cx="0" cy="0"/>
        </a:xfrm>
      </p:grpSpPr>
      <p:sp>
        <p:nvSpPr>
          <p:cNvPr id="28" name="Google Shape;28;p3"/>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
          <p:cNvSpPr txBox="1"/>
          <p:nvPr>
            <p:ph idx="1" type="body"/>
          </p:nvPr>
        </p:nvSpPr>
        <p:spPr>
          <a:xfrm rot="5400000">
            <a:off x="3478842" y="-322612"/>
            <a:ext cx="4195481" cy="894654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30" name="Google Shape;30;p3"/>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 name="Shape 33"/>
        <p:cNvGrpSpPr/>
        <p:nvPr/>
      </p:nvGrpSpPr>
      <p:grpSpPr>
        <a:xfrm>
          <a:off x="0" y="0"/>
          <a:ext cx="0" cy="0"/>
          <a:chOff x="0" y="0"/>
          <a:chExt cx="0" cy="0"/>
        </a:xfrm>
      </p:grpSpPr>
      <p:sp>
        <p:nvSpPr>
          <p:cNvPr id="34" name="Google Shape;34;p4"/>
          <p:cNvSpPr txBox="1"/>
          <p:nvPr>
            <p:ph type="ctrTitle"/>
          </p:nvPr>
        </p:nvSpPr>
        <p:spPr>
          <a:xfrm>
            <a:off x="1154955" y="1447800"/>
            <a:ext cx="8825658" cy="332958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7200"/>
              <a:buFont typeface="Century Gothic"/>
              <a:buNone/>
              <a:defRPr sz="7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txBox="1"/>
          <p:nvPr>
            <p:ph idx="1" type="subTitle"/>
          </p:nvPr>
        </p:nvSpPr>
        <p:spPr>
          <a:xfrm>
            <a:off x="1154955" y="4777380"/>
            <a:ext cx="8825658" cy="861420"/>
          </a:xfrm>
          <a:prstGeom prst="rect">
            <a:avLst/>
          </a:prstGeom>
          <a:noFill/>
          <a:ln>
            <a:noFill/>
          </a:ln>
        </p:spPr>
        <p:txBody>
          <a:bodyPr anchorCtr="0" anchor="t" bIns="45700" lIns="91425" spcFirstLastPara="1" rIns="91425" wrap="square" tIns="45700">
            <a:normAutofit/>
          </a:bodyPr>
          <a:lstStyle>
            <a:lvl1pPr lvl="0" algn="l">
              <a:spcBef>
                <a:spcPts val="1000"/>
              </a:spcBef>
              <a:spcAft>
                <a:spcPts val="0"/>
              </a:spcAft>
              <a:buSzPts val="1600"/>
              <a:buNone/>
              <a:defRPr cap="none">
                <a:solidFill>
                  <a:srgbClr val="86D1D8"/>
                </a:solidFill>
              </a:defRPr>
            </a:lvl1pPr>
            <a:lvl2pPr lvl="1" algn="ctr">
              <a:spcBef>
                <a:spcPts val="1000"/>
              </a:spcBef>
              <a:spcAft>
                <a:spcPts val="0"/>
              </a:spcAft>
              <a:buSzPts val="1440"/>
              <a:buNone/>
              <a:defRPr>
                <a:solidFill>
                  <a:schemeClr val="lt1"/>
                </a:solidFill>
              </a:defRPr>
            </a:lvl2pPr>
            <a:lvl3pPr lvl="2" algn="ctr">
              <a:spcBef>
                <a:spcPts val="1000"/>
              </a:spcBef>
              <a:spcAft>
                <a:spcPts val="0"/>
              </a:spcAft>
              <a:buSzPts val="1280"/>
              <a:buNone/>
              <a:defRPr>
                <a:solidFill>
                  <a:schemeClr val="lt1"/>
                </a:solidFill>
              </a:defRPr>
            </a:lvl3pPr>
            <a:lvl4pPr lvl="3" algn="ctr">
              <a:spcBef>
                <a:spcPts val="1000"/>
              </a:spcBef>
              <a:spcAft>
                <a:spcPts val="0"/>
              </a:spcAft>
              <a:buSzPts val="1120"/>
              <a:buNone/>
              <a:defRPr>
                <a:solidFill>
                  <a:schemeClr val="lt1"/>
                </a:solidFill>
              </a:defRPr>
            </a:lvl4pPr>
            <a:lvl5pPr lvl="4" algn="ctr">
              <a:spcBef>
                <a:spcPts val="1000"/>
              </a:spcBef>
              <a:spcAft>
                <a:spcPts val="0"/>
              </a:spcAft>
              <a:buSzPts val="1120"/>
              <a:buNone/>
              <a:defRPr>
                <a:solidFill>
                  <a:schemeClr val="lt1"/>
                </a:solidFill>
              </a:defRPr>
            </a:lvl5pPr>
            <a:lvl6pPr lvl="5" algn="ctr">
              <a:spcBef>
                <a:spcPts val="1000"/>
              </a:spcBef>
              <a:spcAft>
                <a:spcPts val="0"/>
              </a:spcAft>
              <a:buSzPts val="1120"/>
              <a:buNone/>
              <a:defRPr>
                <a:solidFill>
                  <a:schemeClr val="lt1"/>
                </a:solidFill>
              </a:defRPr>
            </a:lvl6pPr>
            <a:lvl7pPr lvl="6" algn="ctr">
              <a:spcBef>
                <a:spcPts val="1000"/>
              </a:spcBef>
              <a:spcAft>
                <a:spcPts val="0"/>
              </a:spcAft>
              <a:buSzPts val="1120"/>
              <a:buNone/>
              <a:defRPr>
                <a:solidFill>
                  <a:schemeClr val="lt1"/>
                </a:solidFill>
              </a:defRPr>
            </a:lvl7pPr>
            <a:lvl8pPr lvl="7" algn="ctr">
              <a:spcBef>
                <a:spcPts val="1000"/>
              </a:spcBef>
              <a:spcAft>
                <a:spcPts val="0"/>
              </a:spcAft>
              <a:buSzPts val="1120"/>
              <a:buNone/>
              <a:defRPr>
                <a:solidFill>
                  <a:schemeClr val="lt1"/>
                </a:solidFill>
              </a:defRPr>
            </a:lvl8pPr>
            <a:lvl9pPr lvl="8" algn="ctr">
              <a:spcBef>
                <a:spcPts val="1000"/>
              </a:spcBef>
              <a:spcAft>
                <a:spcPts val="0"/>
              </a:spcAft>
              <a:buSzPts val="1120"/>
              <a:buNone/>
              <a:defRPr>
                <a:solidFill>
                  <a:schemeClr val="lt1"/>
                </a:solidFill>
              </a:defRPr>
            </a:lvl9pPr>
          </a:lstStyle>
          <a:p/>
        </p:txBody>
      </p:sp>
      <p:sp>
        <p:nvSpPr>
          <p:cNvPr id="36" name="Google Shape;36;p4"/>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 name="Shape 39"/>
        <p:cNvGrpSpPr/>
        <p:nvPr/>
      </p:nvGrpSpPr>
      <p:grpSpPr>
        <a:xfrm>
          <a:off x="0" y="0"/>
          <a:ext cx="0" cy="0"/>
          <a:chOff x="0" y="0"/>
          <a:chExt cx="0" cy="0"/>
        </a:xfrm>
      </p:grpSpPr>
      <p:sp>
        <p:nvSpPr>
          <p:cNvPr id="40" name="Google Shape;40;p5"/>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 name="Shape 43"/>
        <p:cNvGrpSpPr/>
        <p:nvPr/>
      </p:nvGrpSpPr>
      <p:grpSpPr>
        <a:xfrm>
          <a:off x="0" y="0"/>
          <a:ext cx="0" cy="0"/>
          <a:chOff x="0" y="0"/>
          <a:chExt cx="0" cy="0"/>
        </a:xfrm>
      </p:grpSpPr>
      <p:sp>
        <p:nvSpPr>
          <p:cNvPr id="44" name="Google Shape;44;p6"/>
          <p:cNvSpPr txBox="1"/>
          <p:nvPr>
            <p:ph type="title"/>
          </p:nvPr>
        </p:nvSpPr>
        <p:spPr>
          <a:xfrm>
            <a:off x="1154956" y="2861733"/>
            <a:ext cx="8825657" cy="191564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4000"/>
              <a:buFont typeface="Century Gothic"/>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
          <p:cNvSpPr txBox="1"/>
          <p:nvPr>
            <p:ph idx="1" type="body"/>
          </p:nvPr>
        </p:nvSpPr>
        <p:spPr>
          <a:xfrm>
            <a:off x="1154955" y="4777381"/>
            <a:ext cx="8825658"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cap="none">
                <a:solidFill>
                  <a:srgbClr val="86D1D8"/>
                </a:solidFill>
              </a:defRPr>
            </a:lvl1pPr>
            <a:lvl2pPr indent="-228600" lvl="1" marL="914400" algn="l">
              <a:spcBef>
                <a:spcPts val="1000"/>
              </a:spcBef>
              <a:spcAft>
                <a:spcPts val="0"/>
              </a:spcAft>
              <a:buSzPts val="1440"/>
              <a:buNone/>
              <a:defRPr sz="1800">
                <a:solidFill>
                  <a:schemeClr val="lt1"/>
                </a:solidFill>
              </a:defRPr>
            </a:lvl2pPr>
            <a:lvl3pPr indent="-228600" lvl="2" marL="1371600" algn="l">
              <a:spcBef>
                <a:spcPts val="1000"/>
              </a:spcBef>
              <a:spcAft>
                <a:spcPts val="0"/>
              </a:spcAft>
              <a:buSzPts val="1280"/>
              <a:buNone/>
              <a:defRPr sz="1600">
                <a:solidFill>
                  <a:schemeClr val="lt1"/>
                </a:solidFill>
              </a:defRPr>
            </a:lvl3pPr>
            <a:lvl4pPr indent="-228600" lvl="3" marL="1828800" algn="l">
              <a:spcBef>
                <a:spcPts val="1000"/>
              </a:spcBef>
              <a:spcAft>
                <a:spcPts val="0"/>
              </a:spcAft>
              <a:buSzPts val="1120"/>
              <a:buNone/>
              <a:defRPr sz="1400">
                <a:solidFill>
                  <a:schemeClr val="lt1"/>
                </a:solidFill>
              </a:defRPr>
            </a:lvl4pPr>
            <a:lvl5pPr indent="-228600" lvl="4" marL="2286000" algn="l">
              <a:spcBef>
                <a:spcPts val="1000"/>
              </a:spcBef>
              <a:spcAft>
                <a:spcPts val="0"/>
              </a:spcAft>
              <a:buSzPts val="1120"/>
              <a:buNone/>
              <a:defRPr sz="1400">
                <a:solidFill>
                  <a:schemeClr val="lt1"/>
                </a:solidFill>
              </a:defRPr>
            </a:lvl5pPr>
            <a:lvl6pPr indent="-228600" lvl="5" marL="2743200" algn="l">
              <a:spcBef>
                <a:spcPts val="1000"/>
              </a:spcBef>
              <a:spcAft>
                <a:spcPts val="0"/>
              </a:spcAft>
              <a:buSzPts val="1120"/>
              <a:buNone/>
              <a:defRPr sz="1400">
                <a:solidFill>
                  <a:schemeClr val="lt1"/>
                </a:solidFill>
              </a:defRPr>
            </a:lvl6pPr>
            <a:lvl7pPr indent="-228600" lvl="6" marL="3200400" algn="l">
              <a:spcBef>
                <a:spcPts val="1000"/>
              </a:spcBef>
              <a:spcAft>
                <a:spcPts val="0"/>
              </a:spcAft>
              <a:buSzPts val="1120"/>
              <a:buNone/>
              <a:defRPr sz="1400">
                <a:solidFill>
                  <a:schemeClr val="lt1"/>
                </a:solidFill>
              </a:defRPr>
            </a:lvl7pPr>
            <a:lvl8pPr indent="-228600" lvl="7" marL="3657600" algn="l">
              <a:spcBef>
                <a:spcPts val="1000"/>
              </a:spcBef>
              <a:spcAft>
                <a:spcPts val="0"/>
              </a:spcAft>
              <a:buSzPts val="1120"/>
              <a:buNone/>
              <a:defRPr sz="1400">
                <a:solidFill>
                  <a:schemeClr val="lt1"/>
                </a:solidFill>
              </a:defRPr>
            </a:lvl8pPr>
            <a:lvl9pPr indent="-228600" lvl="8" marL="4114800" algn="l">
              <a:spcBef>
                <a:spcPts val="1000"/>
              </a:spcBef>
              <a:spcAft>
                <a:spcPts val="0"/>
              </a:spcAft>
              <a:buSzPts val="1120"/>
              <a:buNone/>
              <a:defRPr sz="1400">
                <a:solidFill>
                  <a:schemeClr val="lt1"/>
                </a:solidFill>
              </a:defRPr>
            </a:lvl9pPr>
          </a:lstStyle>
          <a:p/>
        </p:txBody>
      </p:sp>
      <p:sp>
        <p:nvSpPr>
          <p:cNvPr id="46" name="Google Shape;46;p6"/>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 name="Shape 49"/>
        <p:cNvGrpSpPr/>
        <p:nvPr/>
      </p:nvGrpSpPr>
      <p:grpSpPr>
        <a:xfrm>
          <a:off x="0" y="0"/>
          <a:ext cx="0" cy="0"/>
          <a:chOff x="0" y="0"/>
          <a:chExt cx="0" cy="0"/>
        </a:xfrm>
      </p:grpSpPr>
      <p:sp>
        <p:nvSpPr>
          <p:cNvPr id="50" name="Google Shape;50;p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 type="body"/>
          </p:nvPr>
        </p:nvSpPr>
        <p:spPr>
          <a:xfrm>
            <a:off x="1103312" y="2060575"/>
            <a:ext cx="4396339" cy="419576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52" name="Google Shape;52;p7"/>
          <p:cNvSpPr txBox="1"/>
          <p:nvPr>
            <p:ph idx="2" type="body"/>
          </p:nvPr>
        </p:nvSpPr>
        <p:spPr>
          <a:xfrm>
            <a:off x="5654493" y="2056092"/>
            <a:ext cx="4396341" cy="4200245"/>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53" name="Google Shape;53;p7"/>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7"/>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7"/>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 name="Shape 56"/>
        <p:cNvGrpSpPr/>
        <p:nvPr/>
      </p:nvGrpSpPr>
      <p:grpSpPr>
        <a:xfrm>
          <a:off x="0" y="0"/>
          <a:ext cx="0" cy="0"/>
          <a:chOff x="0" y="0"/>
          <a:chExt cx="0" cy="0"/>
        </a:xfrm>
      </p:grpSpPr>
      <p:sp>
        <p:nvSpPr>
          <p:cNvPr id="57" name="Google Shape;57;p8"/>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42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8"/>
          <p:cNvSpPr txBox="1"/>
          <p:nvPr>
            <p:ph idx="1" type="body"/>
          </p:nvPr>
        </p:nvSpPr>
        <p:spPr>
          <a:xfrm>
            <a:off x="1103313" y="1905000"/>
            <a:ext cx="4396338"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59" name="Google Shape;59;p8"/>
          <p:cNvSpPr txBox="1"/>
          <p:nvPr>
            <p:ph idx="2" type="body"/>
          </p:nvPr>
        </p:nvSpPr>
        <p:spPr>
          <a:xfrm>
            <a:off x="1103312" y="2514600"/>
            <a:ext cx="4396339" cy="374173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60" name="Google Shape;60;p8"/>
          <p:cNvSpPr txBox="1"/>
          <p:nvPr>
            <p:ph idx="3" type="body"/>
          </p:nvPr>
        </p:nvSpPr>
        <p:spPr>
          <a:xfrm>
            <a:off x="5654495" y="1905000"/>
            <a:ext cx="4396339"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solidFill>
                  <a:srgbClr val="86D1D8"/>
                </a:solidFill>
              </a:defRPr>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1" name="Google Shape;61;p8"/>
          <p:cNvSpPr txBox="1"/>
          <p:nvPr>
            <p:ph idx="4" type="body"/>
          </p:nvPr>
        </p:nvSpPr>
        <p:spPr>
          <a:xfrm>
            <a:off x="5654495" y="2514600"/>
            <a:ext cx="4396339" cy="3741738"/>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62" name="Google Shape;62;p8"/>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sp>
        <p:nvSpPr>
          <p:cNvPr id="66" name="Google Shape;66;p9"/>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9"/>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9"/>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9"/>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0" name="Shape 70"/>
        <p:cNvGrpSpPr/>
        <p:nvPr/>
      </p:nvGrpSpPr>
      <p:grpSpPr>
        <a:xfrm>
          <a:off x="0" y="0"/>
          <a:ext cx="0" cy="0"/>
          <a:chOff x="0" y="0"/>
          <a:chExt cx="0" cy="0"/>
        </a:xfrm>
      </p:grpSpPr>
      <p:sp>
        <p:nvSpPr>
          <p:cNvPr id="71" name="Google Shape;71;p10"/>
          <p:cNvSpPr txBox="1"/>
          <p:nvPr>
            <p:ph type="title"/>
          </p:nvPr>
        </p:nvSpPr>
        <p:spPr>
          <a:xfrm>
            <a:off x="1154953" y="1447800"/>
            <a:ext cx="3401064" cy="14478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2"/>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0"/>
          <p:cNvSpPr txBox="1"/>
          <p:nvPr>
            <p:ph idx="1" type="body"/>
          </p:nvPr>
        </p:nvSpPr>
        <p:spPr>
          <a:xfrm>
            <a:off x="4784616" y="1447800"/>
            <a:ext cx="5195997" cy="4572000"/>
          </a:xfrm>
          <a:prstGeom prst="rect">
            <a:avLst/>
          </a:prstGeom>
          <a:noFill/>
          <a:ln>
            <a:noFill/>
          </a:ln>
        </p:spPr>
        <p:txBody>
          <a:bodyPr anchorCtr="0" anchor="ctr" bIns="45700" lIns="91425" spcFirstLastPara="1" rIns="91425" wrap="square" tIns="45700">
            <a:normAutofit/>
          </a:bodyPr>
          <a:lstStyle>
            <a:lvl1pPr indent="-330200" lvl="0" marL="457200" algn="l">
              <a:spcBef>
                <a:spcPts val="1000"/>
              </a:spcBef>
              <a:spcAft>
                <a:spcPts val="0"/>
              </a:spcAft>
              <a:buSzPts val="1600"/>
              <a:buChar char="►"/>
              <a:defRPr sz="2000"/>
            </a:lvl1pPr>
            <a:lvl2pPr indent="-320040" lvl="1" marL="914400" algn="l">
              <a:spcBef>
                <a:spcPts val="1000"/>
              </a:spcBef>
              <a:spcAft>
                <a:spcPts val="0"/>
              </a:spcAft>
              <a:buSzPts val="1440"/>
              <a:buChar char="►"/>
              <a:defRPr sz="1800"/>
            </a:lvl2pPr>
            <a:lvl3pPr indent="-309880" lvl="2" marL="1371600" algn="l">
              <a:spcBef>
                <a:spcPts val="1000"/>
              </a:spcBef>
              <a:spcAft>
                <a:spcPts val="0"/>
              </a:spcAft>
              <a:buSzPts val="1280"/>
              <a:buChar char="►"/>
              <a:defRPr sz="1600"/>
            </a:lvl3pPr>
            <a:lvl4pPr indent="-299719" lvl="3" marL="1828800" algn="l">
              <a:spcBef>
                <a:spcPts val="1000"/>
              </a:spcBef>
              <a:spcAft>
                <a:spcPts val="0"/>
              </a:spcAft>
              <a:buSzPts val="1120"/>
              <a:buChar char="►"/>
              <a:defRPr sz="1400"/>
            </a:lvl4pPr>
            <a:lvl5pPr indent="-299720" lvl="4" marL="2286000" algn="l">
              <a:spcBef>
                <a:spcPts val="1000"/>
              </a:spcBef>
              <a:spcAft>
                <a:spcPts val="0"/>
              </a:spcAft>
              <a:buSzPts val="1120"/>
              <a:buChar char="►"/>
              <a:defRPr sz="1400"/>
            </a:lvl5pPr>
            <a:lvl6pPr indent="-299720" lvl="5" marL="2743200" algn="l">
              <a:spcBef>
                <a:spcPts val="1000"/>
              </a:spcBef>
              <a:spcAft>
                <a:spcPts val="0"/>
              </a:spcAft>
              <a:buSzPts val="1120"/>
              <a:buChar char="►"/>
              <a:defRPr sz="1400"/>
            </a:lvl6pPr>
            <a:lvl7pPr indent="-299720" lvl="6" marL="3200400" algn="l">
              <a:spcBef>
                <a:spcPts val="1000"/>
              </a:spcBef>
              <a:spcAft>
                <a:spcPts val="0"/>
              </a:spcAft>
              <a:buSzPts val="1120"/>
              <a:buChar char="►"/>
              <a:defRPr sz="1400"/>
            </a:lvl7pPr>
            <a:lvl8pPr indent="-299720" lvl="7" marL="3657600" algn="l">
              <a:spcBef>
                <a:spcPts val="1000"/>
              </a:spcBef>
              <a:spcAft>
                <a:spcPts val="0"/>
              </a:spcAft>
              <a:buSzPts val="1120"/>
              <a:buChar char="►"/>
              <a:defRPr sz="1400"/>
            </a:lvl8pPr>
            <a:lvl9pPr indent="-299720" lvl="8" marL="4114800" algn="l">
              <a:spcBef>
                <a:spcPts val="1000"/>
              </a:spcBef>
              <a:spcAft>
                <a:spcPts val="0"/>
              </a:spcAft>
              <a:buSzPts val="1120"/>
              <a:buChar char="►"/>
              <a:defRPr sz="1400"/>
            </a:lvl9pPr>
          </a:lstStyle>
          <a:p/>
        </p:txBody>
      </p:sp>
      <p:sp>
        <p:nvSpPr>
          <p:cNvPr id="73" name="Google Shape;73;p10"/>
          <p:cNvSpPr txBox="1"/>
          <p:nvPr>
            <p:ph idx="2" type="body"/>
          </p:nvPr>
        </p:nvSpPr>
        <p:spPr>
          <a:xfrm>
            <a:off x="1154953" y="3129280"/>
            <a:ext cx="3401063" cy="289559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74" name="Google Shape;74;p10"/>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0"/>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0"/>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5.xml"/><Relationship Id="rId11" Type="http://schemas.openxmlformats.org/officeDocument/2006/relationships/slideLayout" Target="../slideLayouts/slideLayout6.xml"/><Relationship Id="rId22" Type="http://schemas.openxmlformats.org/officeDocument/2006/relationships/slideLayout" Target="../slideLayouts/slideLayout17.xml"/><Relationship Id="rId10" Type="http://schemas.openxmlformats.org/officeDocument/2006/relationships/slideLayout" Target="../slideLayouts/slideLayout5.xml"/><Relationship Id="rId21" Type="http://schemas.openxmlformats.org/officeDocument/2006/relationships/slideLayout" Target="../slideLayouts/slideLayout16.xml"/><Relationship Id="rId13" Type="http://schemas.openxmlformats.org/officeDocument/2006/relationships/slideLayout" Target="../slideLayouts/slideLayout8.xml"/><Relationship Id="rId12" Type="http://schemas.openxmlformats.org/officeDocument/2006/relationships/slideLayout" Target="../slideLayouts/slideLayout7.xml"/><Relationship Id="rId23" Type="http://schemas.openxmlformats.org/officeDocument/2006/relationships/theme" Target="../theme/theme1.xml"/><Relationship Id="rId1" Type="http://schemas.openxmlformats.org/officeDocument/2006/relationships/image" Target="../media/image6.pn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slideLayout" Target="../slideLayouts/slideLayout4.xml"/><Relationship Id="rId15" Type="http://schemas.openxmlformats.org/officeDocument/2006/relationships/slideLayout" Target="../slideLayouts/slideLayout10.xml"/><Relationship Id="rId14" Type="http://schemas.openxmlformats.org/officeDocument/2006/relationships/slideLayout" Target="../slideLayouts/slideLayout9.xml"/><Relationship Id="rId17" Type="http://schemas.openxmlformats.org/officeDocument/2006/relationships/slideLayout" Target="../slideLayouts/slideLayout12.xml"/><Relationship Id="rId16" Type="http://schemas.openxmlformats.org/officeDocument/2006/relationships/slideLayout" Target="../slideLayouts/slideLayout11.xml"/><Relationship Id="rId5" Type="http://schemas.openxmlformats.org/officeDocument/2006/relationships/image" Target="../media/image1.png"/><Relationship Id="rId19" Type="http://schemas.openxmlformats.org/officeDocument/2006/relationships/slideLayout" Target="../slideLayouts/slideLayout14.xml"/><Relationship Id="rId6" Type="http://schemas.openxmlformats.org/officeDocument/2006/relationships/slideLayout" Target="../slideLayouts/slideLayout1.xml"/><Relationship Id="rId18" Type="http://schemas.openxmlformats.org/officeDocument/2006/relationships/slideLayout" Target="../slideLayouts/slideLayout13.xml"/><Relationship Id="rId7" Type="http://schemas.openxmlformats.org/officeDocument/2006/relationships/slideLayout" Target="../slideLayouts/slideLayout2.xml"/><Relationship Id="rId8"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2">
            <a:alphaModFix/>
          </a:blip>
          <a:srcRect b="0" l="3613" r="0" t="0"/>
          <a:stretch/>
        </p:blipFill>
        <p:spPr>
          <a:xfrm>
            <a:off x="0" y="2669685"/>
            <a:ext cx="4037012" cy="4188315"/>
          </a:xfrm>
          <a:prstGeom prst="rect">
            <a:avLst/>
          </a:prstGeom>
          <a:noFill/>
          <a:ln>
            <a:noFill/>
          </a:ln>
        </p:spPr>
      </p:pic>
      <p:pic>
        <p:nvPicPr>
          <p:cNvPr id="11" name="Google Shape;11;p1"/>
          <p:cNvPicPr preferRelativeResize="0"/>
          <p:nvPr/>
        </p:nvPicPr>
        <p:blipFill rotWithShape="1">
          <a:blip r:embed="rId3">
            <a:alphaModFix/>
          </a:blip>
          <a:srcRect b="0" l="35640" r="0" t="0"/>
          <a:stretch/>
        </p:blipFill>
        <p:spPr>
          <a:xfrm>
            <a:off x="0" y="2892347"/>
            <a:ext cx="1522412" cy="2365453"/>
          </a:xfrm>
          <a:prstGeom prst="rect">
            <a:avLst/>
          </a:prstGeom>
          <a:noFill/>
          <a:ln>
            <a:noFill/>
          </a:ln>
        </p:spPr>
      </p:pic>
      <p:sp>
        <p:nvSpPr>
          <p:cNvPr id="12" name="Google Shape;12;p1"/>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 name="Google Shape;13;p1"/>
          <p:cNvPicPr preferRelativeResize="0"/>
          <p:nvPr/>
        </p:nvPicPr>
        <p:blipFill rotWithShape="1">
          <a:blip r:embed="rId4">
            <a:alphaModFix/>
          </a:blip>
          <a:srcRect b="0" l="0" r="0" t="28812"/>
          <a:stretch/>
        </p:blipFill>
        <p:spPr>
          <a:xfrm>
            <a:off x="7999412" y="0"/>
            <a:ext cx="1603387" cy="1141407"/>
          </a:xfrm>
          <a:prstGeom prst="rect">
            <a:avLst/>
          </a:prstGeom>
          <a:noFill/>
          <a:ln>
            <a:noFill/>
          </a:ln>
        </p:spPr>
      </p:pic>
      <p:pic>
        <p:nvPicPr>
          <p:cNvPr id="14" name="Google Shape;14;p1"/>
          <p:cNvPicPr preferRelativeResize="0"/>
          <p:nvPr/>
        </p:nvPicPr>
        <p:blipFill rotWithShape="1">
          <a:blip r:embed="rId5">
            <a:alphaModFix/>
          </a:blip>
          <a:srcRect b="23320" l="0" r="0" t="0"/>
          <a:stretch/>
        </p:blipFill>
        <p:spPr>
          <a:xfrm>
            <a:off x="8605878" y="6096000"/>
            <a:ext cx="993734" cy="762000"/>
          </a:xfrm>
          <a:prstGeom prst="rect">
            <a:avLst/>
          </a:prstGeom>
          <a:noFill/>
          <a:ln>
            <a:noFill/>
          </a:ln>
        </p:spPr>
      </p:pic>
      <p:sp>
        <p:nvSpPr>
          <p:cNvPr id="15" name="Google Shape;15;p1"/>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2"/>
              </a:buClr>
              <a:buSzPts val="4200"/>
              <a:buFont typeface="Century Gothic"/>
              <a:buNone/>
              <a:defRPr b="0" i="0" sz="4200" u="none" cap="none" strike="noStrike">
                <a:solidFill>
                  <a:schemeClr val="lt2"/>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17" name="Google Shape;17;p1"/>
          <p:cNvSpPr txBox="1"/>
          <p:nvPr>
            <p:ph idx="1" type="body"/>
          </p:nvPr>
        </p:nvSpPr>
        <p:spPr>
          <a:xfrm>
            <a:off x="1103312" y="2052918"/>
            <a:ext cx="8946541" cy="4195481"/>
          </a:xfrm>
          <a:prstGeom prst="rect">
            <a:avLst/>
          </a:prstGeom>
          <a:noFill/>
          <a:ln>
            <a:noFill/>
          </a:ln>
        </p:spPr>
        <p:txBody>
          <a:bodyPr anchorCtr="0" anchor="t" bIns="45700" lIns="91425" spcFirstLastPara="1" rIns="91425" wrap="square" tIns="45700">
            <a:normAutofit/>
          </a:bodyPr>
          <a:lstStyle>
            <a:lvl1pPr indent="-330200" lvl="0" marL="457200" marR="0" rtl="0" algn="l">
              <a:spcBef>
                <a:spcPts val="1000"/>
              </a:spcBef>
              <a:spcAft>
                <a:spcPts val="0"/>
              </a:spcAft>
              <a:buClr>
                <a:srgbClr val="86D1D8"/>
              </a:buClr>
              <a:buSzPts val="1600"/>
              <a:buFont typeface="Noto Sans Symbols"/>
              <a:buChar char="►"/>
              <a:defRPr b="0" i="0" sz="2000" u="none" cap="none" strike="noStrike">
                <a:solidFill>
                  <a:schemeClr val="lt1"/>
                </a:solidFill>
                <a:latin typeface="Century Gothic"/>
                <a:ea typeface="Century Gothic"/>
                <a:cs typeface="Century Gothic"/>
                <a:sym typeface="Century Gothic"/>
              </a:defRPr>
            </a:lvl1pPr>
            <a:lvl2pPr indent="-320040" lvl="1" marL="914400" marR="0" rtl="0" algn="l">
              <a:spcBef>
                <a:spcPts val="1000"/>
              </a:spcBef>
              <a:spcAft>
                <a:spcPts val="0"/>
              </a:spcAft>
              <a:buClr>
                <a:srgbClr val="86D1D8"/>
              </a:buClr>
              <a:buSzPts val="1440"/>
              <a:buFont typeface="Noto Sans Symbols"/>
              <a:buChar char="►"/>
              <a:defRPr b="0" i="0" sz="1800" u="none" cap="none" strike="noStrike">
                <a:solidFill>
                  <a:schemeClr val="lt1"/>
                </a:solidFill>
                <a:latin typeface="Century Gothic"/>
                <a:ea typeface="Century Gothic"/>
                <a:cs typeface="Century Gothic"/>
                <a:sym typeface="Century Gothic"/>
              </a:defRPr>
            </a:lvl2pPr>
            <a:lvl3pPr indent="-309880" lvl="2" marL="1371600" marR="0" rtl="0" algn="l">
              <a:spcBef>
                <a:spcPts val="1000"/>
              </a:spcBef>
              <a:spcAft>
                <a:spcPts val="0"/>
              </a:spcAft>
              <a:buClr>
                <a:srgbClr val="86D1D8"/>
              </a:buClr>
              <a:buSzPts val="1280"/>
              <a:buFont typeface="Noto Sans Symbols"/>
              <a:buChar char="►"/>
              <a:defRPr b="0" i="0" sz="1600" u="none" cap="none" strike="noStrike">
                <a:solidFill>
                  <a:schemeClr val="lt1"/>
                </a:solidFill>
                <a:latin typeface="Century Gothic"/>
                <a:ea typeface="Century Gothic"/>
                <a:cs typeface="Century Gothic"/>
                <a:sym typeface="Century Gothic"/>
              </a:defRPr>
            </a:lvl3pPr>
            <a:lvl4pPr indent="-299719" lvl="3" marL="1828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4pPr>
            <a:lvl5pPr indent="-299720" lvl="4" marL="22860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5pPr>
            <a:lvl6pPr indent="-299720" lvl="5" marL="27432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6pPr>
            <a:lvl7pPr indent="-299720" lvl="6" marL="32004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7pPr>
            <a:lvl8pPr indent="-299720" lvl="7" marL="36576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8pPr>
            <a:lvl9pPr indent="-299720" lvl="8" marL="4114800" marR="0" rtl="0" algn="l">
              <a:spcBef>
                <a:spcPts val="1000"/>
              </a:spcBef>
              <a:spcAft>
                <a:spcPts val="0"/>
              </a:spcAft>
              <a:buClr>
                <a:srgbClr val="86D1D8"/>
              </a:buClr>
              <a:buSzPts val="1120"/>
              <a:buFont typeface="Noto Sans Symbols"/>
              <a:buChar char="►"/>
              <a:defRPr b="0" i="0" sz="1400" u="none" cap="none" strike="noStrike">
                <a:solidFill>
                  <a:schemeClr val="lt1"/>
                </a:solidFill>
                <a:latin typeface="Century Gothic"/>
                <a:ea typeface="Century Gothic"/>
                <a:cs typeface="Century Gothic"/>
                <a:sym typeface="Century Gothic"/>
              </a:defRPr>
            </a:lvl9pPr>
          </a:lstStyle>
          <a:p/>
        </p:txBody>
      </p:sp>
      <p:sp>
        <p:nvSpPr>
          <p:cNvPr id="18" name="Google Shape;18;p1"/>
          <p:cNvSpPr txBox="1"/>
          <p:nvPr>
            <p:ph idx="10" type="dt"/>
          </p:nvPr>
        </p:nvSpPr>
        <p:spPr>
          <a:xfrm rot="5400000">
            <a:off x="10155639" y="1790701"/>
            <a:ext cx="990599" cy="304799"/>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9" name="Google Shape;19;p1"/>
          <p:cNvSpPr txBox="1"/>
          <p:nvPr>
            <p:ph idx="11" type="ftr"/>
          </p:nvPr>
        </p:nvSpPr>
        <p:spPr>
          <a:xfrm rot="5400000">
            <a:off x="8951573" y="3225297"/>
            <a:ext cx="3859795" cy="304801"/>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20" name="Google Shape;20;p1"/>
          <p:cNvSpPr txBox="1"/>
          <p:nvPr>
            <p:ph idx="12" type="sldNum"/>
          </p:nvPr>
        </p:nvSpPr>
        <p:spPr>
          <a:xfrm>
            <a:off x="10352540" y="295729"/>
            <a:ext cx="838199" cy="767687"/>
          </a:xfrm>
          <a:prstGeom prst="rect">
            <a:avLst/>
          </a:prstGeom>
          <a:noFill/>
          <a:ln>
            <a:noFill/>
          </a:ln>
        </p:spPr>
        <p:txBody>
          <a:bodyPr anchorCtr="0" anchor="b" bIns="45700" lIns="91425" spcFirstLastPara="1" rIns="91425" wrap="square" tIns="45700">
            <a:noAutofit/>
          </a:bodyPr>
          <a:lstStyle>
            <a:lvl1pPr indent="0" lvl="0" marL="0" marR="0" rtl="0" algn="ctr">
              <a:spcBef>
                <a:spcPts val="0"/>
              </a:spcBef>
              <a:buNone/>
              <a:defRPr b="0" i="0" sz="2800" u="none" cap="none" strike="noStrike">
                <a:solidFill>
                  <a:schemeClr val="lt1"/>
                </a:solidFill>
                <a:latin typeface="Century Gothic"/>
                <a:ea typeface="Century Gothic"/>
                <a:cs typeface="Century Gothic"/>
                <a:sym typeface="Century Gothic"/>
              </a:defRPr>
            </a:lvl1pPr>
            <a:lvl2pPr indent="0" lvl="1" marL="0" marR="0" rtl="0" algn="ctr">
              <a:spcBef>
                <a:spcPts val="0"/>
              </a:spcBef>
              <a:buNone/>
              <a:defRPr b="0" i="0" sz="2800" u="none" cap="none" strike="noStrike">
                <a:solidFill>
                  <a:schemeClr val="lt1"/>
                </a:solidFill>
                <a:latin typeface="Century Gothic"/>
                <a:ea typeface="Century Gothic"/>
                <a:cs typeface="Century Gothic"/>
                <a:sym typeface="Century Gothic"/>
              </a:defRPr>
            </a:lvl2pPr>
            <a:lvl3pPr indent="0" lvl="2" marL="0" marR="0" rtl="0" algn="ctr">
              <a:spcBef>
                <a:spcPts val="0"/>
              </a:spcBef>
              <a:buNone/>
              <a:defRPr b="0" i="0" sz="2800" u="none" cap="none" strike="noStrike">
                <a:solidFill>
                  <a:schemeClr val="lt1"/>
                </a:solidFill>
                <a:latin typeface="Century Gothic"/>
                <a:ea typeface="Century Gothic"/>
                <a:cs typeface="Century Gothic"/>
                <a:sym typeface="Century Gothic"/>
              </a:defRPr>
            </a:lvl3pPr>
            <a:lvl4pPr indent="0" lvl="3" marL="0" marR="0" rtl="0" algn="ctr">
              <a:spcBef>
                <a:spcPts val="0"/>
              </a:spcBef>
              <a:buNone/>
              <a:defRPr b="0" i="0" sz="2800" u="none" cap="none" strike="noStrike">
                <a:solidFill>
                  <a:schemeClr val="lt1"/>
                </a:solidFill>
                <a:latin typeface="Century Gothic"/>
                <a:ea typeface="Century Gothic"/>
                <a:cs typeface="Century Gothic"/>
                <a:sym typeface="Century Gothic"/>
              </a:defRPr>
            </a:lvl4pPr>
            <a:lvl5pPr indent="0" lvl="4" marL="0" marR="0" rtl="0" algn="ctr">
              <a:spcBef>
                <a:spcPts val="0"/>
              </a:spcBef>
              <a:buNone/>
              <a:defRPr b="0" i="0" sz="2800" u="none" cap="none" strike="noStrike">
                <a:solidFill>
                  <a:schemeClr val="lt1"/>
                </a:solidFill>
                <a:latin typeface="Century Gothic"/>
                <a:ea typeface="Century Gothic"/>
                <a:cs typeface="Century Gothic"/>
                <a:sym typeface="Century Gothic"/>
              </a:defRPr>
            </a:lvl5pPr>
            <a:lvl6pPr indent="0" lvl="5" marL="0" marR="0" rtl="0" algn="ctr">
              <a:spcBef>
                <a:spcPts val="0"/>
              </a:spcBef>
              <a:buNone/>
              <a:defRPr b="0" i="0" sz="2800" u="none" cap="none" strike="noStrike">
                <a:solidFill>
                  <a:schemeClr val="lt1"/>
                </a:solidFill>
                <a:latin typeface="Century Gothic"/>
                <a:ea typeface="Century Gothic"/>
                <a:cs typeface="Century Gothic"/>
                <a:sym typeface="Century Gothic"/>
              </a:defRPr>
            </a:lvl6pPr>
            <a:lvl7pPr indent="0" lvl="6" marL="0" marR="0" rtl="0" algn="ctr">
              <a:spcBef>
                <a:spcPts val="0"/>
              </a:spcBef>
              <a:buNone/>
              <a:defRPr b="0" i="0" sz="2800" u="none" cap="none" strike="noStrike">
                <a:solidFill>
                  <a:schemeClr val="lt1"/>
                </a:solidFill>
                <a:latin typeface="Century Gothic"/>
                <a:ea typeface="Century Gothic"/>
                <a:cs typeface="Century Gothic"/>
                <a:sym typeface="Century Gothic"/>
              </a:defRPr>
            </a:lvl7pPr>
            <a:lvl8pPr indent="0" lvl="7" marL="0" marR="0" rtl="0" algn="ctr">
              <a:spcBef>
                <a:spcPts val="0"/>
              </a:spcBef>
              <a:buNone/>
              <a:defRPr b="0" i="0" sz="2800" u="none" cap="none" strike="noStrike">
                <a:solidFill>
                  <a:schemeClr val="lt1"/>
                </a:solidFill>
                <a:latin typeface="Century Gothic"/>
                <a:ea typeface="Century Gothic"/>
                <a:cs typeface="Century Gothic"/>
                <a:sym typeface="Century Gothic"/>
              </a:defRPr>
            </a:lvl8pPr>
            <a:lvl9pPr indent="0" lvl="8" marL="0" marR="0" rtl="0" algn="ctr">
              <a:spcBef>
                <a:spcPts val="0"/>
              </a:spcBef>
              <a:buNone/>
              <a:defRPr b="0" i="0" sz="28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6"/>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 id="2147483661" r:id="rId19"/>
    <p:sldLayoutId id="2147483662" r:id="rId20"/>
    <p:sldLayoutId id="2147483663" r:id="rId21"/>
    <p:sldLayoutId id="2147483664"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hyperlink" Target="https://drive.google.com/file/d/1fzBAVXFyMNkVJtfbx5A11ahJKU30Bd_U/view?usp=sharing" TargetMode="External"/><Relationship Id="rId5"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hyperlink" Target="https://www.gutenberg.org/files/3177/3177-h/3177-h.htm#linkch08" TargetMode="External"/><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hyperlink" Target="https://www.npr.org/templates/story/story.php?storyId=125447499" TargetMode="External"/><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hyperlink" Target="https://www.nps.gov/poex/planyourvisit/tour-route-nebraska.htm" TargetMode="External"/><Relationship Id="rId6" Type="http://schemas.openxmlformats.org/officeDocument/2006/relationships/hyperlink" Target="https://www.nps.gov/poex/planyourvisit/tour-route-nebraska.ht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hyperlink" Target="https://majorhowardegan.com/2013/10/pony-express-poetry/" TargetMode="External"/><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hyperlink" Target="https://www.ponyexpress.org/pony-express-rider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 name="Shape 150"/>
        <p:cNvGrpSpPr/>
        <p:nvPr/>
      </p:nvGrpSpPr>
      <p:grpSpPr>
        <a:xfrm>
          <a:off x="0" y="0"/>
          <a:ext cx="0" cy="0"/>
          <a:chOff x="0" y="0"/>
          <a:chExt cx="0" cy="0"/>
        </a:xfrm>
      </p:grpSpPr>
      <p:sp>
        <p:nvSpPr>
          <p:cNvPr id="151" name="Google Shape;151;p19"/>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52" name="Google Shape;152;p19"/>
          <p:cNvSpPr txBox="1"/>
          <p:nvPr>
            <p:ph type="title"/>
          </p:nvPr>
        </p:nvSpPr>
        <p:spPr>
          <a:xfrm>
            <a:off x="5411931" y="452718"/>
            <a:ext cx="4638903" cy="140053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lt2"/>
              </a:buClr>
              <a:buSzPts val="4200"/>
              <a:buFont typeface="Century Gothic"/>
              <a:buNone/>
            </a:pPr>
            <a:r>
              <a:rPr lang="en-US"/>
              <a:t>Note to Teachers</a:t>
            </a:r>
            <a:endParaRPr/>
          </a:p>
        </p:txBody>
      </p:sp>
      <p:sp>
        <p:nvSpPr>
          <p:cNvPr id="153" name="Google Shape;153;p19"/>
          <p:cNvSpPr/>
          <p:nvPr/>
        </p:nvSpPr>
        <p:spPr>
          <a:xfrm flipH="1">
            <a:off x="4628375" y="-1573"/>
            <a:ext cx="559472" cy="3709642"/>
          </a:xfrm>
          <a:custGeom>
            <a:rect b="b" l="l" r="r" t="t"/>
            <a:pathLst>
              <a:path extrusionOk="0" h="3709642" w="55947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54" name="Google Shape;154;p19"/>
          <p:cNvSpPr/>
          <p:nvPr/>
        </p:nvSpPr>
        <p:spPr>
          <a:xfrm>
            <a:off x="10442448"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9"/>
          <p:cNvSpPr txBox="1"/>
          <p:nvPr>
            <p:ph idx="1" type="body"/>
          </p:nvPr>
        </p:nvSpPr>
        <p:spPr>
          <a:xfrm>
            <a:off x="5919537" y="2052918"/>
            <a:ext cx="5871410" cy="4195481"/>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lnSpc>
                <a:spcPct val="90000"/>
              </a:lnSpc>
              <a:spcBef>
                <a:spcPts val="0"/>
              </a:spcBef>
              <a:spcAft>
                <a:spcPts val="0"/>
              </a:spcAft>
              <a:buSzPct val="80000"/>
              <a:buChar char="►"/>
            </a:pPr>
            <a:r>
              <a:rPr lang="en-US" sz="1600"/>
              <a:t>The following are writing prompts attached to the presentation of </a:t>
            </a:r>
            <a:r>
              <a:rPr lang="en-US" sz="1600" u="sng">
                <a:solidFill>
                  <a:schemeClr val="hlink"/>
                </a:solidFill>
                <a:hlinkClick r:id="rId4"/>
              </a:rPr>
              <a:t>NPS Ranger Joe Reasone</a:t>
            </a:r>
            <a:r>
              <a:rPr lang="en-US" sz="1600"/>
              <a:t>r.</a:t>
            </a:r>
            <a:endParaRPr/>
          </a:p>
          <a:p>
            <a:pPr indent="-267716" lvl="0" marL="342900" rtl="0" algn="l">
              <a:lnSpc>
                <a:spcPct val="90000"/>
              </a:lnSpc>
              <a:spcBef>
                <a:spcPts val="1000"/>
              </a:spcBef>
              <a:spcAft>
                <a:spcPts val="0"/>
              </a:spcAft>
              <a:buSzPct val="80000"/>
              <a:buNone/>
            </a:pPr>
            <a:r>
              <a:t/>
            </a:r>
            <a:endParaRPr sz="1600"/>
          </a:p>
          <a:p>
            <a:pPr indent="-342900" lvl="0" marL="342900" rtl="0" algn="l">
              <a:lnSpc>
                <a:spcPct val="90000"/>
              </a:lnSpc>
              <a:spcBef>
                <a:spcPts val="1000"/>
              </a:spcBef>
              <a:spcAft>
                <a:spcPts val="0"/>
              </a:spcAft>
              <a:buSzPct val="80000"/>
              <a:buChar char="►"/>
            </a:pPr>
            <a:r>
              <a:rPr lang="en-US" sz="1600"/>
              <a:t>This presentation is intended to </a:t>
            </a:r>
            <a:endParaRPr/>
          </a:p>
          <a:p>
            <a:pPr indent="-285750" lvl="1" marL="742950" rtl="0" algn="l">
              <a:lnSpc>
                <a:spcPct val="90000"/>
              </a:lnSpc>
              <a:spcBef>
                <a:spcPts val="1000"/>
              </a:spcBef>
              <a:spcAft>
                <a:spcPts val="0"/>
              </a:spcAft>
              <a:buSzPct val="80000"/>
              <a:buChar char="►"/>
            </a:pPr>
            <a:r>
              <a:rPr lang="en-US" sz="1600"/>
              <a:t>Give your students writing prompts inspired by information about the Pony Express, its history, riders and relationship to Fort Laramie National Historical Site.</a:t>
            </a:r>
            <a:endParaRPr/>
          </a:p>
          <a:p>
            <a:pPr indent="-285750" lvl="1" marL="742950" rtl="0" algn="l">
              <a:lnSpc>
                <a:spcPct val="90000"/>
              </a:lnSpc>
              <a:spcBef>
                <a:spcPts val="1000"/>
              </a:spcBef>
              <a:spcAft>
                <a:spcPts val="0"/>
              </a:spcAft>
              <a:buSzPct val="80000"/>
              <a:buChar char="►"/>
            </a:pPr>
            <a:r>
              <a:rPr lang="en-US" sz="1600"/>
              <a:t>Give your students some examples of writing by various authors</a:t>
            </a:r>
            <a:endParaRPr/>
          </a:p>
          <a:p>
            <a:pPr indent="-285750" lvl="1" marL="742950" rtl="0" algn="l">
              <a:lnSpc>
                <a:spcPct val="90000"/>
              </a:lnSpc>
              <a:spcBef>
                <a:spcPts val="1000"/>
              </a:spcBef>
              <a:spcAft>
                <a:spcPts val="0"/>
              </a:spcAft>
              <a:buSzPct val="80000"/>
              <a:buChar char="►"/>
            </a:pPr>
            <a:r>
              <a:rPr lang="en-US" sz="1600"/>
              <a:t>Give your students inspiration to write for your classroom and to share with Rangers at Fort Laramie. </a:t>
            </a:r>
            <a:endParaRPr/>
          </a:p>
          <a:p>
            <a:pPr indent="-285750" lvl="1" marL="742950" rtl="0" algn="l">
              <a:lnSpc>
                <a:spcPct val="90000"/>
              </a:lnSpc>
              <a:spcBef>
                <a:spcPts val="1000"/>
              </a:spcBef>
              <a:spcAft>
                <a:spcPts val="0"/>
              </a:spcAft>
              <a:buSzPct val="80000"/>
              <a:buChar char="►"/>
            </a:pPr>
            <a:r>
              <a:rPr lang="en-US" sz="1600"/>
              <a:t>Give “stops” for writing time on various suggestions. </a:t>
            </a:r>
            <a:endParaRPr/>
          </a:p>
          <a:p>
            <a:pPr indent="-210566" lvl="1" marL="742950" rtl="0" algn="l">
              <a:lnSpc>
                <a:spcPct val="90000"/>
              </a:lnSpc>
              <a:spcBef>
                <a:spcPts val="1000"/>
              </a:spcBef>
              <a:spcAft>
                <a:spcPts val="0"/>
              </a:spcAft>
              <a:buSzPct val="80000"/>
              <a:buNone/>
            </a:pPr>
            <a:r>
              <a:t/>
            </a:r>
            <a:endParaRPr sz="1600"/>
          </a:p>
          <a:p>
            <a:pPr indent="-285750" lvl="1" marL="742950" rtl="0" algn="l">
              <a:lnSpc>
                <a:spcPct val="90000"/>
              </a:lnSpc>
              <a:spcBef>
                <a:spcPts val="1000"/>
              </a:spcBef>
              <a:spcAft>
                <a:spcPts val="0"/>
              </a:spcAft>
              <a:buSzPct val="80000"/>
              <a:buChar char="►"/>
            </a:pPr>
            <a:r>
              <a:rPr lang="en-US" sz="1600"/>
              <a:t>PLEASE, FEEL FREE TO  USE ALL OR SOME OF THIS</a:t>
            </a:r>
            <a:endParaRPr/>
          </a:p>
          <a:p>
            <a:pPr indent="0" lvl="1" marL="457200" rtl="0" algn="l">
              <a:lnSpc>
                <a:spcPct val="90000"/>
              </a:lnSpc>
              <a:spcBef>
                <a:spcPts val="1000"/>
              </a:spcBef>
              <a:spcAft>
                <a:spcPts val="0"/>
              </a:spcAft>
              <a:buSzPct val="80000"/>
              <a:buNone/>
            </a:pPr>
            <a:r>
              <a:rPr lang="en-US" sz="1600"/>
              <a:t>     PRESENTATION.</a:t>
            </a:r>
            <a:endParaRPr/>
          </a:p>
          <a:p>
            <a:pPr indent="-291236" lvl="0" marL="342900" rtl="0" algn="l">
              <a:lnSpc>
                <a:spcPct val="90000"/>
              </a:lnSpc>
              <a:spcBef>
                <a:spcPts val="1000"/>
              </a:spcBef>
              <a:spcAft>
                <a:spcPts val="0"/>
              </a:spcAft>
              <a:buSzPct val="80000"/>
              <a:buNone/>
            </a:pPr>
            <a:r>
              <a:t/>
            </a:r>
            <a:endParaRPr sz="1100"/>
          </a:p>
        </p:txBody>
      </p:sp>
      <p:pic>
        <p:nvPicPr>
          <p:cNvPr descr="A person riding a horse&#10;&#10;Description automatically generated" id="156" name="Google Shape;156;p19"/>
          <p:cNvPicPr preferRelativeResize="0"/>
          <p:nvPr/>
        </p:nvPicPr>
        <p:blipFill rotWithShape="1">
          <a:blip r:embed="rId5">
            <a:alphaModFix/>
          </a:blip>
          <a:srcRect b="0" l="0" r="0" t="0"/>
          <a:stretch/>
        </p:blipFill>
        <p:spPr>
          <a:xfrm>
            <a:off x="0" y="0"/>
            <a:ext cx="5187847"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28"/>
          <p:cNvPicPr preferRelativeResize="0"/>
          <p:nvPr/>
        </p:nvPicPr>
        <p:blipFill rotWithShape="1">
          <a:blip r:embed="rId3">
            <a:alphaModFix/>
          </a:blip>
          <a:srcRect b="0" l="0" r="0" t="0"/>
          <a:stretch/>
        </p:blipFill>
        <p:spPr>
          <a:xfrm>
            <a:off x="3617626" y="449705"/>
            <a:ext cx="7944787" cy="5958590"/>
          </a:xfrm>
          <a:prstGeom prst="rect">
            <a:avLst/>
          </a:prstGeom>
          <a:noFill/>
          <a:ln>
            <a:noFill/>
          </a:ln>
        </p:spPr>
      </p:pic>
      <p:sp>
        <p:nvSpPr>
          <p:cNvPr id="222" name="Google Shape;222;p28"/>
          <p:cNvSpPr txBox="1"/>
          <p:nvPr/>
        </p:nvSpPr>
        <p:spPr>
          <a:xfrm>
            <a:off x="629587" y="269823"/>
            <a:ext cx="2426434" cy="206210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Century Gothic"/>
                <a:ea typeface="Century Gothic"/>
                <a:cs typeface="Century Gothic"/>
                <a:sym typeface="Century Gothic"/>
              </a:rPr>
              <a:t>Some of the Pony Express</a:t>
            </a:r>
            <a:endParaRPr/>
          </a:p>
          <a:p>
            <a:pPr indent="0" lvl="0" marL="0" marR="0" rtl="0" algn="l">
              <a:spcBef>
                <a:spcPts val="0"/>
              </a:spcBef>
              <a:spcAft>
                <a:spcPts val="0"/>
              </a:spcAft>
              <a:buNone/>
            </a:pPr>
            <a:r>
              <a:rPr lang="en-US" sz="3200">
                <a:solidFill>
                  <a:schemeClr val="lt1"/>
                </a:solidFill>
                <a:latin typeface="Century Gothic"/>
                <a:ea typeface="Century Gothic"/>
                <a:cs typeface="Century Gothic"/>
                <a:sym typeface="Century Gothic"/>
              </a:rPr>
              <a:t>Riders….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6" name="Shape 226"/>
        <p:cNvGrpSpPr/>
        <p:nvPr/>
      </p:nvGrpSpPr>
      <p:grpSpPr>
        <a:xfrm>
          <a:off x="0" y="0"/>
          <a:ext cx="0" cy="0"/>
          <a:chOff x="0" y="0"/>
          <a:chExt cx="0" cy="0"/>
        </a:xfrm>
      </p:grpSpPr>
      <p:pic>
        <p:nvPicPr>
          <p:cNvPr id="227" name="Google Shape;227;p29"/>
          <p:cNvPicPr preferRelativeResize="0"/>
          <p:nvPr/>
        </p:nvPicPr>
        <p:blipFill rotWithShape="1">
          <a:blip r:embed="rId4">
            <a:alphaModFix/>
          </a:blip>
          <a:srcRect b="0" l="3613" r="0" t="0"/>
          <a:stretch/>
        </p:blipFill>
        <p:spPr>
          <a:xfrm>
            <a:off x="0" y="2669685"/>
            <a:ext cx="4037012" cy="4188315"/>
          </a:xfrm>
          <a:prstGeom prst="rect">
            <a:avLst/>
          </a:prstGeom>
          <a:noFill/>
          <a:ln>
            <a:noFill/>
          </a:ln>
        </p:spPr>
      </p:pic>
      <p:pic>
        <p:nvPicPr>
          <p:cNvPr id="228" name="Google Shape;228;p29"/>
          <p:cNvPicPr preferRelativeResize="0"/>
          <p:nvPr/>
        </p:nvPicPr>
        <p:blipFill rotWithShape="1">
          <a:blip r:embed="rId5">
            <a:alphaModFix/>
          </a:blip>
          <a:srcRect b="0" l="35640" r="0" t="0"/>
          <a:stretch/>
        </p:blipFill>
        <p:spPr>
          <a:xfrm>
            <a:off x="0" y="2892347"/>
            <a:ext cx="1522412" cy="2365453"/>
          </a:xfrm>
          <a:prstGeom prst="rect">
            <a:avLst/>
          </a:prstGeom>
          <a:noFill/>
          <a:ln>
            <a:noFill/>
          </a:ln>
        </p:spPr>
      </p:pic>
      <p:sp>
        <p:nvSpPr>
          <p:cNvPr id="229" name="Google Shape;229;p29"/>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0" name="Google Shape;230;p29"/>
          <p:cNvPicPr preferRelativeResize="0"/>
          <p:nvPr/>
        </p:nvPicPr>
        <p:blipFill rotWithShape="1">
          <a:blip r:embed="rId6">
            <a:alphaModFix/>
          </a:blip>
          <a:srcRect b="0" l="0" r="0" t="28812"/>
          <a:stretch/>
        </p:blipFill>
        <p:spPr>
          <a:xfrm>
            <a:off x="7999412" y="0"/>
            <a:ext cx="1603387" cy="1141407"/>
          </a:xfrm>
          <a:prstGeom prst="rect">
            <a:avLst/>
          </a:prstGeom>
          <a:noFill/>
          <a:ln>
            <a:noFill/>
          </a:ln>
        </p:spPr>
      </p:pic>
      <p:pic>
        <p:nvPicPr>
          <p:cNvPr id="231" name="Google Shape;231;p29"/>
          <p:cNvPicPr preferRelativeResize="0"/>
          <p:nvPr/>
        </p:nvPicPr>
        <p:blipFill rotWithShape="1">
          <a:blip r:embed="rId7">
            <a:alphaModFix/>
          </a:blip>
          <a:srcRect b="23320" l="0" r="0" t="0"/>
          <a:stretch/>
        </p:blipFill>
        <p:spPr>
          <a:xfrm>
            <a:off x="8605878" y="6096000"/>
            <a:ext cx="993734" cy="762000"/>
          </a:xfrm>
          <a:prstGeom prst="rect">
            <a:avLst/>
          </a:prstGeom>
          <a:noFill/>
          <a:ln>
            <a:noFill/>
          </a:ln>
        </p:spPr>
      </p:pic>
      <p:sp>
        <p:nvSpPr>
          <p:cNvPr id="232" name="Google Shape;232;p29"/>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9"/>
          <p:cNvSpPr/>
          <p:nvPr/>
        </p:nvSpPr>
        <p:spPr>
          <a:xfrm>
            <a:off x="0" y="0"/>
            <a:ext cx="121920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34" name="Google Shape;234;p29"/>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Text&#10;&#10;Description automatically generated" id="235" name="Google Shape;235;p29"/>
          <p:cNvPicPr preferRelativeResize="0"/>
          <p:nvPr/>
        </p:nvPicPr>
        <p:blipFill rotWithShape="1">
          <a:blip r:embed="rId8">
            <a:alphaModFix/>
          </a:blip>
          <a:srcRect b="0" l="0" r="0" t="0"/>
          <a:stretch/>
        </p:blipFill>
        <p:spPr>
          <a:xfrm>
            <a:off x="0" y="0"/>
            <a:ext cx="9144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9" name="Shape 239"/>
        <p:cNvGrpSpPr/>
        <p:nvPr/>
      </p:nvGrpSpPr>
      <p:grpSpPr>
        <a:xfrm>
          <a:off x="0" y="0"/>
          <a:ext cx="0" cy="0"/>
          <a:chOff x="0" y="0"/>
          <a:chExt cx="0" cy="0"/>
        </a:xfrm>
      </p:grpSpPr>
      <p:sp>
        <p:nvSpPr>
          <p:cNvPr id="240" name="Google Shape;240;p30"/>
          <p:cNvSpPr txBox="1"/>
          <p:nvPr>
            <p:ph type="title"/>
          </p:nvPr>
        </p:nvSpPr>
        <p:spPr>
          <a:xfrm>
            <a:off x="648930" y="629266"/>
            <a:ext cx="9252154" cy="122398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2"/>
              </a:buClr>
              <a:buSzPts val="3900"/>
              <a:buFont typeface="Century Gothic"/>
              <a:buNone/>
            </a:pPr>
            <a:r>
              <a:rPr b="1" lang="en-US" sz="3900"/>
              <a:t>“HERE HE COMES!”</a:t>
            </a:r>
            <a:br>
              <a:rPr b="1" lang="en-US" sz="3900"/>
            </a:br>
            <a:endParaRPr sz="3900"/>
          </a:p>
        </p:txBody>
      </p:sp>
      <p:sp>
        <p:nvSpPr>
          <p:cNvPr id="241" name="Google Shape;241;p30"/>
          <p:cNvSpPr txBox="1"/>
          <p:nvPr>
            <p:ph idx="1" type="body"/>
          </p:nvPr>
        </p:nvSpPr>
        <p:spPr>
          <a:xfrm>
            <a:off x="1103311" y="1318846"/>
            <a:ext cx="5965394" cy="4929553"/>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SzPts val="1520"/>
              <a:buNone/>
            </a:pPr>
            <a:r>
              <a:rPr lang="en-US" sz="1900"/>
              <a:t>Every neck is stretched further, and every eye strained wider. Away across the endless dead level of the prairie a black speck appears against the sky, and it is plain that it moves. Well, I should think so!</a:t>
            </a:r>
            <a:endParaRPr/>
          </a:p>
          <a:p>
            <a:pPr indent="0" lvl="0" marL="0" rtl="0" algn="l">
              <a:lnSpc>
                <a:spcPct val="90000"/>
              </a:lnSpc>
              <a:spcBef>
                <a:spcPts val="1000"/>
              </a:spcBef>
              <a:spcAft>
                <a:spcPts val="0"/>
              </a:spcAft>
              <a:buSzPts val="1520"/>
              <a:buNone/>
            </a:pPr>
            <a:r>
              <a:rPr lang="en-US" sz="1900"/>
              <a:t>In a second or two it becomes a horse and rider, rising and falling, rising and falling—sweeping toward us nearer and nearer—growing more and more distinct, more and more sharply defined—nearer and still nearer, and the flutter of the hoofs comes faintly to the ear—another instant a whoop and a hurrah from our upper deck, a wave of the rider’s hand, but no reply, and man and horse burst past our excited faces, and go winging away like a belated fragment of a storm!</a:t>
            </a:r>
            <a:endParaRPr/>
          </a:p>
          <a:p>
            <a:pPr indent="-256540" lvl="0" marL="342900" rtl="0" algn="l">
              <a:lnSpc>
                <a:spcPct val="90000"/>
              </a:lnSpc>
              <a:spcBef>
                <a:spcPts val="1000"/>
              </a:spcBef>
              <a:spcAft>
                <a:spcPts val="0"/>
              </a:spcAft>
              <a:buSzPts val="1360"/>
              <a:buNone/>
            </a:pPr>
            <a:r>
              <a:t/>
            </a:r>
            <a:endParaRPr sz="1700"/>
          </a:p>
          <a:p>
            <a:pPr indent="-342900" lvl="0" marL="342900" rtl="0" algn="l">
              <a:spcBef>
                <a:spcPts val="1000"/>
              </a:spcBef>
              <a:spcAft>
                <a:spcPts val="0"/>
              </a:spcAft>
              <a:buSzPts val="880"/>
              <a:buChar char="►"/>
            </a:pPr>
            <a:r>
              <a:rPr lang="en-US" sz="1100"/>
              <a:t>Twain. Mark. “Chapter VIII”. </a:t>
            </a:r>
            <a:r>
              <a:rPr i="1" lang="en-US" sz="1100"/>
              <a:t>Roughing It. </a:t>
            </a:r>
            <a:r>
              <a:rPr lang="en-US" sz="1100"/>
              <a:t>Project Gutenberg.  </a:t>
            </a:r>
            <a:r>
              <a:rPr lang="en-US" sz="1100" u="sng">
                <a:solidFill>
                  <a:schemeClr val="hlink"/>
                </a:solidFill>
                <a:hlinkClick r:id="rId4"/>
              </a:rPr>
              <a:t>https://www.gutenberg.org/files/3177/3177-h/3177-h.htm#linkch08</a:t>
            </a:r>
            <a:r>
              <a:rPr lang="en-US" sz="1100"/>
              <a:t> Accessed December 30. 2020. </a:t>
            </a:r>
            <a:endParaRPr/>
          </a:p>
          <a:p>
            <a:pPr indent="-256540" lvl="0" marL="342900" rtl="0" algn="l">
              <a:lnSpc>
                <a:spcPct val="90000"/>
              </a:lnSpc>
              <a:spcBef>
                <a:spcPts val="1000"/>
              </a:spcBef>
              <a:spcAft>
                <a:spcPts val="0"/>
              </a:spcAft>
              <a:buSzPts val="1360"/>
              <a:buNone/>
            </a:pPr>
            <a:r>
              <a:t/>
            </a:r>
            <a:endParaRPr sz="1700"/>
          </a:p>
        </p:txBody>
      </p:sp>
      <p:pic>
        <p:nvPicPr>
          <p:cNvPr descr="A picture containing text&#10;&#10;Description automatically generated" id="242" name="Google Shape;242;p30"/>
          <p:cNvPicPr preferRelativeResize="0"/>
          <p:nvPr/>
        </p:nvPicPr>
        <p:blipFill rotWithShape="1">
          <a:blip r:embed="rId5">
            <a:alphaModFix/>
          </a:blip>
          <a:srcRect b="0" l="0" r="0" t="0"/>
          <a:stretch/>
        </p:blipFill>
        <p:spPr>
          <a:xfrm>
            <a:off x="8233037" y="1688123"/>
            <a:ext cx="3671748" cy="4560275"/>
          </a:xfrm>
          <a:prstGeom prst="rect">
            <a:avLst/>
          </a:prstGeom>
          <a:noFill/>
          <a:ln>
            <a:noFill/>
          </a:ln>
          <a:effectLst>
            <a:outerShdw blurRad="50800" rotWithShape="0" algn="t" dir="5400000" dist="38100">
              <a:srgbClr val="000000">
                <a:alpha val="42745"/>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1"/>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n-US"/>
              <a:t>The Excitement of the Rider </a:t>
            </a:r>
            <a:br>
              <a:rPr lang="en-US"/>
            </a:br>
            <a:r>
              <a:rPr lang="en-US"/>
              <a:t>described by Mark Twain</a:t>
            </a:r>
            <a:endParaRPr/>
          </a:p>
        </p:txBody>
      </p:sp>
      <p:sp>
        <p:nvSpPr>
          <p:cNvPr id="248" name="Google Shape;248;p31"/>
          <p:cNvSpPr txBox="1"/>
          <p:nvPr>
            <p:ph idx="1" type="body"/>
          </p:nvPr>
        </p:nvSpPr>
        <p:spPr>
          <a:xfrm>
            <a:off x="1103312" y="2052918"/>
            <a:ext cx="10638114" cy="4195481"/>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SzPts val="1600"/>
              <a:buChar char="►"/>
            </a:pPr>
            <a:r>
              <a:rPr lang="en-US">
                <a:solidFill>
                  <a:srgbClr val="FF0000"/>
                </a:solidFill>
              </a:rPr>
              <a:t>WRITING ACTIVITY:</a:t>
            </a:r>
            <a:endParaRPr/>
          </a:p>
          <a:p>
            <a:pPr indent="0" lvl="0" marL="0" rtl="0" algn="l">
              <a:spcBef>
                <a:spcPts val="1000"/>
              </a:spcBef>
              <a:spcAft>
                <a:spcPts val="0"/>
              </a:spcAft>
              <a:buSzPts val="1600"/>
              <a:buNone/>
            </a:pPr>
            <a:r>
              <a:rPr lang="en-US"/>
              <a:t>Mark Twain, one of America’s foremost writers at the time, anticipates and describes the fast approach and departure of a Pony Express rider. </a:t>
            </a:r>
            <a:endParaRPr/>
          </a:p>
          <a:p>
            <a:pPr indent="-342900" lvl="0" marL="342900" rtl="0" algn="l">
              <a:spcBef>
                <a:spcPts val="1000"/>
              </a:spcBef>
              <a:spcAft>
                <a:spcPts val="0"/>
              </a:spcAft>
              <a:buSzPts val="1600"/>
              <a:buChar char="►"/>
            </a:pPr>
            <a:r>
              <a:rPr lang="en-US"/>
              <a:t>Write about an event or activity that you found as fascinating as Mark Twain saw the Pony Express rider. </a:t>
            </a:r>
            <a:endParaRPr/>
          </a:p>
          <a:p>
            <a:pPr indent="-342900" lvl="0" marL="342900" rtl="0" algn="l">
              <a:spcBef>
                <a:spcPts val="1000"/>
              </a:spcBef>
              <a:spcAft>
                <a:spcPts val="0"/>
              </a:spcAft>
              <a:buSzPts val="1600"/>
              <a:buChar char="►"/>
            </a:pPr>
            <a:r>
              <a:rPr lang="en-US"/>
              <a:t>Write as if you were the Pony Express rider seeing Mark Twain or others watching you speed by. What would you be doing and thinking as you went by? What would it mean to see people celebrate you doing this job?</a:t>
            </a:r>
            <a:endParaRPr/>
          </a:p>
          <a:p>
            <a:pPr indent="-342900" lvl="0" marL="342900" rtl="0" algn="l">
              <a:spcBef>
                <a:spcPts val="1000"/>
              </a:spcBef>
              <a:spcAft>
                <a:spcPts val="0"/>
              </a:spcAft>
              <a:buSzPts val="1600"/>
              <a:buChar char="►"/>
            </a:pPr>
            <a:r>
              <a:rPr lang="en-US"/>
              <a:t>What kind of job today would be as fascinating to watch as Twain found seeing the Pony Express rider? Describe a job or activity in the same way Twain did seeing the Pony Express rider. Make this writing as exciting as possible so readers would feel the excitement of the activity as Twain did. </a:t>
            </a:r>
            <a:endParaRPr/>
          </a:p>
          <a:p>
            <a:pPr indent="-241300" lvl="0" marL="342900" rtl="0" algn="l">
              <a:spcBef>
                <a:spcPts val="1000"/>
              </a:spcBef>
              <a:spcAft>
                <a:spcPts val="0"/>
              </a:spcAft>
              <a:buSzPts val="16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2"/>
          <p:cNvPicPr preferRelativeResize="0"/>
          <p:nvPr/>
        </p:nvPicPr>
        <p:blipFill rotWithShape="1">
          <a:blip r:embed="rId3">
            <a:alphaModFix/>
          </a:blip>
          <a:srcRect b="0" l="0" r="2913" t="0"/>
          <a:stretch/>
        </p:blipFill>
        <p:spPr>
          <a:xfrm>
            <a:off x="5246556" y="1439056"/>
            <a:ext cx="6945443" cy="5091395"/>
          </a:xfrm>
          <a:prstGeom prst="rect">
            <a:avLst/>
          </a:prstGeom>
          <a:noFill/>
          <a:ln>
            <a:noFill/>
          </a:ln>
        </p:spPr>
      </p:pic>
      <p:sp>
        <p:nvSpPr>
          <p:cNvPr id="255" name="Google Shape;255;p32"/>
          <p:cNvSpPr txBox="1"/>
          <p:nvPr/>
        </p:nvSpPr>
        <p:spPr>
          <a:xfrm>
            <a:off x="104931" y="434715"/>
            <a:ext cx="5141625" cy="64633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Hiring of the Pony Express</a:t>
            </a:r>
            <a:endParaRPr/>
          </a:p>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Riders …</a:t>
            </a:r>
            <a:endParaRPr/>
          </a:p>
          <a:p>
            <a:pPr indent="0" lvl="0" marL="0" marR="0" rtl="0" algn="l">
              <a:spcBef>
                <a:spcPts val="0"/>
              </a:spcBef>
              <a:spcAft>
                <a:spcPts val="0"/>
              </a:spcAft>
              <a:buNone/>
            </a:pPr>
            <a:r>
              <a:t/>
            </a:r>
            <a:endParaRPr sz="24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The firm of Russell, Majors, and Waddell had a reputation </a:t>
            </a:r>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as an employer with ethical standards.  Their written instructions to </a:t>
            </a:r>
            <a:r>
              <a:rPr i="1" lang="en-US" sz="1800">
                <a:solidFill>
                  <a:schemeClr val="lt1"/>
                </a:solidFill>
                <a:latin typeface="Calibri"/>
                <a:ea typeface="Calibri"/>
                <a:cs typeface="Calibri"/>
                <a:sym typeface="Calibri"/>
              </a:rPr>
              <a:t>bullwhackers</a:t>
            </a:r>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 about how to care for draught animals on the old Santa Fe Trail, </a:t>
            </a:r>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for example, is remembered and respected in the west to this day. </a:t>
            </a:r>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 Likewise, they were careful and demanding about the men they hired.</a:t>
            </a:r>
            <a:endParaRPr/>
          </a:p>
          <a:p>
            <a:pPr indent="0" lvl="0" marL="0" marR="0" rtl="0" algn="l">
              <a:spcBef>
                <a:spcPts val="0"/>
              </a:spcBef>
              <a:spcAft>
                <a:spcPts val="0"/>
              </a:spcAft>
              <a:buNone/>
            </a:pPr>
            <a:r>
              <a:rPr lang="en-US" sz="1800">
                <a:solidFill>
                  <a:schemeClr val="lt1"/>
                </a:solidFill>
                <a:latin typeface="Calibri"/>
                <a:ea typeface="Calibri"/>
                <a:cs typeface="Calibri"/>
                <a:sym typeface="Calibri"/>
              </a:rPr>
              <a:t>  Rider J.G. Kelley remembered that “</a:t>
            </a:r>
            <a:r>
              <a:rPr i="1" lang="en-US" sz="1800">
                <a:solidFill>
                  <a:schemeClr val="lt1"/>
                </a:solidFill>
                <a:latin typeface="Calibri"/>
                <a:ea typeface="Calibri"/>
                <a:cs typeface="Calibri"/>
                <a:sym typeface="Calibri"/>
              </a:rPr>
              <a:t>the boys had the greatest veneration</a:t>
            </a:r>
            <a:endParaRPr/>
          </a:p>
          <a:p>
            <a:pPr indent="0" lvl="0" marL="0" marR="0" rtl="0" algn="l">
              <a:spcBef>
                <a:spcPts val="0"/>
              </a:spcBef>
              <a:spcAft>
                <a:spcPts val="0"/>
              </a:spcAft>
              <a:buNone/>
            </a:pPr>
            <a:r>
              <a:rPr i="1" lang="en-US" sz="1800">
                <a:solidFill>
                  <a:schemeClr val="lt1"/>
                </a:solidFill>
                <a:latin typeface="Calibri"/>
                <a:ea typeface="Calibri"/>
                <a:cs typeface="Calibri"/>
                <a:sym typeface="Calibri"/>
              </a:rPr>
              <a:t> for them because of their general good treatment at their hands. </a:t>
            </a:r>
            <a:endParaRPr/>
          </a:p>
          <a:p>
            <a:pPr indent="0" lvl="0" marL="0" marR="0" rtl="0" algn="l">
              <a:spcBef>
                <a:spcPts val="0"/>
              </a:spcBef>
              <a:spcAft>
                <a:spcPts val="0"/>
              </a:spcAft>
              <a:buNone/>
            </a:pPr>
            <a:r>
              <a:rPr i="1" lang="en-US" sz="1800">
                <a:solidFill>
                  <a:schemeClr val="lt1"/>
                </a:solidFill>
                <a:latin typeface="Calibri"/>
                <a:ea typeface="Calibri"/>
                <a:cs typeface="Calibri"/>
                <a:sym typeface="Calibri"/>
              </a:rPr>
              <a:t> They were God-fearing, religious, and temperate themselves, </a:t>
            </a:r>
            <a:endParaRPr/>
          </a:p>
          <a:p>
            <a:pPr indent="0" lvl="0" marL="0" marR="0" rtl="0" algn="l">
              <a:spcBef>
                <a:spcPts val="0"/>
              </a:spcBef>
              <a:spcAft>
                <a:spcPts val="0"/>
              </a:spcAft>
              <a:buNone/>
            </a:pPr>
            <a:r>
              <a:rPr i="1" lang="en-US" sz="1800">
                <a:solidFill>
                  <a:schemeClr val="lt1"/>
                </a:solidFill>
                <a:latin typeface="Calibri"/>
                <a:ea typeface="Calibri"/>
                <a:cs typeface="Calibri"/>
                <a:sym typeface="Calibri"/>
              </a:rPr>
              <a:t>and were careful to engage none in their employ who did not come up to their standard of morality</a:t>
            </a:r>
            <a:r>
              <a:rPr lang="en-US" sz="1800">
                <a:solidFill>
                  <a:schemeClr val="lt1"/>
                </a:solidFill>
                <a:latin typeface="Calibri"/>
                <a:ea typeface="Calibri"/>
                <a:cs typeface="Calibri"/>
                <a:sym typeface="Calibri"/>
              </a:rPr>
              <a:t>.”</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 name="Shape 259"/>
        <p:cNvGrpSpPr/>
        <p:nvPr/>
      </p:nvGrpSpPr>
      <p:grpSpPr>
        <a:xfrm>
          <a:off x="0" y="0"/>
          <a:ext cx="0" cy="0"/>
          <a:chOff x="0" y="0"/>
          <a:chExt cx="0" cy="0"/>
        </a:xfrm>
      </p:grpSpPr>
      <p:pic>
        <p:nvPicPr>
          <p:cNvPr id="260" name="Google Shape;260;p33"/>
          <p:cNvPicPr preferRelativeResize="0"/>
          <p:nvPr/>
        </p:nvPicPr>
        <p:blipFill rotWithShape="1">
          <a:blip r:embed="rId4">
            <a:alphaModFix/>
          </a:blip>
          <a:srcRect b="0" l="3613" r="0" t="0"/>
          <a:stretch/>
        </p:blipFill>
        <p:spPr>
          <a:xfrm>
            <a:off x="0" y="2669685"/>
            <a:ext cx="4037012" cy="4188315"/>
          </a:xfrm>
          <a:prstGeom prst="rect">
            <a:avLst/>
          </a:prstGeom>
          <a:noFill/>
          <a:ln>
            <a:noFill/>
          </a:ln>
        </p:spPr>
      </p:pic>
      <p:pic>
        <p:nvPicPr>
          <p:cNvPr id="261" name="Google Shape;261;p33"/>
          <p:cNvPicPr preferRelativeResize="0"/>
          <p:nvPr/>
        </p:nvPicPr>
        <p:blipFill rotWithShape="1">
          <a:blip r:embed="rId5">
            <a:alphaModFix/>
          </a:blip>
          <a:srcRect b="0" l="35640" r="0" t="0"/>
          <a:stretch/>
        </p:blipFill>
        <p:spPr>
          <a:xfrm>
            <a:off x="0" y="2892347"/>
            <a:ext cx="1522412" cy="2365453"/>
          </a:xfrm>
          <a:prstGeom prst="rect">
            <a:avLst/>
          </a:prstGeom>
          <a:noFill/>
          <a:ln>
            <a:noFill/>
          </a:ln>
        </p:spPr>
      </p:pic>
      <p:sp>
        <p:nvSpPr>
          <p:cNvPr id="262" name="Google Shape;262;p33"/>
          <p:cNvSpPr/>
          <p:nvPr/>
        </p:nvSpPr>
        <p:spPr>
          <a:xfrm>
            <a:off x="8609012" y="1676400"/>
            <a:ext cx="2819400" cy="281940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3" name="Google Shape;263;p33"/>
          <p:cNvPicPr preferRelativeResize="0"/>
          <p:nvPr/>
        </p:nvPicPr>
        <p:blipFill rotWithShape="1">
          <a:blip r:embed="rId6">
            <a:alphaModFix/>
          </a:blip>
          <a:srcRect b="0" l="0" r="0" t="28812"/>
          <a:stretch/>
        </p:blipFill>
        <p:spPr>
          <a:xfrm>
            <a:off x="7999412" y="0"/>
            <a:ext cx="1603387" cy="1141407"/>
          </a:xfrm>
          <a:prstGeom prst="rect">
            <a:avLst/>
          </a:prstGeom>
          <a:noFill/>
          <a:ln>
            <a:noFill/>
          </a:ln>
        </p:spPr>
      </p:pic>
      <p:pic>
        <p:nvPicPr>
          <p:cNvPr id="264" name="Google Shape;264;p33"/>
          <p:cNvPicPr preferRelativeResize="0"/>
          <p:nvPr/>
        </p:nvPicPr>
        <p:blipFill rotWithShape="1">
          <a:blip r:embed="rId7">
            <a:alphaModFix/>
          </a:blip>
          <a:srcRect b="23320" l="0" r="0" t="0"/>
          <a:stretch/>
        </p:blipFill>
        <p:spPr>
          <a:xfrm>
            <a:off x="8605878" y="6096000"/>
            <a:ext cx="993734" cy="762000"/>
          </a:xfrm>
          <a:prstGeom prst="rect">
            <a:avLst/>
          </a:prstGeom>
          <a:noFill/>
          <a:ln>
            <a:noFill/>
          </a:ln>
        </p:spPr>
      </p:pic>
      <p:sp>
        <p:nvSpPr>
          <p:cNvPr id="265" name="Google Shape;265;p33"/>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orse mouth" id="266" name="Google Shape;266;p33"/>
          <p:cNvPicPr preferRelativeResize="0"/>
          <p:nvPr/>
        </p:nvPicPr>
        <p:blipFill rotWithShape="1">
          <a:blip r:embed="rId8">
            <a:alphaModFix amt="15000"/>
          </a:blip>
          <a:srcRect b="15730" l="0" r="0" t="0"/>
          <a:stretch/>
        </p:blipFill>
        <p:spPr>
          <a:xfrm>
            <a:off x="20" y="10"/>
            <a:ext cx="12191980" cy="6857990"/>
          </a:xfrm>
          <a:prstGeom prst="rect">
            <a:avLst/>
          </a:prstGeom>
          <a:noFill/>
          <a:ln>
            <a:noFill/>
          </a:ln>
        </p:spPr>
      </p:pic>
      <p:sp>
        <p:nvSpPr>
          <p:cNvPr id="267" name="Google Shape;267;p33"/>
          <p:cNvSpPr/>
          <p:nvPr/>
        </p:nvSpPr>
        <p:spPr>
          <a:xfrm>
            <a:off x="10437812" y="0"/>
            <a:ext cx="685800" cy="1143000"/>
          </a:xfrm>
          <a:prstGeom prst="rect">
            <a:avLst/>
          </a:prstGeom>
          <a:solidFill>
            <a:schemeClr val="accent1"/>
          </a:solidFill>
          <a:ln>
            <a:noFill/>
          </a:ln>
          <a:effectLst>
            <a:outerShdw blurRad="38100" rotWithShape="0" dir="5400000" dist="2540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3"/>
          <p:cNvSpPr/>
          <p:nvPr/>
        </p:nvSpPr>
        <p:spPr>
          <a:xfrm>
            <a:off x="328245" y="0"/>
            <a:ext cx="11441723" cy="685799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lang="en-US" sz="2800">
                <a:solidFill>
                  <a:schemeClr val="lt1"/>
                </a:solidFill>
                <a:latin typeface="Century Gothic"/>
                <a:ea typeface="Century Gothic"/>
                <a:cs typeface="Century Gothic"/>
                <a:sym typeface="Century Gothic"/>
              </a:rPr>
              <a:t>160</a:t>
            </a:r>
            <a:r>
              <a:rPr baseline="30000" lang="en-US" sz="2800">
                <a:solidFill>
                  <a:schemeClr val="lt1"/>
                </a:solidFill>
                <a:latin typeface="Century Gothic"/>
                <a:ea typeface="Century Gothic"/>
                <a:cs typeface="Century Gothic"/>
                <a:sym typeface="Century Gothic"/>
              </a:rPr>
              <a:t>th</a:t>
            </a:r>
            <a:r>
              <a:rPr lang="en-US" sz="2800">
                <a:solidFill>
                  <a:schemeClr val="lt1"/>
                </a:solidFill>
                <a:latin typeface="Century Gothic"/>
                <a:ea typeface="Century Gothic"/>
                <a:cs typeface="Century Gothic"/>
                <a:sym typeface="Century Gothic"/>
              </a:rPr>
              <a:t> Anniversary of the Pony Express. </a:t>
            </a:r>
            <a:endParaRPr/>
          </a:p>
          <a:p>
            <a:pPr indent="0" lvl="0" marL="0" marR="0" rtl="0" algn="l">
              <a:lnSpc>
                <a:spcPct val="90000"/>
              </a:lnSpc>
              <a:spcBef>
                <a:spcPts val="1000"/>
              </a:spcBef>
              <a:spcAft>
                <a:spcPts val="0"/>
              </a:spcAft>
              <a:buNone/>
            </a:pPr>
            <a:r>
              <a:t/>
            </a:r>
            <a:endParaRPr sz="2800">
              <a:solidFill>
                <a:schemeClr val="lt1"/>
              </a:solidFill>
              <a:latin typeface="Century Gothic"/>
              <a:ea typeface="Century Gothic"/>
              <a:cs typeface="Century Gothic"/>
              <a:sym typeface="Century Gothic"/>
            </a:endParaRPr>
          </a:p>
          <a:p>
            <a:pPr indent="-121920" lvl="0" marL="0" marR="0" rtl="0" algn="l">
              <a:lnSpc>
                <a:spcPct val="90000"/>
              </a:lnSpc>
              <a:spcBef>
                <a:spcPts val="1000"/>
              </a:spcBef>
              <a:spcAft>
                <a:spcPts val="0"/>
              </a:spcAft>
              <a:buClr>
                <a:srgbClr val="86D1D8"/>
              </a:buClr>
              <a:buSzPts val="1920"/>
              <a:buFont typeface="Noto Sans Symbols"/>
              <a:buChar char="►"/>
            </a:pPr>
            <a:r>
              <a:rPr lang="en-US" sz="2400">
                <a:solidFill>
                  <a:schemeClr val="lt1"/>
                </a:solidFill>
                <a:latin typeface="Century Gothic"/>
                <a:ea typeface="Century Gothic"/>
                <a:cs typeface="Century Gothic"/>
                <a:sym typeface="Century Gothic"/>
              </a:rPr>
              <a:t>The U.S. Postal Service celebrates the history of the Pony Express, despite its short life.</a:t>
            </a:r>
            <a:endParaRPr/>
          </a:p>
          <a:p>
            <a:pPr indent="-121920" lvl="0" marL="0" marR="0" rtl="0" algn="l">
              <a:lnSpc>
                <a:spcPct val="90000"/>
              </a:lnSpc>
              <a:spcBef>
                <a:spcPts val="1000"/>
              </a:spcBef>
              <a:spcAft>
                <a:spcPts val="0"/>
              </a:spcAft>
              <a:buClr>
                <a:srgbClr val="86D1D8"/>
              </a:buClr>
              <a:buSzPts val="1920"/>
              <a:buFont typeface="Noto Sans Symbols"/>
              <a:buChar char="►"/>
            </a:pPr>
            <a:r>
              <a:rPr lang="en-US" sz="2400">
                <a:solidFill>
                  <a:schemeClr val="lt1"/>
                </a:solidFill>
                <a:latin typeface="Century Gothic"/>
                <a:ea typeface="Century Gothic"/>
                <a:cs typeface="Century Gothic"/>
                <a:sym typeface="Century Gothic"/>
              </a:rPr>
              <a:t>"It's a legend, and I think deservedly so," says Postal Service historian Meg Ausman. "Because something is successful in its own time and not successful forever, I don't think that diminishes the importance of it at that time."</a:t>
            </a:r>
            <a:endParaRPr/>
          </a:p>
          <a:p>
            <a:pPr indent="-121920" lvl="0" marL="0" marR="0" rtl="0" algn="l">
              <a:lnSpc>
                <a:spcPct val="90000"/>
              </a:lnSpc>
              <a:spcBef>
                <a:spcPts val="1000"/>
              </a:spcBef>
              <a:spcAft>
                <a:spcPts val="0"/>
              </a:spcAft>
              <a:buClr>
                <a:srgbClr val="86D1D8"/>
              </a:buClr>
              <a:buSzPts val="1920"/>
              <a:buFont typeface="Noto Sans Symbols"/>
              <a:buChar char="►"/>
            </a:pPr>
            <a:r>
              <a:rPr lang="en-US" sz="2400">
                <a:solidFill>
                  <a:schemeClr val="lt1"/>
                </a:solidFill>
                <a:latin typeface="Century Gothic"/>
                <a:ea typeface="Century Gothic"/>
                <a:cs typeface="Century Gothic"/>
                <a:sym typeface="Century Gothic"/>
              </a:rPr>
              <a:t>150 Years anniversary, Pony Express Rides On In Legend. National Public Radio online. 2021. </a:t>
            </a:r>
            <a:r>
              <a:rPr lang="en-US" sz="2400" u="sng">
                <a:solidFill>
                  <a:schemeClr val="hlink"/>
                </a:solidFill>
                <a:latin typeface="Century Gothic"/>
                <a:ea typeface="Century Gothic"/>
                <a:cs typeface="Century Gothic"/>
                <a:sym typeface="Century Gothic"/>
                <a:hlinkClick r:id="rId9"/>
              </a:rPr>
              <a:t>https://www.npr.org/templates/story/story.php?storyId=125447499</a:t>
            </a:r>
            <a:r>
              <a:rPr lang="en-US" sz="2400">
                <a:solidFill>
                  <a:schemeClr val="lt1"/>
                </a:solidFill>
                <a:latin typeface="Century Gothic"/>
                <a:ea typeface="Century Gothic"/>
                <a:cs typeface="Century Gothic"/>
                <a:sym typeface="Century Gothic"/>
              </a:rPr>
              <a:t> accessed January 7, 2021.</a:t>
            </a:r>
            <a:endParaRPr/>
          </a:p>
          <a:p>
            <a:pPr indent="-121920" lvl="0" marL="0" marR="0" rtl="0" algn="l">
              <a:lnSpc>
                <a:spcPct val="90000"/>
              </a:lnSpc>
              <a:spcBef>
                <a:spcPts val="1000"/>
              </a:spcBef>
              <a:spcAft>
                <a:spcPts val="0"/>
              </a:spcAft>
              <a:buClr>
                <a:srgbClr val="86D1D8"/>
              </a:buClr>
              <a:buSzPts val="1920"/>
              <a:buFont typeface="Noto Sans Symbols"/>
              <a:buChar char="►"/>
            </a:pPr>
            <a:r>
              <a:rPr lang="en-US" sz="2400">
                <a:solidFill>
                  <a:schemeClr val="lt1"/>
                </a:solidFill>
                <a:latin typeface="Century Gothic"/>
                <a:ea typeface="Century Gothic"/>
                <a:cs typeface="Century Gothic"/>
                <a:sym typeface="Century Gothic"/>
              </a:rPr>
              <a:t> </a:t>
            </a:r>
            <a:r>
              <a:rPr lang="en-US" sz="2400">
                <a:solidFill>
                  <a:srgbClr val="FF0000"/>
                </a:solidFill>
                <a:latin typeface="Century Gothic"/>
                <a:ea typeface="Century Gothic"/>
                <a:cs typeface="Century Gothic"/>
                <a:sym typeface="Century Gothic"/>
              </a:rPr>
              <a:t>WRITING ACTIVITY</a:t>
            </a:r>
            <a:r>
              <a:rPr lang="en-US" sz="2400">
                <a:solidFill>
                  <a:schemeClr val="lt1"/>
                </a:solidFill>
                <a:latin typeface="Century Gothic"/>
                <a:ea typeface="Century Gothic"/>
                <a:cs typeface="Century Gothic"/>
                <a:sym typeface="Century Gothic"/>
              </a:rPr>
              <a:t>: Write about how the riders of 1861/62 would feel to know that their job was being celebrated 150 years later. What kinds of jobs do you think have been or will be obsolete that may be celebrated in the future? Who would do those jobs? Why would the jobs become obsolete? Why would it be important to celebrate them?</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descr="A picture containing text, outdoor, grass, mountain&#10;&#10;Description automatically generated" id="273" name="Google Shape;273;p34"/>
          <p:cNvPicPr preferRelativeResize="0"/>
          <p:nvPr/>
        </p:nvPicPr>
        <p:blipFill rotWithShape="1">
          <a:blip r:embed="rId3">
            <a:alphaModFix/>
          </a:blip>
          <a:srcRect b="0" l="0" r="0" t="0"/>
          <a:stretch/>
        </p:blipFill>
        <p:spPr>
          <a:xfrm>
            <a:off x="209861" y="1349115"/>
            <a:ext cx="6686553" cy="4835191"/>
          </a:xfrm>
          <a:prstGeom prst="rect">
            <a:avLst/>
          </a:prstGeom>
          <a:noFill/>
          <a:ln>
            <a:noFill/>
          </a:ln>
        </p:spPr>
      </p:pic>
      <p:sp>
        <p:nvSpPr>
          <p:cNvPr id="274" name="Google Shape;274;p34"/>
          <p:cNvSpPr txBox="1"/>
          <p:nvPr/>
        </p:nvSpPr>
        <p:spPr>
          <a:xfrm>
            <a:off x="7180288" y="1828799"/>
            <a:ext cx="4452097" cy="443198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Even the horses of the Pony Express seemed to sense that the operation was drawing to a close, almost as soon as it got underway.  They did their part and the enterprise was in fact rewarded with a contract by the Postmaster General, but the coming telegraph would cut short its performance.</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275" name="Google Shape;275;p34"/>
          <p:cNvSpPr txBox="1"/>
          <p:nvPr/>
        </p:nvSpPr>
        <p:spPr>
          <a:xfrm>
            <a:off x="7959777" y="719528"/>
            <a:ext cx="318067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Century Gothic"/>
                <a:ea typeface="Century Gothic"/>
                <a:cs typeface="Century Gothic"/>
                <a:sym typeface="Century Gothic"/>
              </a:rPr>
              <a:t>The End is Near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9" name="Shape 279"/>
        <p:cNvGrpSpPr/>
        <p:nvPr/>
      </p:nvGrpSpPr>
      <p:grpSpPr>
        <a:xfrm>
          <a:off x="0" y="0"/>
          <a:ext cx="0" cy="0"/>
          <a:chOff x="0" y="0"/>
          <a:chExt cx="0" cy="0"/>
        </a:xfrm>
      </p:grpSpPr>
      <p:sp>
        <p:nvSpPr>
          <p:cNvPr id="280" name="Google Shape;280;p35"/>
          <p:cNvSpPr txBox="1"/>
          <p:nvPr>
            <p:ph type="title"/>
          </p:nvPr>
        </p:nvSpPr>
        <p:spPr>
          <a:xfrm>
            <a:off x="5282381" y="629266"/>
            <a:ext cx="4767471" cy="1641986"/>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lt2"/>
              </a:buClr>
              <a:buSzPct val="100000"/>
              <a:buFont typeface="Century Gothic"/>
              <a:buNone/>
            </a:pPr>
            <a:r>
              <a:rPr lang="en-US" sz="3200"/>
              <a:t>Write about your experience with the Pony Express virtual field trip!</a:t>
            </a:r>
            <a:br>
              <a:rPr lang="en-US" sz="2600"/>
            </a:br>
            <a:endParaRPr sz="2600"/>
          </a:p>
        </p:txBody>
      </p:sp>
      <p:sp>
        <p:nvSpPr>
          <p:cNvPr id="281" name="Google Shape;281;p35"/>
          <p:cNvSpPr txBox="1"/>
          <p:nvPr>
            <p:ph idx="1" type="body"/>
          </p:nvPr>
        </p:nvSpPr>
        <p:spPr>
          <a:xfrm>
            <a:off x="5282381" y="2438400"/>
            <a:ext cx="6341050" cy="3809999"/>
          </a:xfrm>
          <a:prstGeom prst="rect">
            <a:avLst/>
          </a:prstGeom>
          <a:noFill/>
          <a:ln>
            <a:noFill/>
          </a:ln>
        </p:spPr>
        <p:txBody>
          <a:bodyPr anchorCtr="0" anchor="t" bIns="45700" lIns="91425" spcFirstLastPara="1" rIns="91425" wrap="square" tIns="45700">
            <a:normAutofit fontScale="92500"/>
          </a:bodyPr>
          <a:lstStyle/>
          <a:p>
            <a:pPr indent="-272440" lvl="0" marL="342900" rtl="0" algn="l">
              <a:lnSpc>
                <a:spcPct val="90000"/>
              </a:lnSpc>
              <a:spcBef>
                <a:spcPts val="0"/>
              </a:spcBef>
              <a:spcAft>
                <a:spcPts val="0"/>
              </a:spcAft>
              <a:buSzPct val="80000"/>
              <a:buNone/>
            </a:pPr>
            <a:r>
              <a:t/>
            </a:r>
            <a:endParaRPr sz="1500"/>
          </a:p>
          <a:p>
            <a:pPr indent="-342900" lvl="0" marL="342900" rtl="0" algn="l">
              <a:lnSpc>
                <a:spcPct val="90000"/>
              </a:lnSpc>
              <a:spcBef>
                <a:spcPts val="1000"/>
              </a:spcBef>
              <a:spcAft>
                <a:spcPts val="0"/>
              </a:spcAft>
              <a:buSzPct val="80000"/>
              <a:buChar char="►"/>
            </a:pPr>
            <a:r>
              <a:rPr lang="en-US"/>
              <a:t>After writing your first draft, share with another person or group. </a:t>
            </a:r>
            <a:endParaRPr/>
          </a:p>
          <a:p>
            <a:pPr indent="0" lvl="1" marL="457200" rtl="0" algn="l">
              <a:lnSpc>
                <a:spcPct val="90000"/>
              </a:lnSpc>
              <a:spcBef>
                <a:spcPts val="1000"/>
              </a:spcBef>
              <a:spcAft>
                <a:spcPts val="0"/>
              </a:spcAft>
              <a:buSzPct val="80000"/>
              <a:buNone/>
            </a:pPr>
            <a:r>
              <a:rPr lang="en-US" sz="2000"/>
              <a:t>Don’t give a critique. Just appreciate what the other person/people wrote.</a:t>
            </a:r>
            <a:endParaRPr/>
          </a:p>
          <a:p>
            <a:pPr indent="0" lvl="1" marL="457200" rtl="0" algn="l">
              <a:lnSpc>
                <a:spcPct val="90000"/>
              </a:lnSpc>
              <a:spcBef>
                <a:spcPts val="1000"/>
              </a:spcBef>
              <a:spcAft>
                <a:spcPts val="0"/>
              </a:spcAft>
              <a:buSzPct val="80000"/>
              <a:buNone/>
            </a:pPr>
            <a:r>
              <a:rPr lang="en-US" sz="2000"/>
              <a:t>Write a second draft for your instructor/teacher.</a:t>
            </a:r>
            <a:endParaRPr/>
          </a:p>
          <a:p>
            <a:pPr indent="0" lvl="1" marL="457200" rtl="0" algn="l">
              <a:lnSpc>
                <a:spcPct val="90000"/>
              </a:lnSpc>
              <a:spcBef>
                <a:spcPts val="1000"/>
              </a:spcBef>
              <a:spcAft>
                <a:spcPts val="0"/>
              </a:spcAft>
              <a:buSzPct val="80000"/>
              <a:buNone/>
            </a:pPr>
            <a:r>
              <a:t/>
            </a:r>
            <a:endParaRPr sz="2000"/>
          </a:p>
          <a:p>
            <a:pPr indent="0" lvl="1" marL="457200" rtl="0" algn="l">
              <a:lnSpc>
                <a:spcPct val="90000"/>
              </a:lnSpc>
              <a:spcBef>
                <a:spcPts val="1000"/>
              </a:spcBef>
              <a:spcAft>
                <a:spcPts val="0"/>
              </a:spcAft>
              <a:buSzPct val="80000"/>
              <a:buNone/>
            </a:pPr>
            <a:r>
              <a:rPr lang="en-US" sz="2000"/>
              <a:t>Share your writing in your class and with the Rangers at Fort Laramie National Historical Site!</a:t>
            </a:r>
            <a:endParaRPr/>
          </a:p>
          <a:p>
            <a:pPr indent="0" lvl="1" marL="457200" rtl="0" algn="l">
              <a:lnSpc>
                <a:spcPct val="90000"/>
              </a:lnSpc>
              <a:spcBef>
                <a:spcPts val="1000"/>
              </a:spcBef>
              <a:spcAft>
                <a:spcPts val="0"/>
              </a:spcAft>
              <a:buSzPct val="80000"/>
              <a:buNone/>
            </a:pPr>
            <a:r>
              <a:t/>
            </a:r>
            <a:endParaRPr sz="2000"/>
          </a:p>
          <a:p>
            <a:pPr indent="0" lvl="1" marL="457200" rtl="0" algn="l">
              <a:lnSpc>
                <a:spcPct val="90000"/>
              </a:lnSpc>
              <a:spcBef>
                <a:spcPts val="1000"/>
              </a:spcBef>
              <a:spcAft>
                <a:spcPts val="0"/>
              </a:spcAft>
              <a:buSzPct val="80000"/>
              <a:buNone/>
            </a:pPr>
            <a:r>
              <a:rPr lang="en-US" sz="2000"/>
              <a:t>GOOD WRITING AND GOOD LUCK!</a:t>
            </a:r>
            <a:endParaRPr/>
          </a:p>
          <a:p>
            <a:pPr indent="-272440" lvl="0" marL="342900" rtl="0" algn="l">
              <a:lnSpc>
                <a:spcPct val="90000"/>
              </a:lnSpc>
              <a:spcBef>
                <a:spcPts val="1000"/>
              </a:spcBef>
              <a:spcAft>
                <a:spcPts val="0"/>
              </a:spcAft>
              <a:buSzPct val="80000"/>
              <a:buNone/>
            </a:pPr>
            <a:r>
              <a:t/>
            </a:r>
            <a:endParaRPr sz="1500"/>
          </a:p>
        </p:txBody>
      </p:sp>
      <p:pic>
        <p:nvPicPr>
          <p:cNvPr id="282" name="Google Shape;282;p35"/>
          <p:cNvPicPr preferRelativeResize="0"/>
          <p:nvPr/>
        </p:nvPicPr>
        <p:blipFill rotWithShape="1">
          <a:blip r:embed="rId4">
            <a:alphaModFix/>
          </a:blip>
          <a:srcRect b="0" l="0" r="0" t="0"/>
          <a:stretch/>
        </p:blipFill>
        <p:spPr>
          <a:xfrm>
            <a:off x="181910" y="74972"/>
            <a:ext cx="4942700" cy="5178816"/>
          </a:xfrm>
          <a:prstGeom prst="rect">
            <a:avLst/>
          </a:prstGeom>
          <a:noFill/>
          <a:ln>
            <a:noFill/>
          </a:ln>
        </p:spPr>
      </p:pic>
      <p:sp>
        <p:nvSpPr>
          <p:cNvPr id="283" name="Google Shape;283;p35"/>
          <p:cNvSpPr txBox="1"/>
          <p:nvPr/>
        </p:nvSpPr>
        <p:spPr>
          <a:xfrm>
            <a:off x="181910" y="5420936"/>
            <a:ext cx="522953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Thanks to Marion Reid  Miller of the Bureau </a:t>
            </a:r>
            <a:endParaRPr/>
          </a:p>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of Land Management  for many </a:t>
            </a:r>
            <a:endParaRPr/>
          </a:p>
          <a:p>
            <a:pPr indent="0" lvl="0" marL="0" marR="0" rtl="0" algn="l">
              <a:spcBef>
                <a:spcPts val="0"/>
              </a:spcBef>
              <a:spcAft>
                <a:spcPts val="0"/>
              </a:spcAft>
              <a:buNone/>
            </a:pPr>
            <a:r>
              <a:rPr b="1" lang="en-US" sz="1800">
                <a:solidFill>
                  <a:schemeClr val="lt1"/>
                </a:solidFill>
                <a:latin typeface="Century Gothic"/>
                <a:ea typeface="Century Gothic"/>
                <a:cs typeface="Century Gothic"/>
                <a:sym typeface="Century Gothic"/>
              </a:rPr>
              <a:t>of pictures and illustrations in this power point</a:t>
            </a:r>
            <a:r>
              <a:rPr b="1" lang="en-US" sz="1800">
                <a:solidFill>
                  <a:schemeClr val="dk1"/>
                </a:solidFill>
                <a:latin typeface="Century Gothic"/>
                <a:ea typeface="Century Gothic"/>
                <a:cs typeface="Century Gothic"/>
                <a:sym typeface="Century Gothic"/>
              </a:rPr>
              <a:t>.</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0"/>
          <p:cNvSpPr txBox="1"/>
          <p:nvPr>
            <p:ph idx="1" type="body"/>
          </p:nvPr>
        </p:nvSpPr>
        <p:spPr>
          <a:xfrm>
            <a:off x="1180408" y="1180407"/>
            <a:ext cx="9925399" cy="551965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600"/>
              <a:buChar char="►"/>
            </a:pPr>
            <a:r>
              <a:rPr lang="en-US"/>
              <a:t>WITH THESE RESOURCES YOU ARE ALLOWED TO</a:t>
            </a:r>
            <a:endParaRPr/>
          </a:p>
          <a:p>
            <a:pPr indent="-342900" lvl="0" marL="342900" rtl="0" algn="l">
              <a:spcBef>
                <a:spcPts val="1000"/>
              </a:spcBef>
              <a:spcAft>
                <a:spcPts val="0"/>
              </a:spcAft>
              <a:buSzPts val="1600"/>
              <a:buChar char="►"/>
            </a:pPr>
            <a:r>
              <a:rPr lang="en-US"/>
              <a:t>- print as many copies as needed for your classroom and for the</a:t>
            </a:r>
            <a:endParaRPr/>
          </a:p>
          <a:p>
            <a:pPr indent="-342900" lvl="0" marL="342900" rtl="0" algn="l">
              <a:spcBef>
                <a:spcPts val="1000"/>
              </a:spcBef>
              <a:spcAft>
                <a:spcPts val="0"/>
              </a:spcAft>
              <a:buSzPts val="1600"/>
              <a:buChar char="►"/>
            </a:pPr>
            <a:r>
              <a:rPr lang="en-US"/>
              <a:t>students under your immediate instruction.</a:t>
            </a:r>
            <a:endParaRPr/>
          </a:p>
          <a:p>
            <a:pPr indent="-342900" lvl="0" marL="342900" rtl="0" algn="l">
              <a:spcBef>
                <a:spcPts val="1000"/>
              </a:spcBef>
              <a:spcAft>
                <a:spcPts val="0"/>
              </a:spcAft>
              <a:buSzPts val="1600"/>
              <a:buChar char="►"/>
            </a:pPr>
            <a:r>
              <a:rPr lang="en-US"/>
              <a:t>- use in conjunction within a secure and closed online environment,</a:t>
            </a:r>
            <a:endParaRPr/>
          </a:p>
          <a:p>
            <a:pPr indent="-342900" lvl="0" marL="342900" rtl="0" algn="l">
              <a:spcBef>
                <a:spcPts val="1000"/>
              </a:spcBef>
              <a:spcAft>
                <a:spcPts val="0"/>
              </a:spcAft>
              <a:buSzPts val="1600"/>
              <a:buChar char="►"/>
            </a:pPr>
            <a:r>
              <a:rPr lang="en-US"/>
              <a:t>such as Google Classroom or Schoology. This means only people in</a:t>
            </a:r>
            <a:endParaRPr/>
          </a:p>
          <a:p>
            <a:pPr indent="-342900" lvl="0" marL="342900" rtl="0" algn="l">
              <a:spcBef>
                <a:spcPts val="1000"/>
              </a:spcBef>
              <a:spcAft>
                <a:spcPts val="0"/>
              </a:spcAft>
              <a:buSzPts val="1600"/>
              <a:buChar char="►"/>
            </a:pPr>
            <a:r>
              <a:rPr lang="en-US"/>
              <a:t>your online “classroom” will have access to the material.</a:t>
            </a:r>
            <a:endParaRPr/>
          </a:p>
          <a:p>
            <a:pPr indent="-342900" lvl="0" marL="342900" rtl="0" algn="l">
              <a:spcBef>
                <a:spcPts val="1000"/>
              </a:spcBef>
              <a:spcAft>
                <a:spcPts val="0"/>
              </a:spcAft>
              <a:buSzPts val="1600"/>
              <a:buChar char="►"/>
            </a:pPr>
            <a:r>
              <a:rPr lang="en-US"/>
              <a:t>-share with partnering teachers in your building</a:t>
            </a:r>
            <a:endParaRPr/>
          </a:p>
          <a:p>
            <a:pPr indent="-342900" lvl="0" marL="342900" rtl="0" algn="l">
              <a:spcBef>
                <a:spcPts val="1000"/>
              </a:spcBef>
              <a:spcAft>
                <a:spcPts val="0"/>
              </a:spcAft>
              <a:buSzPts val="1600"/>
              <a:buChar char="►"/>
            </a:pPr>
            <a:r>
              <a:rPr lang="en-US"/>
              <a:t> </a:t>
            </a:r>
            <a:endParaRPr/>
          </a:p>
          <a:p>
            <a:pPr indent="-342900" lvl="0" marL="342900" rtl="0" algn="l">
              <a:spcBef>
                <a:spcPts val="1000"/>
              </a:spcBef>
              <a:spcAft>
                <a:spcPts val="0"/>
              </a:spcAft>
              <a:buSzPts val="1600"/>
              <a:buChar char="►"/>
            </a:pPr>
            <a:r>
              <a:rPr lang="en-US"/>
              <a:t>YOU ARE NOT ALLOWED TO</a:t>
            </a:r>
            <a:endParaRPr/>
          </a:p>
          <a:p>
            <a:pPr indent="-342900" lvl="0" marL="342900" rtl="0" algn="l">
              <a:spcBef>
                <a:spcPts val="1000"/>
              </a:spcBef>
              <a:spcAft>
                <a:spcPts val="0"/>
              </a:spcAft>
              <a:buSzPts val="1600"/>
              <a:buChar char="►"/>
            </a:pPr>
            <a:r>
              <a:rPr lang="en-US"/>
              <a:t>- post this resource on any class/personal website or blog. </a:t>
            </a:r>
            <a:endParaRPr/>
          </a:p>
          <a:p>
            <a:pPr indent="-342900" lvl="0" marL="342900" rtl="0" algn="l">
              <a:spcBef>
                <a:spcPts val="1000"/>
              </a:spcBef>
              <a:spcAft>
                <a:spcPts val="0"/>
              </a:spcAft>
              <a:buSzPts val="1600"/>
              <a:buChar char="►"/>
            </a:pPr>
            <a:r>
              <a:rPr lang="en-US"/>
              <a:t>- edit, redistribute, sell, or post this resource as your own. </a:t>
            </a:r>
            <a:endParaRPr/>
          </a:p>
          <a:p>
            <a:pPr indent="-241300" lvl="0" marL="342900" rtl="0" algn="l">
              <a:spcBef>
                <a:spcPts val="1000"/>
              </a:spcBef>
              <a:spcAft>
                <a:spcPts val="0"/>
              </a:spcAft>
              <a:buSzPts val="16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 name="Shape 165"/>
        <p:cNvGrpSpPr/>
        <p:nvPr/>
      </p:nvGrpSpPr>
      <p:grpSpPr>
        <a:xfrm>
          <a:off x="0" y="0"/>
          <a:ext cx="0" cy="0"/>
          <a:chOff x="0" y="0"/>
          <a:chExt cx="0" cy="0"/>
        </a:xfrm>
      </p:grpSpPr>
      <p:sp>
        <p:nvSpPr>
          <p:cNvPr id="166" name="Google Shape;166;p21"/>
          <p:cNvSpPr txBox="1"/>
          <p:nvPr>
            <p:ph type="ctrTitle"/>
          </p:nvPr>
        </p:nvSpPr>
        <p:spPr>
          <a:xfrm>
            <a:off x="6742108" y="1454964"/>
            <a:ext cx="4802191" cy="330884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2"/>
              </a:buClr>
              <a:buSzPts val="4500"/>
              <a:buFont typeface="Century Gothic"/>
              <a:buNone/>
            </a:pPr>
            <a:r>
              <a:rPr lang="en-US" sz="4500"/>
              <a:t>Fort  Laramie National Historical Site  </a:t>
            </a:r>
            <a:br>
              <a:rPr lang="en-US" sz="4500"/>
            </a:br>
            <a:r>
              <a:rPr lang="en-US" sz="4500"/>
              <a:t>“The American West”   </a:t>
            </a:r>
            <a:endParaRPr/>
          </a:p>
        </p:txBody>
      </p:sp>
      <p:sp>
        <p:nvSpPr>
          <p:cNvPr id="167" name="Google Shape;167;p21"/>
          <p:cNvSpPr txBox="1"/>
          <p:nvPr>
            <p:ph idx="1" type="subTitle"/>
          </p:nvPr>
        </p:nvSpPr>
        <p:spPr>
          <a:xfrm>
            <a:off x="6742108" y="4763803"/>
            <a:ext cx="4802191" cy="1464378"/>
          </a:xfrm>
          <a:prstGeom prst="rect">
            <a:avLst/>
          </a:prstGeom>
          <a:noFill/>
          <a:ln>
            <a:noFill/>
          </a:ln>
        </p:spPr>
        <p:txBody>
          <a:bodyPr anchorCtr="0" anchor="t" bIns="45700" lIns="91425" spcFirstLastPara="1" rIns="91425" wrap="square" tIns="45700">
            <a:normAutofit/>
          </a:bodyPr>
          <a:lstStyle/>
          <a:p>
            <a:pPr indent="-71120" lvl="0" marL="0" rtl="0" algn="l">
              <a:lnSpc>
                <a:spcPct val="90000"/>
              </a:lnSpc>
              <a:spcBef>
                <a:spcPts val="0"/>
              </a:spcBef>
              <a:spcAft>
                <a:spcPts val="0"/>
              </a:spcAft>
              <a:buSzPts val="1120"/>
              <a:buFont typeface="Noto Sans Symbols"/>
              <a:buChar char="🞆"/>
            </a:pPr>
            <a:r>
              <a:rPr lang="en-US" sz="1400"/>
              <a:t>PONY EXPRESS: THE MAIL MUST GO ON…</a:t>
            </a:r>
            <a:endParaRPr/>
          </a:p>
          <a:p>
            <a:pPr indent="-71120" lvl="0" marL="0" rtl="0" algn="l">
              <a:lnSpc>
                <a:spcPct val="90000"/>
              </a:lnSpc>
              <a:spcBef>
                <a:spcPts val="1000"/>
              </a:spcBef>
              <a:spcAft>
                <a:spcPts val="0"/>
              </a:spcAft>
              <a:buSzPts val="1120"/>
              <a:buFont typeface="Noto Sans Symbols"/>
              <a:buChar char="🞆"/>
            </a:pPr>
            <a:r>
              <a:rPr lang="en-US" sz="1400"/>
              <a:t> A VIRTUAL FIELD TRIP AND WRITING EXPERIENCE</a:t>
            </a:r>
            <a:endParaRPr/>
          </a:p>
          <a:p>
            <a:pPr indent="-71120" lvl="0" marL="0" rtl="0" algn="l">
              <a:lnSpc>
                <a:spcPct val="90000"/>
              </a:lnSpc>
              <a:spcBef>
                <a:spcPts val="1000"/>
              </a:spcBef>
              <a:spcAft>
                <a:spcPts val="0"/>
              </a:spcAft>
              <a:buSzPts val="1120"/>
              <a:buFont typeface="Noto Sans Symbols"/>
              <a:buChar char="🞆"/>
            </a:pPr>
            <a:r>
              <a:rPr lang="en-US" sz="1400"/>
              <a:t>BY NPS RANGER JOSEPH REASONER  AND  TEACHER/CONSULTANT JAN KNISPEL, NEBRASKA WRITING PROJECT</a:t>
            </a:r>
            <a:endParaRPr/>
          </a:p>
        </p:txBody>
      </p:sp>
      <p:pic>
        <p:nvPicPr>
          <p:cNvPr descr="A picture containing outdoor, grass, water, nature&#10;&#10;Description automatically generated" id="168" name="Google Shape;168;p21"/>
          <p:cNvPicPr preferRelativeResize="0"/>
          <p:nvPr/>
        </p:nvPicPr>
        <p:blipFill rotWithShape="1">
          <a:blip r:embed="rId4">
            <a:alphaModFix/>
          </a:blip>
          <a:srcRect b="0" l="10466" r="30438" t="0"/>
          <a:stretch/>
        </p:blipFill>
        <p:spPr>
          <a:xfrm>
            <a:off x="-1" y="10"/>
            <a:ext cx="6094407" cy="68579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2"/>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2"/>
              </a:buClr>
              <a:buSzPts val="4200"/>
              <a:buFont typeface="Century Gothic"/>
              <a:buNone/>
            </a:pPr>
            <a:r>
              <a:rPr lang="en-US"/>
              <a:t>Innovation in Communication!</a:t>
            </a:r>
            <a:endParaRPr/>
          </a:p>
        </p:txBody>
      </p:sp>
      <p:sp>
        <p:nvSpPr>
          <p:cNvPr id="174" name="Google Shape;174;p22"/>
          <p:cNvSpPr txBox="1"/>
          <p:nvPr>
            <p:ph idx="1" type="body"/>
          </p:nvPr>
        </p:nvSpPr>
        <p:spPr>
          <a:xfrm>
            <a:off x="421897" y="1240972"/>
            <a:ext cx="6664704" cy="5007428"/>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spcBef>
                <a:spcPts val="0"/>
              </a:spcBef>
              <a:spcAft>
                <a:spcPts val="0"/>
              </a:spcAft>
              <a:buSzPct val="80000"/>
              <a:buChar char="►"/>
            </a:pPr>
            <a:r>
              <a:rPr lang="en-US" sz="3200">
                <a:solidFill>
                  <a:srgbClr val="FF0000"/>
                </a:solidFill>
              </a:rPr>
              <a:t>WRITING ACTIVITY: </a:t>
            </a:r>
            <a:endParaRPr/>
          </a:p>
          <a:p>
            <a:pPr indent="-342900" lvl="0" marL="342900" rtl="0" algn="l">
              <a:spcBef>
                <a:spcPts val="1000"/>
              </a:spcBef>
              <a:spcAft>
                <a:spcPts val="0"/>
              </a:spcAft>
              <a:buSzPct val="80000"/>
              <a:buChar char="►"/>
            </a:pPr>
            <a:r>
              <a:rPr lang="en-US" sz="2800"/>
              <a:t>The Pony Express was a new method of receiving communications. Write about how you would plan for a new technology in the 21</a:t>
            </a:r>
            <a:r>
              <a:rPr baseline="30000" lang="en-US" sz="2800"/>
              <a:t>st</a:t>
            </a:r>
            <a:r>
              <a:rPr lang="en-US" sz="2800"/>
              <a:t> century that would change how we communicate. What kind of communication might that be, what kind of planning would it take, where would it have to go, how much would it cost? Who would be responsible for completing the job of communication? </a:t>
            </a:r>
            <a:endParaRPr/>
          </a:p>
        </p:txBody>
      </p:sp>
      <p:pic>
        <p:nvPicPr>
          <p:cNvPr descr="Map&#10;&#10;Description automatically generated" id="175" name="Google Shape;175;p22"/>
          <p:cNvPicPr preferRelativeResize="0"/>
          <p:nvPr/>
        </p:nvPicPr>
        <p:blipFill rotWithShape="1">
          <a:blip r:embed="rId3">
            <a:alphaModFix/>
          </a:blip>
          <a:srcRect b="0" l="0" r="0" t="0"/>
          <a:stretch/>
        </p:blipFill>
        <p:spPr>
          <a:xfrm>
            <a:off x="8309114" y="3187680"/>
            <a:ext cx="3143808" cy="2151763"/>
          </a:xfrm>
          <a:prstGeom prst="rect">
            <a:avLst/>
          </a:prstGeom>
          <a:noFill/>
          <a:ln>
            <a:noFill/>
          </a:ln>
        </p:spPr>
      </p:pic>
      <p:pic>
        <p:nvPicPr>
          <p:cNvPr descr="A picture containing diagram&#10;&#10;Description automatically generated" id="176" name="Google Shape;176;p22"/>
          <p:cNvPicPr preferRelativeResize="0"/>
          <p:nvPr/>
        </p:nvPicPr>
        <p:blipFill rotWithShape="1">
          <a:blip r:embed="rId4">
            <a:alphaModFix/>
          </a:blip>
          <a:srcRect b="0" l="0" r="0" t="0"/>
          <a:stretch/>
        </p:blipFill>
        <p:spPr>
          <a:xfrm>
            <a:off x="8082644" y="1240972"/>
            <a:ext cx="3687459" cy="1946708"/>
          </a:xfrm>
          <a:prstGeom prst="rect">
            <a:avLst/>
          </a:prstGeom>
          <a:noFill/>
          <a:ln>
            <a:noFill/>
          </a:ln>
        </p:spPr>
      </p:pic>
      <p:sp>
        <p:nvSpPr>
          <p:cNvPr id="177" name="Google Shape;177;p22"/>
          <p:cNvSpPr txBox="1"/>
          <p:nvPr/>
        </p:nvSpPr>
        <p:spPr>
          <a:xfrm>
            <a:off x="8082643" y="5339443"/>
            <a:ext cx="368746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200" u="none" cap="none" strike="noStrike">
                <a:solidFill>
                  <a:schemeClr val="lt1"/>
                </a:solidFill>
                <a:latin typeface="Century Gothic"/>
                <a:ea typeface="Century Gothic"/>
                <a:cs typeface="Century Gothic"/>
                <a:sym typeface="Century Gothic"/>
              </a:rPr>
              <a:t>The maps </a:t>
            </a:r>
            <a:r>
              <a:rPr b="0" i="0" lang="en-US" sz="1200" u="none" cap="none" strike="noStrike">
                <a:solidFill>
                  <a:schemeClr val="lt1"/>
                </a:solidFill>
                <a:latin typeface="Century Gothic"/>
                <a:ea typeface="Century Gothic"/>
                <a:cs typeface="Century Gothic"/>
                <a:sym typeface="Century Gothic"/>
              </a:rPr>
              <a:t>above show the route of the Pony Express, a new journey and </a:t>
            </a:r>
            <a:endParaRPr/>
          </a:p>
          <a:p>
            <a:pPr indent="0" lvl="0" marL="0" marR="0" rtl="0" algn="l">
              <a:spcBef>
                <a:spcPts val="0"/>
              </a:spcBef>
              <a:spcAft>
                <a:spcPts val="0"/>
              </a:spcAft>
              <a:buNone/>
            </a:pPr>
            <a:r>
              <a:rPr lang="en-US" sz="1200">
                <a:solidFill>
                  <a:schemeClr val="lt1"/>
                </a:solidFill>
                <a:latin typeface="Century Gothic"/>
                <a:ea typeface="Century Gothic"/>
                <a:cs typeface="Century Gothic"/>
                <a:sym typeface="Century Gothic"/>
              </a:rPr>
              <a:t>method of sending communication in 1860. </a:t>
            </a:r>
            <a:endParaRPr/>
          </a:p>
          <a:p>
            <a:pPr indent="0" lvl="0" marL="0" marR="0" rtl="0" algn="l">
              <a:spcBef>
                <a:spcPts val="0"/>
              </a:spcBef>
              <a:spcAft>
                <a:spcPts val="0"/>
              </a:spcAft>
              <a:buNone/>
            </a:pPr>
            <a:r>
              <a:t/>
            </a:r>
            <a:endParaRPr sz="1200" u="sng">
              <a:solidFill>
                <a:schemeClr val="hlink"/>
              </a:solidFill>
              <a:latin typeface="Century Gothic"/>
              <a:ea typeface="Century Gothic"/>
              <a:cs typeface="Century Gothic"/>
              <a:sym typeface="Century Gothic"/>
              <a:hlinkClick r:id="rId5"/>
            </a:endParaRPr>
          </a:p>
          <a:p>
            <a:pPr indent="0" lvl="0" marL="0" marR="0" rtl="0" algn="l">
              <a:spcBef>
                <a:spcPts val="0"/>
              </a:spcBef>
              <a:spcAft>
                <a:spcPts val="0"/>
              </a:spcAft>
              <a:buNone/>
            </a:pPr>
            <a:r>
              <a:rPr lang="en-US" sz="1200" u="sng">
                <a:solidFill>
                  <a:schemeClr val="hlink"/>
                </a:solidFill>
                <a:latin typeface="Century Gothic"/>
                <a:ea typeface="Century Gothic"/>
                <a:cs typeface="Century Gothic"/>
                <a:sym typeface="Century Gothic"/>
                <a:hlinkClick r:id="rId6"/>
              </a:rPr>
              <a:t>https://www.nps.gov/poex/planyourvisit/tour-route-nebraska.htm</a:t>
            </a:r>
            <a:r>
              <a:rPr lang="en-US" sz="1200">
                <a:solidFill>
                  <a:schemeClr val="lt1"/>
                </a:solidFill>
                <a:latin typeface="Century Gothic"/>
                <a:ea typeface="Century Gothic"/>
                <a:cs typeface="Century Gothic"/>
                <a:sym typeface="Century Gothic"/>
              </a:rPr>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04040"/>
            </a:gs>
            <a:gs pos="100000">
              <a:srgbClr val="292929"/>
            </a:gs>
          </a:gsLst>
          <a:path path="circle">
            <a:fillToRect b="100%" r="100%"/>
          </a:path>
          <a:tileRect l="-100%" t="-100%"/>
        </a:gradFill>
      </p:bgPr>
    </p:bg>
    <p:spTree>
      <p:nvGrpSpPr>
        <p:cNvPr id="181" name="Shape 181"/>
        <p:cNvGrpSpPr/>
        <p:nvPr/>
      </p:nvGrpSpPr>
      <p:grpSpPr>
        <a:xfrm>
          <a:off x="0" y="0"/>
          <a:ext cx="0" cy="0"/>
          <a:chOff x="0" y="0"/>
          <a:chExt cx="0" cy="0"/>
        </a:xfrm>
      </p:grpSpPr>
      <p:pic>
        <p:nvPicPr>
          <p:cNvPr descr="Businessman on lounge and working on phone and laptop" id="182" name="Google Shape;182;p23"/>
          <p:cNvPicPr preferRelativeResize="0"/>
          <p:nvPr/>
        </p:nvPicPr>
        <p:blipFill rotWithShape="1">
          <a:blip r:embed="rId3">
            <a:alphaModFix amt="25000"/>
          </a:blip>
          <a:srcRect b="8216" l="0" r="0" t="7514"/>
          <a:stretch/>
        </p:blipFill>
        <p:spPr>
          <a:xfrm>
            <a:off x="20" y="-1"/>
            <a:ext cx="12191980" cy="6858000"/>
          </a:xfrm>
          <a:prstGeom prst="rect">
            <a:avLst/>
          </a:prstGeom>
          <a:noFill/>
          <a:ln>
            <a:noFill/>
          </a:ln>
        </p:spPr>
      </p:pic>
      <p:sp>
        <p:nvSpPr>
          <p:cNvPr id="183" name="Google Shape;183;p23"/>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lt2"/>
              </a:buClr>
              <a:buSzPts val="4200"/>
              <a:buFont typeface="Century Gothic"/>
              <a:buNone/>
            </a:pPr>
            <a:r>
              <a:rPr lang="en-US"/>
              <a:t>Communication and Innovation</a:t>
            </a:r>
            <a:endParaRPr/>
          </a:p>
        </p:txBody>
      </p:sp>
      <p:sp>
        <p:nvSpPr>
          <p:cNvPr id="184" name="Google Shape;184;p23"/>
          <p:cNvSpPr txBox="1"/>
          <p:nvPr>
            <p:ph idx="1" type="body"/>
          </p:nvPr>
        </p:nvSpPr>
        <p:spPr>
          <a:xfrm>
            <a:off x="0" y="1143000"/>
            <a:ext cx="11947161" cy="5555974"/>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SzPts val="2560"/>
              <a:buChar char="►"/>
            </a:pPr>
            <a:r>
              <a:rPr lang="en-US" sz="3200">
                <a:solidFill>
                  <a:srgbClr val="FF0000"/>
                </a:solidFill>
              </a:rPr>
              <a:t>WRITING ACTIVITY</a:t>
            </a:r>
            <a:endParaRPr/>
          </a:p>
          <a:p>
            <a:pPr indent="-342900" lvl="0" marL="342900" rtl="0" algn="l">
              <a:lnSpc>
                <a:spcPct val="90000"/>
              </a:lnSpc>
              <a:spcBef>
                <a:spcPts val="1000"/>
              </a:spcBef>
              <a:spcAft>
                <a:spcPts val="0"/>
              </a:spcAft>
              <a:buSzPts val="1600"/>
              <a:buChar char="►"/>
            </a:pPr>
            <a:r>
              <a:rPr lang="en-US"/>
              <a:t>Consider   computers and cell phones. The first computers filled an entire room.  When cell phones were first available, they were the size of a small loaf of bread. How do you suppose the first computer or  cell phone inventor felt? </a:t>
            </a:r>
            <a:endParaRPr/>
          </a:p>
          <a:p>
            <a:pPr indent="-241300" lvl="0" marL="342900" rtl="0" algn="l">
              <a:lnSpc>
                <a:spcPct val="90000"/>
              </a:lnSpc>
              <a:spcBef>
                <a:spcPts val="1000"/>
              </a:spcBef>
              <a:spcAft>
                <a:spcPts val="0"/>
              </a:spcAft>
              <a:buSzPts val="1600"/>
              <a:buNone/>
            </a:pPr>
            <a:r>
              <a:t/>
            </a:r>
            <a:endParaRPr/>
          </a:p>
          <a:p>
            <a:pPr indent="-342900" lvl="0" marL="342900" rtl="0" algn="l">
              <a:lnSpc>
                <a:spcPct val="90000"/>
              </a:lnSpc>
              <a:spcBef>
                <a:spcPts val="1000"/>
              </a:spcBef>
              <a:spcAft>
                <a:spcPts val="0"/>
              </a:spcAft>
              <a:buSzPts val="1600"/>
              <a:buChar char="►"/>
            </a:pPr>
            <a:r>
              <a:rPr lang="en-US"/>
              <a:t>How was that person like the individuals who first conceived of the Pony Express? </a:t>
            </a:r>
            <a:endParaRPr/>
          </a:p>
          <a:p>
            <a:pPr indent="-241300" lvl="0" marL="342900" rtl="0" algn="l">
              <a:lnSpc>
                <a:spcPct val="90000"/>
              </a:lnSpc>
              <a:spcBef>
                <a:spcPts val="1000"/>
              </a:spcBef>
              <a:spcAft>
                <a:spcPts val="0"/>
              </a:spcAft>
              <a:buSzPts val="1600"/>
              <a:buNone/>
            </a:pPr>
            <a:r>
              <a:t/>
            </a:r>
            <a:endParaRPr/>
          </a:p>
          <a:p>
            <a:pPr indent="-342900" lvl="0" marL="342900" rtl="0" algn="l">
              <a:lnSpc>
                <a:spcPct val="90000"/>
              </a:lnSpc>
              <a:spcBef>
                <a:spcPts val="1000"/>
              </a:spcBef>
              <a:spcAft>
                <a:spcPts val="0"/>
              </a:spcAft>
              <a:buSzPts val="1600"/>
              <a:buChar char="►"/>
            </a:pPr>
            <a:r>
              <a:rPr lang="en-US"/>
              <a:t>How do you suppose the first cell phone user felt the first time using that phone? Contrast the first use of the cell phone to the persons who first received or sent a letter by the Pony Express. </a:t>
            </a:r>
            <a:endParaRPr/>
          </a:p>
          <a:p>
            <a:pPr indent="-241300" lvl="0" marL="342900" rtl="0" algn="l">
              <a:lnSpc>
                <a:spcPct val="90000"/>
              </a:lnSpc>
              <a:spcBef>
                <a:spcPts val="1000"/>
              </a:spcBef>
              <a:spcAft>
                <a:spcPts val="0"/>
              </a:spcAft>
              <a:buSzPts val="1600"/>
              <a:buNone/>
            </a:pPr>
            <a:r>
              <a:t/>
            </a:r>
            <a:endParaRPr/>
          </a:p>
          <a:p>
            <a:pPr indent="-342900" lvl="0" marL="342900" rtl="0" algn="l">
              <a:lnSpc>
                <a:spcPct val="90000"/>
              </a:lnSpc>
              <a:spcBef>
                <a:spcPts val="1000"/>
              </a:spcBef>
              <a:spcAft>
                <a:spcPts val="0"/>
              </a:spcAft>
              <a:buSzPts val="1600"/>
              <a:buChar char="►"/>
            </a:pPr>
            <a:r>
              <a:rPr lang="en-US"/>
              <a:t>Today you can own a computer that is the size of a large book or a cell phone that fits in the palm of your hand to a watch you wear on your wrist to answer your phone.</a:t>
            </a:r>
            <a:endParaRPr/>
          </a:p>
          <a:p>
            <a:pPr indent="-342900" lvl="0" marL="342900" rtl="0" algn="l">
              <a:lnSpc>
                <a:spcPct val="90000"/>
              </a:lnSpc>
              <a:spcBef>
                <a:spcPts val="1000"/>
              </a:spcBef>
              <a:spcAft>
                <a:spcPts val="0"/>
              </a:spcAft>
              <a:buSzPts val="1600"/>
              <a:buChar char="►"/>
            </a:pPr>
            <a:r>
              <a:rPr lang="en-US"/>
              <a:t> Write about how the ability of people to receive communication by the Pony Express is equal to using a cell phone or other technology today. </a:t>
            </a:r>
            <a:endParaRPr/>
          </a:p>
          <a:p>
            <a:pPr indent="-241300" lvl="0" marL="342900" rtl="0" algn="l">
              <a:lnSpc>
                <a:spcPct val="90000"/>
              </a:lnSpc>
              <a:spcBef>
                <a:spcPts val="1000"/>
              </a:spcBef>
              <a:spcAft>
                <a:spcPts val="0"/>
              </a:spcAft>
              <a:buSzPts val="16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Text&#10;&#10;Description automatically generated" id="189" name="Google Shape;189;p24"/>
          <p:cNvPicPr preferRelativeResize="0"/>
          <p:nvPr/>
        </p:nvPicPr>
        <p:blipFill rotWithShape="1">
          <a:blip r:embed="rId3">
            <a:alphaModFix/>
          </a:blip>
          <a:srcRect b="0" l="0" r="0" t="0"/>
          <a:stretch/>
        </p:blipFill>
        <p:spPr>
          <a:xfrm>
            <a:off x="0" y="470646"/>
            <a:ext cx="8124669" cy="6259937"/>
          </a:xfrm>
          <a:prstGeom prst="rect">
            <a:avLst/>
          </a:prstGeom>
          <a:noFill/>
          <a:ln>
            <a:noFill/>
          </a:ln>
        </p:spPr>
      </p:pic>
      <p:sp>
        <p:nvSpPr>
          <p:cNvPr id="190" name="Google Shape;190;p24"/>
          <p:cNvSpPr txBox="1"/>
          <p:nvPr/>
        </p:nvSpPr>
        <p:spPr>
          <a:xfrm>
            <a:off x="9488774" y="794084"/>
            <a:ext cx="231280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entury Gothic"/>
                <a:ea typeface="Century Gothic"/>
                <a:cs typeface="Century Gothic"/>
                <a:sym typeface="Century Gothic"/>
              </a:rPr>
              <a:t>Planning  The Route </a:t>
            </a:r>
            <a:endParaRPr/>
          </a:p>
        </p:txBody>
      </p:sp>
      <p:sp>
        <p:nvSpPr>
          <p:cNvPr id="191" name="Google Shape;191;p24"/>
          <p:cNvSpPr txBox="1"/>
          <p:nvPr/>
        </p:nvSpPr>
        <p:spPr>
          <a:xfrm>
            <a:off x="8274570" y="1783831"/>
            <a:ext cx="3672591"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accent1"/>
                </a:solidFill>
                <a:latin typeface="Century Gothic"/>
                <a:ea typeface="Century Gothic"/>
                <a:cs typeface="Century Gothic"/>
                <a:sym typeface="Century Gothic"/>
              </a:rPr>
              <a:t>WRITING ACTIVITY:</a:t>
            </a:r>
            <a:endParaRPr/>
          </a:p>
          <a:p>
            <a:pPr indent="0" lvl="0" marL="0" marR="0" rtl="0" algn="l">
              <a:spcBef>
                <a:spcPts val="0"/>
              </a:spcBef>
              <a:spcAft>
                <a:spcPts val="0"/>
              </a:spcAft>
              <a:buNone/>
            </a:pPr>
            <a:r>
              <a:t/>
            </a:r>
            <a:endParaRPr sz="1800">
              <a:solidFill>
                <a:schemeClr val="accent1"/>
              </a:solidFill>
              <a:latin typeface="Century Gothic"/>
              <a:ea typeface="Century Gothic"/>
              <a:cs typeface="Century Gothic"/>
              <a:sym typeface="Century Gothic"/>
            </a:endParaRPr>
          </a:p>
          <a:p>
            <a:pPr indent="0" lvl="0" marL="0" marR="0" rtl="0" algn="l">
              <a:spcBef>
                <a:spcPts val="0"/>
              </a:spcBef>
              <a:spcAft>
                <a:spcPts val="0"/>
              </a:spcAft>
              <a:buNone/>
            </a:pPr>
            <a:r>
              <a:rPr lang="en-US" sz="1800">
                <a:solidFill>
                  <a:schemeClr val="accent1"/>
                </a:solidFill>
                <a:latin typeface="Century Gothic"/>
                <a:ea typeface="Century Gothic"/>
                <a:cs typeface="Century Gothic"/>
                <a:sym typeface="Century Gothic"/>
              </a:rPr>
              <a:t> </a:t>
            </a:r>
            <a:r>
              <a:rPr lang="en-US" sz="1800">
                <a:solidFill>
                  <a:schemeClr val="lt1"/>
                </a:solidFill>
                <a:latin typeface="Century Gothic"/>
                <a:ea typeface="Century Gothic"/>
                <a:cs typeface="Century Gothic"/>
                <a:sym typeface="Century Gothic"/>
              </a:rPr>
              <a:t>Consider what kinds of skills a person needs to plan a route across the continent. </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What have you explored? What was that like?</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Right now, a robot is the exploring Mars How are these two instances of planning and exploring alike and different?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 name="Shape 195"/>
        <p:cNvGrpSpPr/>
        <p:nvPr/>
      </p:nvGrpSpPr>
      <p:grpSpPr>
        <a:xfrm>
          <a:off x="0" y="0"/>
          <a:ext cx="0" cy="0"/>
          <a:chOff x="0" y="0"/>
          <a:chExt cx="0" cy="0"/>
        </a:xfrm>
      </p:grpSpPr>
      <p:sp>
        <p:nvSpPr>
          <p:cNvPr id="196" name="Google Shape;196;p25"/>
          <p:cNvSpPr txBox="1"/>
          <p:nvPr>
            <p:ph type="title"/>
          </p:nvPr>
        </p:nvSpPr>
        <p:spPr>
          <a:xfrm>
            <a:off x="648929" y="629266"/>
            <a:ext cx="6256423" cy="1641987"/>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lt2"/>
              </a:buClr>
              <a:buSzPts val="4200"/>
              <a:buFont typeface="Century Gothic"/>
              <a:buNone/>
            </a:pPr>
            <a:r>
              <a:rPr lang="en-US"/>
              <a:t>HELP WANTED: PONY EXPRESS RIDERS</a:t>
            </a:r>
            <a:endParaRPr/>
          </a:p>
        </p:txBody>
      </p:sp>
      <p:sp>
        <p:nvSpPr>
          <p:cNvPr id="197" name="Google Shape;197;p25"/>
          <p:cNvSpPr txBox="1"/>
          <p:nvPr>
            <p:ph idx="1" type="body"/>
          </p:nvPr>
        </p:nvSpPr>
        <p:spPr>
          <a:xfrm>
            <a:off x="209862" y="1921564"/>
            <a:ext cx="7344277" cy="446598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SzPts val="1600"/>
              <a:buChar char="►"/>
            </a:pPr>
            <a:r>
              <a:rPr lang="en-US">
                <a:solidFill>
                  <a:srgbClr val="FF0000"/>
                </a:solidFill>
              </a:rPr>
              <a:t>WRITING ACTIVITY;</a:t>
            </a:r>
            <a:endParaRPr/>
          </a:p>
          <a:p>
            <a:pPr indent="-342900" lvl="0" marL="342900" rtl="0" algn="l">
              <a:spcBef>
                <a:spcPts val="1000"/>
              </a:spcBef>
              <a:spcAft>
                <a:spcPts val="0"/>
              </a:spcAft>
              <a:buSzPts val="1600"/>
              <a:buChar char="►"/>
            </a:pPr>
            <a:r>
              <a:rPr lang="en-US"/>
              <a:t> Being a Pony Express Rider was a new and unusual job created for a specific purpose in 1860. Why were orphans preferred? What decisions must the first Pony Express Riders must have had to make to take this job? </a:t>
            </a:r>
            <a:endParaRPr/>
          </a:p>
          <a:p>
            <a:pPr indent="-342900" lvl="0" marL="342900" rtl="0" algn="l">
              <a:spcBef>
                <a:spcPts val="1000"/>
              </a:spcBef>
              <a:spcAft>
                <a:spcPts val="0"/>
              </a:spcAft>
              <a:buSzPts val="1600"/>
              <a:buChar char="►"/>
            </a:pPr>
            <a:r>
              <a:rPr lang="en-US"/>
              <a:t>Write about how it must have felt to be the first Pony Express rider. Consider the dangers of doing a job that was totally new/that no one had done before. How would this equate to jobs today? What kind of job might be created today that would be totally new and different and what kind of technology would need to be used to complete such a new job? </a:t>
            </a:r>
            <a:endParaRPr/>
          </a:p>
          <a:p>
            <a:pPr indent="-241300" lvl="0" marL="342900" rtl="0" algn="l">
              <a:spcBef>
                <a:spcPts val="1000"/>
              </a:spcBef>
              <a:spcAft>
                <a:spcPts val="0"/>
              </a:spcAft>
              <a:buSzPts val="1600"/>
              <a:buNone/>
            </a:pPr>
            <a:r>
              <a:t/>
            </a:r>
            <a:endParaRPr/>
          </a:p>
        </p:txBody>
      </p:sp>
      <p:pic>
        <p:nvPicPr>
          <p:cNvPr descr="Text, letter&#10;&#10;Description automatically generated" id="198" name="Google Shape;198;p25"/>
          <p:cNvPicPr preferRelativeResize="0"/>
          <p:nvPr/>
        </p:nvPicPr>
        <p:blipFill rotWithShape="1">
          <a:blip r:embed="rId4">
            <a:alphaModFix/>
          </a:blip>
          <a:srcRect b="0" l="810" r="3241" t="0"/>
          <a:stretch/>
        </p:blipFill>
        <p:spPr>
          <a:xfrm>
            <a:off x="7554139" y="609601"/>
            <a:ext cx="3990160" cy="56387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2" name="Shape 202"/>
        <p:cNvGrpSpPr/>
        <p:nvPr/>
      </p:nvGrpSpPr>
      <p:grpSpPr>
        <a:xfrm>
          <a:off x="0" y="0"/>
          <a:ext cx="0" cy="0"/>
          <a:chOff x="0" y="0"/>
          <a:chExt cx="0" cy="0"/>
        </a:xfrm>
      </p:grpSpPr>
      <p:sp>
        <p:nvSpPr>
          <p:cNvPr id="203" name="Google Shape;203;p26"/>
          <p:cNvSpPr txBox="1"/>
          <p:nvPr/>
        </p:nvSpPr>
        <p:spPr>
          <a:xfrm>
            <a:off x="318053" y="361774"/>
            <a:ext cx="7162818"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lang="en-US" sz="2600" u="sng">
                <a:solidFill>
                  <a:schemeClr val="lt2"/>
                </a:solidFill>
                <a:latin typeface="Century Gothic"/>
                <a:ea typeface="Century Gothic"/>
                <a:cs typeface="Century Gothic"/>
                <a:sym typeface="Century Gothic"/>
              </a:rPr>
              <a:t>We’re the Riders </a:t>
            </a:r>
            <a:r>
              <a:rPr lang="en-US" sz="2600">
                <a:solidFill>
                  <a:schemeClr val="lt2"/>
                </a:solidFill>
                <a:latin typeface="Century Gothic"/>
                <a:ea typeface="Century Gothic"/>
                <a:cs typeface="Century Gothic"/>
                <a:sym typeface="Century Gothic"/>
              </a:rPr>
              <a:t>By Dave Rhodes (a descendant of Major Howard Egan)</a:t>
            </a:r>
            <a:endParaRPr/>
          </a:p>
        </p:txBody>
      </p:sp>
      <p:sp>
        <p:nvSpPr>
          <p:cNvPr id="204" name="Google Shape;204;p26"/>
          <p:cNvSpPr txBox="1"/>
          <p:nvPr/>
        </p:nvSpPr>
        <p:spPr>
          <a:xfrm>
            <a:off x="589005" y="1504775"/>
            <a:ext cx="3473125" cy="499145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lang="en-US" sz="1500">
                <a:solidFill>
                  <a:schemeClr val="lt1"/>
                </a:solidFill>
                <a:latin typeface="Century Gothic"/>
                <a:ea typeface="Century Gothic"/>
                <a:cs typeface="Century Gothic"/>
                <a:sym typeface="Century Gothic"/>
              </a:rPr>
              <a:t>We’re all excellent horsemen</a:t>
            </a:r>
            <a:br>
              <a:rPr lang="en-US" sz="1500">
                <a:solidFill>
                  <a:schemeClr val="lt1"/>
                </a:solidFill>
                <a:latin typeface="Century Gothic"/>
                <a:ea typeface="Century Gothic"/>
                <a:cs typeface="Century Gothic"/>
                <a:sym typeface="Century Gothic"/>
              </a:rPr>
            </a:br>
            <a:r>
              <a:rPr lang="en-US" sz="1500">
                <a:solidFill>
                  <a:schemeClr val="lt1"/>
                </a:solidFill>
                <a:latin typeface="Century Gothic"/>
                <a:ea typeface="Century Gothic"/>
                <a:cs typeface="Century Gothic"/>
                <a:sym typeface="Century Gothic"/>
              </a:rPr>
              <a:t>and the mustang is our ride . . .</a:t>
            </a:r>
            <a:br>
              <a:rPr lang="en-US" sz="1500">
                <a:solidFill>
                  <a:schemeClr val="lt1"/>
                </a:solidFill>
                <a:latin typeface="Century Gothic"/>
                <a:ea typeface="Century Gothic"/>
                <a:cs typeface="Century Gothic"/>
                <a:sym typeface="Century Gothic"/>
              </a:rPr>
            </a:br>
            <a:r>
              <a:rPr lang="en-US" sz="1500">
                <a:solidFill>
                  <a:schemeClr val="lt1"/>
                </a:solidFill>
                <a:latin typeface="Century Gothic"/>
                <a:ea typeface="Century Gothic"/>
                <a:cs typeface="Century Gothic"/>
                <a:sym typeface="Century Gothic"/>
              </a:rPr>
              <a:t>the wilder and faster the better</a:t>
            </a:r>
            <a:br>
              <a:rPr lang="en-US" sz="1500">
                <a:solidFill>
                  <a:schemeClr val="lt1"/>
                </a:solidFill>
                <a:latin typeface="Century Gothic"/>
                <a:ea typeface="Century Gothic"/>
                <a:cs typeface="Century Gothic"/>
                <a:sym typeface="Century Gothic"/>
              </a:rPr>
            </a:br>
            <a:r>
              <a:rPr lang="en-US" sz="1500">
                <a:solidFill>
                  <a:schemeClr val="lt1"/>
                </a:solidFill>
                <a:latin typeface="Century Gothic"/>
                <a:ea typeface="Century Gothic"/>
                <a:cs typeface="Century Gothic"/>
                <a:sym typeface="Century Gothic"/>
              </a:rPr>
              <a:t>to get the job done in stride.</a:t>
            </a:r>
            <a:endParaRPr/>
          </a:p>
          <a:p>
            <a:pPr indent="-76200" lvl="0" marL="0" marR="0" rtl="0" algn="l">
              <a:lnSpc>
                <a:spcPct val="90000"/>
              </a:lnSpc>
              <a:spcBef>
                <a:spcPts val="1000"/>
              </a:spcBef>
              <a:spcAft>
                <a:spcPts val="0"/>
              </a:spcAft>
              <a:buClr>
                <a:srgbClr val="86D1D8"/>
              </a:buClr>
              <a:buSzPts val="1200"/>
              <a:buFont typeface="Noto Sans Symbols"/>
              <a:buChar char="►"/>
            </a:pPr>
            <a:r>
              <a:rPr lang="en-US" sz="1500">
                <a:solidFill>
                  <a:schemeClr val="lt1"/>
                </a:solidFill>
                <a:latin typeface="Century Gothic"/>
                <a:ea typeface="Century Gothic"/>
                <a:cs typeface="Century Gothic"/>
                <a:sym typeface="Century Gothic"/>
              </a:rPr>
              <a:t>An oath we all took in earnest</a:t>
            </a:r>
            <a:br>
              <a:rPr lang="en-US" sz="1500">
                <a:solidFill>
                  <a:schemeClr val="lt1"/>
                </a:solidFill>
                <a:latin typeface="Century Gothic"/>
                <a:ea typeface="Century Gothic"/>
                <a:cs typeface="Century Gothic"/>
                <a:sym typeface="Century Gothic"/>
              </a:rPr>
            </a:br>
            <a:r>
              <a:rPr lang="en-US" sz="1500">
                <a:solidFill>
                  <a:schemeClr val="lt1"/>
                </a:solidFill>
                <a:latin typeface="Century Gothic"/>
                <a:ea typeface="Century Gothic"/>
                <a:cs typeface="Century Gothic"/>
                <a:sym typeface="Century Gothic"/>
              </a:rPr>
              <a:t>and made a promise not to fail.</a:t>
            </a:r>
            <a:br>
              <a:rPr lang="en-US" sz="1500">
                <a:solidFill>
                  <a:schemeClr val="lt1"/>
                </a:solidFill>
                <a:latin typeface="Century Gothic"/>
                <a:ea typeface="Century Gothic"/>
                <a:cs typeface="Century Gothic"/>
                <a:sym typeface="Century Gothic"/>
              </a:rPr>
            </a:br>
            <a:r>
              <a:rPr lang="en-US" sz="1500">
                <a:solidFill>
                  <a:schemeClr val="lt1"/>
                </a:solidFill>
                <a:latin typeface="Century Gothic"/>
                <a:ea typeface="Century Gothic"/>
                <a:cs typeface="Century Gothic"/>
                <a:sym typeface="Century Gothic"/>
              </a:rPr>
              <a:t>We’re the Pony Express riders,</a:t>
            </a:r>
            <a:br>
              <a:rPr lang="en-US" sz="1500">
                <a:solidFill>
                  <a:schemeClr val="lt1"/>
                </a:solidFill>
                <a:latin typeface="Century Gothic"/>
                <a:ea typeface="Century Gothic"/>
                <a:cs typeface="Century Gothic"/>
                <a:sym typeface="Century Gothic"/>
              </a:rPr>
            </a:br>
            <a:r>
              <a:rPr lang="en-US" sz="1500">
                <a:solidFill>
                  <a:schemeClr val="lt1"/>
                </a:solidFill>
                <a:latin typeface="Century Gothic"/>
                <a:ea typeface="Century Gothic"/>
                <a:cs typeface="Century Gothic"/>
                <a:sym typeface="Century Gothic"/>
              </a:rPr>
              <a:t>the boys that carry the mail.</a:t>
            </a:r>
            <a:endParaRPr/>
          </a:p>
          <a:p>
            <a:pPr indent="-76200" lvl="0" marL="0" marR="0" rtl="0" algn="l">
              <a:lnSpc>
                <a:spcPct val="90000"/>
              </a:lnSpc>
              <a:spcBef>
                <a:spcPts val="1000"/>
              </a:spcBef>
              <a:spcAft>
                <a:spcPts val="0"/>
              </a:spcAft>
              <a:buClr>
                <a:srgbClr val="86D1D8"/>
              </a:buClr>
              <a:buSzPts val="1200"/>
              <a:buFont typeface="Noto Sans Symbols"/>
              <a:buChar char="►"/>
            </a:pPr>
            <a:r>
              <a:rPr lang="en-US" sz="1500">
                <a:solidFill>
                  <a:schemeClr val="lt1"/>
                </a:solidFill>
                <a:latin typeface="Century Gothic"/>
                <a:ea typeface="Century Gothic"/>
                <a:cs typeface="Century Gothic"/>
                <a:sym typeface="Century Gothic"/>
              </a:rPr>
              <a:t>You could say that we are brave</a:t>
            </a:r>
            <a:br>
              <a:rPr lang="en-US" sz="1500">
                <a:solidFill>
                  <a:schemeClr val="lt1"/>
                </a:solidFill>
                <a:latin typeface="Century Gothic"/>
                <a:ea typeface="Century Gothic"/>
                <a:cs typeface="Century Gothic"/>
                <a:sym typeface="Century Gothic"/>
              </a:rPr>
            </a:br>
            <a:r>
              <a:rPr lang="en-US" sz="1500">
                <a:solidFill>
                  <a:schemeClr val="lt1"/>
                </a:solidFill>
                <a:latin typeface="Century Gothic"/>
                <a:ea typeface="Century Gothic"/>
                <a:cs typeface="Century Gothic"/>
                <a:sym typeface="Century Gothic"/>
              </a:rPr>
              <a:t>and we have all been scared,</a:t>
            </a:r>
            <a:br>
              <a:rPr lang="en-US" sz="1500">
                <a:solidFill>
                  <a:schemeClr val="lt1"/>
                </a:solidFill>
                <a:latin typeface="Century Gothic"/>
                <a:ea typeface="Century Gothic"/>
                <a:cs typeface="Century Gothic"/>
                <a:sym typeface="Century Gothic"/>
              </a:rPr>
            </a:br>
            <a:r>
              <a:rPr lang="en-US" sz="1500">
                <a:solidFill>
                  <a:schemeClr val="lt1"/>
                </a:solidFill>
                <a:latin typeface="Century Gothic"/>
                <a:ea typeface="Century Gothic"/>
                <a:cs typeface="Century Gothic"/>
                <a:sym typeface="Century Gothic"/>
              </a:rPr>
              <a:t>but mostly we’re just too young</a:t>
            </a:r>
            <a:br>
              <a:rPr lang="en-US" sz="1500">
                <a:solidFill>
                  <a:schemeClr val="lt1"/>
                </a:solidFill>
                <a:latin typeface="Century Gothic"/>
                <a:ea typeface="Century Gothic"/>
                <a:cs typeface="Century Gothic"/>
                <a:sym typeface="Century Gothic"/>
              </a:rPr>
            </a:br>
            <a:r>
              <a:rPr lang="en-US" sz="1500">
                <a:solidFill>
                  <a:schemeClr val="lt1"/>
                </a:solidFill>
                <a:latin typeface="Century Gothic"/>
                <a:ea typeface="Century Gothic"/>
                <a:cs typeface="Century Gothic"/>
                <a:sym typeface="Century Gothic"/>
              </a:rPr>
              <a:t>to know what should be feared.</a:t>
            </a:r>
            <a:endParaRPr/>
          </a:p>
          <a:p>
            <a:pPr indent="-76200" lvl="0" marL="0" marR="0" rtl="0" algn="l">
              <a:lnSpc>
                <a:spcPct val="90000"/>
              </a:lnSpc>
              <a:spcBef>
                <a:spcPts val="1000"/>
              </a:spcBef>
              <a:spcAft>
                <a:spcPts val="0"/>
              </a:spcAft>
              <a:buClr>
                <a:srgbClr val="86D1D8"/>
              </a:buClr>
              <a:buSzPts val="1200"/>
              <a:buFont typeface="Noto Sans Symbols"/>
              <a:buChar char="►"/>
            </a:pPr>
            <a:r>
              <a:rPr lang="en-US" sz="1500">
                <a:solidFill>
                  <a:schemeClr val="lt1"/>
                </a:solidFill>
                <a:latin typeface="Century Gothic"/>
                <a:ea typeface="Century Gothic"/>
                <a:cs typeface="Century Gothic"/>
                <a:sym typeface="Century Gothic"/>
              </a:rPr>
              <a:t>Racing time and the telegraph</a:t>
            </a:r>
            <a:br>
              <a:rPr lang="en-US" sz="1500">
                <a:solidFill>
                  <a:schemeClr val="lt1"/>
                </a:solidFill>
                <a:latin typeface="Century Gothic"/>
                <a:ea typeface="Century Gothic"/>
                <a:cs typeface="Century Gothic"/>
                <a:sym typeface="Century Gothic"/>
              </a:rPr>
            </a:br>
            <a:r>
              <a:rPr lang="en-US" sz="1500">
                <a:solidFill>
                  <a:schemeClr val="lt1"/>
                </a:solidFill>
                <a:latin typeface="Century Gothic"/>
                <a:ea typeface="Century Gothic"/>
                <a:cs typeface="Century Gothic"/>
                <a:sym typeface="Century Gothic"/>
              </a:rPr>
              <a:t>out here on the lonely trail . . .</a:t>
            </a:r>
            <a:br>
              <a:rPr lang="en-US" sz="1500">
                <a:solidFill>
                  <a:schemeClr val="lt1"/>
                </a:solidFill>
                <a:latin typeface="Century Gothic"/>
                <a:ea typeface="Century Gothic"/>
                <a:cs typeface="Century Gothic"/>
                <a:sym typeface="Century Gothic"/>
              </a:rPr>
            </a:br>
            <a:r>
              <a:rPr lang="en-US" sz="1500">
                <a:solidFill>
                  <a:schemeClr val="lt1"/>
                </a:solidFill>
                <a:latin typeface="Century Gothic"/>
                <a:ea typeface="Century Gothic"/>
                <a:cs typeface="Century Gothic"/>
                <a:sym typeface="Century Gothic"/>
              </a:rPr>
              <a:t>we’re the Pony Express riders,</a:t>
            </a:r>
            <a:br>
              <a:rPr lang="en-US" sz="1500">
                <a:solidFill>
                  <a:schemeClr val="lt1"/>
                </a:solidFill>
                <a:latin typeface="Century Gothic"/>
                <a:ea typeface="Century Gothic"/>
                <a:cs typeface="Century Gothic"/>
                <a:sym typeface="Century Gothic"/>
              </a:rPr>
            </a:br>
            <a:r>
              <a:rPr lang="en-US" sz="1500">
                <a:solidFill>
                  <a:schemeClr val="lt1"/>
                </a:solidFill>
                <a:latin typeface="Century Gothic"/>
                <a:ea typeface="Century Gothic"/>
                <a:cs typeface="Century Gothic"/>
                <a:sym typeface="Century Gothic"/>
              </a:rPr>
              <a:t>the boys that carry the mail.</a:t>
            </a:r>
            <a:endParaRPr/>
          </a:p>
        </p:txBody>
      </p:sp>
      <p:sp>
        <p:nvSpPr>
          <p:cNvPr id="205" name="Google Shape;205;p26"/>
          <p:cNvSpPr txBox="1"/>
          <p:nvPr/>
        </p:nvSpPr>
        <p:spPr>
          <a:xfrm>
            <a:off x="4053704" y="1504774"/>
            <a:ext cx="3698119" cy="426270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lt1"/>
                </a:solidFill>
                <a:latin typeface="Arial"/>
                <a:ea typeface="Arial"/>
                <a:cs typeface="Arial"/>
                <a:sym typeface="Arial"/>
              </a:rPr>
              <a:t>It’s a thankless life we lead</a:t>
            </a:r>
            <a:br>
              <a:rPr lang="en-US" sz="1600">
                <a:solidFill>
                  <a:schemeClr val="lt1"/>
                </a:solidFill>
                <a:latin typeface="Arial"/>
                <a:ea typeface="Arial"/>
                <a:cs typeface="Arial"/>
                <a:sym typeface="Arial"/>
              </a:rPr>
            </a:br>
            <a:r>
              <a:rPr lang="en-US" sz="1600">
                <a:solidFill>
                  <a:schemeClr val="lt1"/>
                </a:solidFill>
                <a:latin typeface="Arial"/>
                <a:ea typeface="Arial"/>
                <a:cs typeface="Arial"/>
                <a:sym typeface="Arial"/>
              </a:rPr>
              <a:t>’cause nobody knows our name</a:t>
            </a:r>
            <a:br>
              <a:rPr lang="en-US" sz="1600">
                <a:solidFill>
                  <a:schemeClr val="lt1"/>
                </a:solidFill>
                <a:latin typeface="Arial"/>
                <a:ea typeface="Arial"/>
                <a:cs typeface="Arial"/>
                <a:sym typeface="Arial"/>
              </a:rPr>
            </a:br>
            <a:r>
              <a:rPr lang="en-US" sz="1600">
                <a:solidFill>
                  <a:schemeClr val="lt1"/>
                </a:solidFill>
                <a:latin typeface="Arial"/>
                <a:ea typeface="Arial"/>
                <a:cs typeface="Arial"/>
                <a:sym typeface="Arial"/>
              </a:rPr>
              <a:t>We are silhouettes on the hills</a:t>
            </a:r>
            <a:br>
              <a:rPr lang="en-US" sz="1600">
                <a:solidFill>
                  <a:schemeClr val="lt1"/>
                </a:solidFill>
                <a:latin typeface="Arial"/>
                <a:ea typeface="Arial"/>
                <a:cs typeface="Arial"/>
                <a:sym typeface="Arial"/>
              </a:rPr>
            </a:br>
            <a:r>
              <a:rPr lang="en-US" sz="1600">
                <a:solidFill>
                  <a:schemeClr val="lt1"/>
                </a:solidFill>
                <a:latin typeface="Arial"/>
                <a:ea typeface="Arial"/>
                <a:cs typeface="Arial"/>
                <a:sym typeface="Arial"/>
              </a:rPr>
              <a:t>and shadows on the plains.</a:t>
            </a:r>
            <a:endParaRPr sz="1600">
              <a:solidFill>
                <a:schemeClr val="lt1"/>
              </a:solidFill>
              <a:latin typeface="Century Gothic"/>
              <a:ea typeface="Century Gothic"/>
              <a:cs typeface="Century Gothic"/>
              <a:sym typeface="Century Gothic"/>
            </a:endParaRPr>
          </a:p>
          <a:p>
            <a:pPr indent="0" lvl="0" marL="0" marR="0" rtl="0" algn="l">
              <a:spcBef>
                <a:spcPts val="600"/>
              </a:spcBef>
              <a:spcAft>
                <a:spcPts val="0"/>
              </a:spcAft>
              <a:buNone/>
            </a:pPr>
            <a:r>
              <a:rPr lang="en-US" sz="1600">
                <a:solidFill>
                  <a:schemeClr val="lt1"/>
                </a:solidFill>
                <a:latin typeface="Arial"/>
                <a:ea typeface="Arial"/>
                <a:cs typeface="Arial"/>
                <a:sym typeface="Arial"/>
              </a:rPr>
              <a:t>What we carry runs the nation</a:t>
            </a:r>
            <a:br>
              <a:rPr lang="en-US" sz="1600">
                <a:solidFill>
                  <a:schemeClr val="lt1"/>
                </a:solidFill>
                <a:latin typeface="Arial"/>
                <a:ea typeface="Arial"/>
                <a:cs typeface="Arial"/>
                <a:sym typeface="Arial"/>
              </a:rPr>
            </a:br>
            <a:r>
              <a:rPr lang="en-US" sz="1600">
                <a:solidFill>
                  <a:schemeClr val="lt1"/>
                </a:solidFill>
                <a:latin typeface="Arial"/>
                <a:ea typeface="Arial"/>
                <a:cs typeface="Arial"/>
                <a:sym typeface="Arial"/>
              </a:rPr>
              <a:t>and we execute our duty well.</a:t>
            </a:r>
            <a:br>
              <a:rPr lang="en-US" sz="1600">
                <a:solidFill>
                  <a:schemeClr val="lt1"/>
                </a:solidFill>
                <a:latin typeface="Arial"/>
                <a:ea typeface="Arial"/>
                <a:cs typeface="Arial"/>
                <a:sym typeface="Arial"/>
              </a:rPr>
            </a:br>
            <a:r>
              <a:rPr lang="en-US" sz="1600">
                <a:solidFill>
                  <a:schemeClr val="lt1"/>
                </a:solidFill>
                <a:latin typeface="Arial"/>
                <a:ea typeface="Arial"/>
                <a:cs typeface="Arial"/>
                <a:sym typeface="Arial"/>
              </a:rPr>
              <a:t>We’re the Pony Express riders,</a:t>
            </a:r>
            <a:br>
              <a:rPr lang="en-US" sz="1600">
                <a:solidFill>
                  <a:schemeClr val="lt1"/>
                </a:solidFill>
                <a:latin typeface="Arial"/>
                <a:ea typeface="Arial"/>
                <a:cs typeface="Arial"/>
                <a:sym typeface="Arial"/>
              </a:rPr>
            </a:br>
            <a:r>
              <a:rPr lang="en-US" sz="1600">
                <a:solidFill>
                  <a:schemeClr val="lt1"/>
                </a:solidFill>
                <a:latin typeface="Arial"/>
                <a:ea typeface="Arial"/>
                <a:cs typeface="Arial"/>
                <a:sym typeface="Arial"/>
              </a:rPr>
              <a:t>the boys that carry the mail.</a:t>
            </a:r>
            <a:endParaRPr sz="1600">
              <a:solidFill>
                <a:schemeClr val="lt1"/>
              </a:solidFill>
              <a:latin typeface="Century Gothic"/>
              <a:ea typeface="Century Gothic"/>
              <a:cs typeface="Century Gothic"/>
              <a:sym typeface="Century Gothic"/>
            </a:endParaRPr>
          </a:p>
          <a:p>
            <a:pPr indent="0" lvl="0" marL="0" marR="0" rtl="0" algn="l">
              <a:spcBef>
                <a:spcPts val="600"/>
              </a:spcBef>
              <a:spcAft>
                <a:spcPts val="0"/>
              </a:spcAft>
              <a:buNone/>
            </a:pPr>
            <a:r>
              <a:rPr lang="en-US" sz="1600">
                <a:solidFill>
                  <a:schemeClr val="lt1"/>
                </a:solidFill>
                <a:latin typeface="Arial"/>
                <a:ea typeface="Arial"/>
                <a:cs typeface="Arial"/>
                <a:sym typeface="Arial"/>
              </a:rPr>
              <a:t>We’ve been shot at and ambushed,</a:t>
            </a:r>
            <a:br>
              <a:rPr lang="en-US" sz="1600">
                <a:solidFill>
                  <a:schemeClr val="lt1"/>
                </a:solidFill>
                <a:latin typeface="Arial"/>
                <a:ea typeface="Arial"/>
                <a:cs typeface="Arial"/>
                <a:sym typeface="Arial"/>
              </a:rPr>
            </a:br>
            <a:r>
              <a:rPr lang="en-US" sz="1600">
                <a:solidFill>
                  <a:schemeClr val="lt1"/>
                </a:solidFill>
                <a:latin typeface="Arial"/>
                <a:ea typeface="Arial"/>
                <a:cs typeface="Arial"/>
                <a:sym typeface="Arial"/>
              </a:rPr>
              <a:t>chased down and almost kilt,</a:t>
            </a:r>
            <a:br>
              <a:rPr lang="en-US" sz="1600">
                <a:solidFill>
                  <a:schemeClr val="lt1"/>
                </a:solidFill>
                <a:latin typeface="Arial"/>
                <a:ea typeface="Arial"/>
                <a:cs typeface="Arial"/>
                <a:sym typeface="Arial"/>
              </a:rPr>
            </a:br>
            <a:r>
              <a:rPr lang="en-US" sz="1600">
                <a:solidFill>
                  <a:schemeClr val="lt1"/>
                </a:solidFill>
                <a:latin typeface="Arial"/>
                <a:ea typeface="Arial"/>
                <a:cs typeface="Arial"/>
                <a:sym typeface="Arial"/>
              </a:rPr>
              <a:t>soaked through and frozed,</a:t>
            </a:r>
            <a:br>
              <a:rPr lang="en-US" sz="1600">
                <a:solidFill>
                  <a:schemeClr val="lt1"/>
                </a:solidFill>
                <a:latin typeface="Arial"/>
                <a:ea typeface="Arial"/>
                <a:cs typeface="Arial"/>
                <a:sym typeface="Arial"/>
              </a:rPr>
            </a:br>
            <a:r>
              <a:rPr lang="en-US" sz="1600">
                <a:solidFill>
                  <a:schemeClr val="lt1"/>
                </a:solidFill>
                <a:latin typeface="Arial"/>
                <a:ea typeface="Arial"/>
                <a:cs typeface="Arial"/>
                <a:sym typeface="Arial"/>
              </a:rPr>
              <a:t>survived heat that made us wilt.</a:t>
            </a:r>
            <a:endParaRPr sz="1600">
              <a:solidFill>
                <a:schemeClr val="lt1"/>
              </a:solidFill>
              <a:latin typeface="Century Gothic"/>
              <a:ea typeface="Century Gothic"/>
              <a:cs typeface="Century Gothic"/>
              <a:sym typeface="Century Gothic"/>
            </a:endParaRPr>
          </a:p>
          <a:p>
            <a:pPr indent="0" lvl="0" marL="0" marR="0" rtl="0" algn="l">
              <a:spcBef>
                <a:spcPts val="600"/>
              </a:spcBef>
              <a:spcAft>
                <a:spcPts val="0"/>
              </a:spcAft>
              <a:buNone/>
            </a:pPr>
            <a:r>
              <a:rPr lang="en-US" sz="1600">
                <a:solidFill>
                  <a:schemeClr val="lt1"/>
                </a:solidFill>
                <a:latin typeface="Arial"/>
                <a:ea typeface="Arial"/>
                <a:cs typeface="Arial"/>
                <a:sym typeface="Arial"/>
              </a:rPr>
              <a:t>The food is a little scarce</a:t>
            </a:r>
            <a:br>
              <a:rPr lang="en-US" sz="1600">
                <a:solidFill>
                  <a:schemeClr val="lt1"/>
                </a:solidFill>
                <a:latin typeface="Arial"/>
                <a:ea typeface="Arial"/>
                <a:cs typeface="Arial"/>
                <a:sym typeface="Arial"/>
              </a:rPr>
            </a:br>
            <a:r>
              <a:rPr lang="en-US" sz="1600">
                <a:solidFill>
                  <a:schemeClr val="lt1"/>
                </a:solidFill>
                <a:latin typeface="Arial"/>
                <a:ea typeface="Arial"/>
                <a:cs typeface="Arial"/>
                <a:sym typeface="Arial"/>
              </a:rPr>
              <a:t>and the pay is hardly scale.</a:t>
            </a:r>
            <a:br>
              <a:rPr lang="en-US" sz="1600">
                <a:solidFill>
                  <a:schemeClr val="lt1"/>
                </a:solidFill>
                <a:latin typeface="Arial"/>
                <a:ea typeface="Arial"/>
                <a:cs typeface="Arial"/>
                <a:sym typeface="Arial"/>
              </a:rPr>
            </a:br>
            <a:r>
              <a:rPr lang="en-US" sz="1600">
                <a:solidFill>
                  <a:schemeClr val="lt1"/>
                </a:solidFill>
                <a:latin typeface="Arial"/>
                <a:ea typeface="Arial"/>
                <a:cs typeface="Arial"/>
                <a:sym typeface="Arial"/>
              </a:rPr>
              <a:t>We’re the Pony Express riders,</a:t>
            </a:r>
            <a:br>
              <a:rPr lang="en-US" sz="1600">
                <a:solidFill>
                  <a:schemeClr val="lt1"/>
                </a:solidFill>
                <a:latin typeface="Arial"/>
                <a:ea typeface="Arial"/>
                <a:cs typeface="Arial"/>
                <a:sym typeface="Arial"/>
              </a:rPr>
            </a:br>
            <a:r>
              <a:rPr lang="en-US" sz="1600">
                <a:solidFill>
                  <a:schemeClr val="lt1"/>
                </a:solidFill>
                <a:latin typeface="Arial"/>
                <a:ea typeface="Arial"/>
                <a:cs typeface="Arial"/>
                <a:sym typeface="Arial"/>
              </a:rPr>
              <a:t>the boys that carry the mail.   </a:t>
            </a:r>
            <a:endParaRPr sz="1600">
              <a:solidFill>
                <a:schemeClr val="lt1"/>
              </a:solidFill>
              <a:latin typeface="Century Gothic"/>
              <a:ea typeface="Century Gothic"/>
              <a:cs typeface="Century Gothic"/>
              <a:sym typeface="Century Gothic"/>
            </a:endParaRPr>
          </a:p>
        </p:txBody>
      </p:sp>
      <p:sp>
        <p:nvSpPr>
          <p:cNvPr id="206" name="Google Shape;206;p26"/>
          <p:cNvSpPr txBox="1"/>
          <p:nvPr/>
        </p:nvSpPr>
        <p:spPr>
          <a:xfrm flipH="1">
            <a:off x="-1" y="6103810"/>
            <a:ext cx="479066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solidFill>
                  <a:schemeClr val="hlink"/>
                </a:solidFill>
                <a:latin typeface="Century Gothic"/>
                <a:ea typeface="Century Gothic"/>
                <a:cs typeface="Century Gothic"/>
                <a:sym typeface="Century Gothic"/>
                <a:hlinkClick r:id="rId4"/>
              </a:rPr>
              <a:t>https://majorhowardegan.com/2013/10/pony-express-poetry/</a:t>
            </a:r>
            <a:endParaRPr sz="1200">
              <a:solidFill>
                <a:schemeClr val="lt1"/>
              </a:solidFill>
              <a:latin typeface="Century Gothic"/>
              <a:ea typeface="Century Gothic"/>
              <a:cs typeface="Century Gothic"/>
              <a:sym typeface="Century Gothic"/>
            </a:endParaRPr>
          </a:p>
        </p:txBody>
      </p:sp>
      <p:sp>
        <p:nvSpPr>
          <p:cNvPr id="207" name="Google Shape;207;p26"/>
          <p:cNvSpPr txBox="1"/>
          <p:nvPr/>
        </p:nvSpPr>
        <p:spPr>
          <a:xfrm>
            <a:off x="0" y="5767479"/>
            <a:ext cx="496009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Century Gothic"/>
                <a:ea typeface="Century Gothic"/>
                <a:cs typeface="Century Gothic"/>
                <a:sym typeface="Century Gothic"/>
              </a:rPr>
              <a:t>Major Howard Egan Family Foundation 2021</a:t>
            </a:r>
            <a:endParaRPr/>
          </a:p>
          <a:p>
            <a:pPr indent="0" lvl="0" marL="0" marR="0" rtl="0" algn="l">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A picture containing text, snow, outdoor, slope&#10;&#10;Description automatically generated" id="208" name="Google Shape;208;p26"/>
          <p:cNvPicPr preferRelativeResize="0"/>
          <p:nvPr/>
        </p:nvPicPr>
        <p:blipFill rotWithShape="1">
          <a:blip r:embed="rId5">
            <a:alphaModFix/>
          </a:blip>
          <a:srcRect b="0" l="0" r="0" t="0"/>
          <a:stretch/>
        </p:blipFill>
        <p:spPr>
          <a:xfrm>
            <a:off x="7480871" y="1631950"/>
            <a:ext cx="4241649" cy="3594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2" name="Shape 212"/>
        <p:cNvGrpSpPr/>
        <p:nvPr/>
      </p:nvGrpSpPr>
      <p:grpSpPr>
        <a:xfrm>
          <a:off x="0" y="0"/>
          <a:ext cx="0" cy="0"/>
          <a:chOff x="0" y="0"/>
          <a:chExt cx="0" cy="0"/>
        </a:xfrm>
      </p:grpSpPr>
      <p:sp>
        <p:nvSpPr>
          <p:cNvPr id="213" name="Google Shape;213;p27"/>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Legs of a horse running" id="214" name="Google Shape;214;p27"/>
          <p:cNvPicPr preferRelativeResize="0"/>
          <p:nvPr/>
        </p:nvPicPr>
        <p:blipFill rotWithShape="1">
          <a:blip r:embed="rId3">
            <a:alphaModFix amt="35000"/>
          </a:blip>
          <a:srcRect b="0" l="0" r="0" t="0"/>
          <a:stretch/>
        </p:blipFill>
        <p:spPr>
          <a:xfrm>
            <a:off x="0" y="0"/>
            <a:ext cx="12191980" cy="6858000"/>
          </a:xfrm>
          <a:prstGeom prst="rect">
            <a:avLst/>
          </a:prstGeom>
          <a:noFill/>
          <a:ln>
            <a:noFill/>
          </a:ln>
        </p:spPr>
      </p:pic>
      <p:sp>
        <p:nvSpPr>
          <p:cNvPr id="215" name="Google Shape;215;p27"/>
          <p:cNvSpPr txBox="1"/>
          <p:nvPr>
            <p:ph type="title"/>
          </p:nvPr>
        </p:nvSpPr>
        <p:spPr>
          <a:xfrm>
            <a:off x="646111" y="452718"/>
            <a:ext cx="9404723" cy="140053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lt2"/>
              </a:buClr>
              <a:buSzPts val="4200"/>
              <a:buFont typeface="Century Gothic"/>
              <a:buNone/>
            </a:pPr>
            <a:r>
              <a:rPr lang="en-US"/>
              <a:t>Who were the Pony Express Riders?</a:t>
            </a:r>
            <a:endParaRPr/>
          </a:p>
        </p:txBody>
      </p:sp>
      <p:sp>
        <p:nvSpPr>
          <p:cNvPr id="216" name="Google Shape;216;p27"/>
          <p:cNvSpPr txBox="1"/>
          <p:nvPr>
            <p:ph idx="1" type="body"/>
          </p:nvPr>
        </p:nvSpPr>
        <p:spPr>
          <a:xfrm>
            <a:off x="1103312" y="1311966"/>
            <a:ext cx="10227297" cy="4936434"/>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SzPts val="1600"/>
              <a:buChar char="►"/>
            </a:pPr>
            <a:r>
              <a:rPr b="1" lang="en-US"/>
              <a:t>Names of Pony Express Riders</a:t>
            </a:r>
            <a:r>
              <a:rPr lang="en-US"/>
              <a:t>. Pony Express National Museum online. 2020. </a:t>
            </a:r>
            <a:r>
              <a:rPr lang="en-US" u="sng">
                <a:solidFill>
                  <a:schemeClr val="hlink"/>
                </a:solidFill>
                <a:hlinkClick r:id="rId4"/>
              </a:rPr>
              <a:t>https://www.ponyexpress.org/pony-express-riders</a:t>
            </a:r>
            <a:r>
              <a:rPr lang="en-US"/>
              <a:t> Accessed December 30, 2020.</a:t>
            </a:r>
            <a:endParaRPr/>
          </a:p>
          <a:p>
            <a:pPr indent="0" lvl="0" marL="0" rtl="0" algn="l">
              <a:spcBef>
                <a:spcPts val="1000"/>
              </a:spcBef>
              <a:spcAft>
                <a:spcPts val="0"/>
              </a:spcAft>
              <a:buSzPts val="1600"/>
              <a:buNone/>
            </a:pPr>
            <a:r>
              <a:rPr lang="en-US"/>
              <a:t> Listed are 227 names of Pony Express Riders. This list may or may not be complete as there never was a list kept by the Pony Express company.</a:t>
            </a:r>
            <a:endParaRPr/>
          </a:p>
          <a:p>
            <a:pPr indent="0" lvl="0" marL="0" rtl="0" algn="l">
              <a:spcBef>
                <a:spcPts val="1000"/>
              </a:spcBef>
              <a:spcAft>
                <a:spcPts val="0"/>
              </a:spcAft>
              <a:buSzPts val="1600"/>
              <a:buNone/>
            </a:pPr>
            <a:r>
              <a:t/>
            </a:r>
            <a:endParaRPr/>
          </a:p>
          <a:p>
            <a:pPr indent="0" lvl="0" marL="0" rtl="0" algn="l">
              <a:spcBef>
                <a:spcPts val="1000"/>
              </a:spcBef>
              <a:spcAft>
                <a:spcPts val="0"/>
              </a:spcAft>
              <a:buSzPts val="1600"/>
              <a:buNone/>
            </a:pPr>
            <a:r>
              <a:rPr lang="en-US"/>
              <a:t> </a:t>
            </a:r>
            <a:r>
              <a:rPr lang="en-US">
                <a:solidFill>
                  <a:srgbClr val="FF0000"/>
                </a:solidFill>
              </a:rPr>
              <a:t>WRITING ACTIVITIES</a:t>
            </a:r>
            <a:r>
              <a:rPr lang="en-US"/>
              <a:t>: Look at the list of names and choose one. Write his story from your imagination. Where did he come from? Why did he want to be a rider?</a:t>
            </a:r>
            <a:endParaRPr/>
          </a:p>
          <a:p>
            <a:pPr indent="0" lvl="0" marL="0" rtl="0" algn="l">
              <a:spcBef>
                <a:spcPts val="1000"/>
              </a:spcBef>
              <a:spcAft>
                <a:spcPts val="0"/>
              </a:spcAft>
              <a:buSzPts val="1600"/>
              <a:buNone/>
            </a:pPr>
            <a:r>
              <a:t/>
            </a:r>
            <a:endParaRPr/>
          </a:p>
          <a:p>
            <a:pPr indent="-342900" lvl="0" marL="342900" rtl="0" algn="l">
              <a:spcBef>
                <a:spcPts val="1000"/>
              </a:spcBef>
              <a:spcAft>
                <a:spcPts val="0"/>
              </a:spcAft>
              <a:buSzPts val="1600"/>
              <a:buChar char="►"/>
            </a:pPr>
            <a:r>
              <a:rPr lang="en-US"/>
              <a:t>How must he have felt when chosen? What was it like to be a rider?</a:t>
            </a:r>
            <a:endParaRPr/>
          </a:p>
          <a:p>
            <a:pPr indent="-241300" lvl="0" marL="342900" rtl="0" algn="l">
              <a:spcBef>
                <a:spcPts val="1000"/>
              </a:spcBef>
              <a:spcAft>
                <a:spcPts val="0"/>
              </a:spcAft>
              <a:buSzPts val="1600"/>
              <a:buNone/>
            </a:pPr>
            <a:r>
              <a:t/>
            </a:r>
            <a:endParaRPr/>
          </a:p>
          <a:p>
            <a:pPr indent="-342900" lvl="0" marL="342900" rtl="0" algn="l">
              <a:spcBef>
                <a:spcPts val="1000"/>
              </a:spcBef>
              <a:spcAft>
                <a:spcPts val="0"/>
              </a:spcAft>
              <a:buSzPts val="1600"/>
              <a:buChar char="►"/>
            </a:pPr>
            <a:r>
              <a:rPr lang="en-US"/>
              <a:t>Imitate the poem on the previous slide and write a description of doing a job which few people do that requires a great deal of courage.</a:t>
            </a:r>
            <a:endParaRPr/>
          </a:p>
          <a:p>
            <a:pPr indent="-241300" lvl="0" marL="342900" rtl="0" algn="l">
              <a:spcBef>
                <a:spcPts val="1000"/>
              </a:spcBef>
              <a:spcAft>
                <a:spcPts val="0"/>
              </a:spcAft>
              <a:buSzPts val="16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