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29"/>
  </p:notesMasterIdLst>
  <p:sldIdLst>
    <p:sldId id="271" r:id="rId2"/>
    <p:sldId id="284" r:id="rId3"/>
    <p:sldId id="377" r:id="rId4"/>
    <p:sldId id="378" r:id="rId5"/>
    <p:sldId id="298" r:id="rId6"/>
    <p:sldId id="386" r:id="rId7"/>
    <p:sldId id="385" r:id="rId8"/>
    <p:sldId id="267" r:id="rId9"/>
    <p:sldId id="257" r:id="rId10"/>
    <p:sldId id="262" r:id="rId11"/>
    <p:sldId id="260" r:id="rId12"/>
    <p:sldId id="283" r:id="rId13"/>
    <p:sldId id="263" r:id="rId14"/>
    <p:sldId id="261" r:id="rId15"/>
    <p:sldId id="272" r:id="rId16"/>
    <p:sldId id="264" r:id="rId17"/>
    <p:sldId id="389" r:id="rId18"/>
    <p:sldId id="387" r:id="rId19"/>
    <p:sldId id="388" r:id="rId20"/>
    <p:sldId id="390" r:id="rId21"/>
    <p:sldId id="384" r:id="rId22"/>
    <p:sldId id="277" r:id="rId23"/>
    <p:sldId id="279" r:id="rId24"/>
    <p:sldId id="281" r:id="rId25"/>
    <p:sldId id="280" r:id="rId26"/>
    <p:sldId id="282" r:id="rId27"/>
    <p:sldId id="27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0" autoAdjust="0"/>
    <p:restoredTop sz="86390" autoAdjust="0"/>
  </p:normalViewPr>
  <p:slideViewPr>
    <p:cSldViewPr>
      <p:cViewPr varScale="1">
        <p:scale>
          <a:sx n="98" d="100"/>
          <a:sy n="98" d="100"/>
        </p:scale>
        <p:origin x="1572" y="108"/>
      </p:cViewPr>
      <p:guideLst>
        <p:guide orient="horz" pos="2160"/>
        <p:guide pos="2880"/>
      </p:guideLst>
    </p:cSldViewPr>
  </p:slideViewPr>
  <p:outlineViewPr>
    <p:cViewPr>
      <p:scale>
        <a:sx n="33" d="100"/>
        <a:sy n="33" d="100"/>
      </p:scale>
      <p:origin x="0" y="-3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168A7-0886-4C30-A6A1-09EDE6E39CF4}" type="datetimeFigureOut">
              <a:rPr lang="en-US" smtClean="0"/>
              <a:t>3/31/2022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02122-1525-4131-8A93-7DF6B2F8B751}" type="slidenum">
              <a:rPr lang="en-US" smtClean="0"/>
              <a:t>‹#›</a:t>
            </a:fld>
            <a:endParaRPr lang="en-US"/>
          </a:p>
        </p:txBody>
      </p:sp>
    </p:spTree>
    <p:extLst>
      <p:ext uri="{BB962C8B-B14F-4D97-AF65-F5344CB8AC3E}">
        <p14:creationId xmlns:p14="http://schemas.microsoft.com/office/powerpoint/2010/main" val="3086126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JwKfmmQjcJ0&amp;list=PLbQGmfVViT-jpuqfmAqJ6zSLvsfXvSLoN&amp;index=1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Ranger: Grab a pencil and paper. I am going to play a video. Look or listen for something at Sleeping Bear Dunes you would like to experience. Write it down. If you have been to Sleeping Bear Dunes maybe you will get a new idea.</a:t>
            </a:r>
          </a:p>
          <a:p>
            <a:r>
              <a:rPr lang="en-US" dirty="0"/>
              <a:t>Teacher resource: Audio Described video available at: </a:t>
            </a:r>
            <a:r>
              <a:rPr lang="en-US" dirty="0">
                <a:hlinkClick r:id="rId3"/>
              </a:rPr>
              <a:t>Audio Described - Sleeping Bear Dunes National Lakeshore Find Your Park - YouTube</a:t>
            </a:r>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662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Ranger: What were the things you noticed that you’d like to do here at Sleeping Bear Dunes? Any other comments?</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621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 Lakes may seem like they don’t move, but actually they flow like a giant river from the highest lake (Superior) down through Lake’s Michigan and Huron (actually one large lake!) into Lake Erie, Lake Ontario and finally out the St. Lawrence Seaway to the Atlantic Ocean.</a:t>
            </a:r>
          </a:p>
        </p:txBody>
      </p:sp>
      <p:sp>
        <p:nvSpPr>
          <p:cNvPr id="4" name="Slide Number Placeholder 3"/>
          <p:cNvSpPr>
            <a:spLocks noGrp="1"/>
          </p:cNvSpPr>
          <p:nvPr>
            <p:ph type="sldNum" sz="quarter" idx="5"/>
          </p:nvPr>
        </p:nvSpPr>
        <p:spPr/>
        <p:txBody>
          <a:bodyPr/>
          <a:lstStyle/>
          <a:p>
            <a:fld id="{DFB02122-1525-4131-8A93-7DF6B2F8B751}" type="slidenum">
              <a:rPr lang="en-US" smtClean="0"/>
              <a:t>14</a:t>
            </a:fld>
            <a:endParaRPr lang="en-US"/>
          </a:p>
        </p:txBody>
      </p:sp>
    </p:spTree>
    <p:extLst>
      <p:ext uri="{BB962C8B-B14F-4D97-AF65-F5344CB8AC3E}">
        <p14:creationId xmlns:p14="http://schemas.microsoft.com/office/powerpoint/2010/main" val="836616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Litter on land eventually finds its way to the rivers and streams because they are the lowest areas around elevation-wise. How many different sources do you see? Where will the trash eventually end up?</a:t>
            </a:r>
          </a:p>
        </p:txBody>
      </p:sp>
      <p:sp>
        <p:nvSpPr>
          <p:cNvPr id="4" name="Slide Number Placeholder 3"/>
          <p:cNvSpPr>
            <a:spLocks noGrp="1"/>
          </p:cNvSpPr>
          <p:nvPr>
            <p:ph type="sldNum" sz="quarter" idx="5"/>
          </p:nvPr>
        </p:nvSpPr>
        <p:spPr/>
        <p:txBody>
          <a:bodyPr/>
          <a:lstStyle/>
          <a:p>
            <a:fld id="{DFB02122-1525-4131-8A93-7DF6B2F8B751}" type="slidenum">
              <a:rPr lang="en-US" smtClean="0"/>
              <a:t>16</a:t>
            </a:fld>
            <a:endParaRPr lang="en-US"/>
          </a:p>
        </p:txBody>
      </p:sp>
    </p:spTree>
    <p:extLst>
      <p:ext uri="{BB962C8B-B14F-4D97-AF65-F5344CB8AC3E}">
        <p14:creationId xmlns:p14="http://schemas.microsoft.com/office/powerpoint/2010/main" val="251702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9246-EECF-44F4-BBDB-CEA7CF1D5DA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08D054-D9AE-43BC-8111-A1F65FAE40C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5BC6637-2419-4FE7-9E51-5F003261C29B}"/>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E1B73F15-1AD6-4EEA-835A-5A4AD4E0C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43E1B-76C1-4EE3-AAB9-492980D63F13}"/>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1353302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8D38-2684-4F03-93CD-E9FB344CB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A0DC2C-15B1-421F-972F-1197135AAB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24890-A166-4C1A-8136-D4BA4C81ED5E}"/>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0BC11E4A-C7F5-4AE3-A9D9-D7067F503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5DB20-3B1B-4652-9AC3-2C50DFB65747}"/>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152298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3AEDB-362E-4992-B154-260C46D3C66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70E8A9-4A62-44C5-A52E-C4D2C22911B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1BF20-3F9C-4B90-BF7E-5B6A7B516616}"/>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DB7F6EAC-0107-48DB-9244-56C092CA7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DF0EA-1463-43C3-88E0-3ECFA76C6D18}"/>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137099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2CA1-4AC4-4E04-83BB-031082117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F160EE-8633-4993-9034-CF81A9AC5A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F3EA2-37EA-4B1F-BBE4-2ABBB236D326}"/>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2EA02266-69D6-417C-98F8-C1EB979E4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8D952-D83B-4B5B-A165-87B786A26D65}"/>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2992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33F4-7716-4F78-BDF3-B6F02C6F20A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C6CE46-E946-4A4F-8AA3-8588138AB5A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B7DD18-4463-4E9D-BF2E-4F560C1962C9}"/>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719FD1CD-C7A9-4257-AB27-05D58395F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44E504-19E1-4EA0-A042-3AFD827974F2}"/>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61081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F5ED-10AA-4012-9D91-34576E57CB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0CA1CA-E77F-4117-9E5D-E6E0C4C879C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7BC90E-E417-4E09-8173-B90019D9393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E743FC-6707-4F02-9AF8-C0CBB2AC5EF7}"/>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6" name="Footer Placeholder 5">
            <a:extLst>
              <a:ext uri="{FF2B5EF4-FFF2-40B4-BE49-F238E27FC236}">
                <a16:creationId xmlns:a16="http://schemas.microsoft.com/office/drawing/2014/main" id="{61A9318C-57B6-4CCA-B4E1-607A173D9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3B5F4-9D1C-4AF5-84AD-395E13FFE47B}"/>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3691206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8716-3FBE-4B65-A4F5-3154653ED89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F033D5-585F-4411-85F5-536D504868E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752E1-B06E-46DE-86F7-DEE9DF9EE20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6A8937-D737-40BA-AEF8-26BC063D037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D5D4859-2166-4A88-BB81-EA821ED4BE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4B9A72-8C8D-4B4C-84AF-87CB875447DF}"/>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8" name="Footer Placeholder 7">
            <a:extLst>
              <a:ext uri="{FF2B5EF4-FFF2-40B4-BE49-F238E27FC236}">
                <a16:creationId xmlns:a16="http://schemas.microsoft.com/office/drawing/2014/main" id="{12DC45A2-6423-4D0A-8B11-1FE2E985C6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BA9CD3-6F2E-429D-B7AE-F2E7371F4435}"/>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401685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EC56-F1BB-4687-B587-1E3DC4E6F3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CC22CE-F98F-4891-A2FD-B6B94F9136B3}"/>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4" name="Footer Placeholder 3">
            <a:extLst>
              <a:ext uri="{FF2B5EF4-FFF2-40B4-BE49-F238E27FC236}">
                <a16:creationId xmlns:a16="http://schemas.microsoft.com/office/drawing/2014/main" id="{101EA58A-CA18-47E2-A2DD-5E4CE733E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4F9E4-20A0-4CFE-8D25-4246A77AF631}"/>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15892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ACED5-FA46-4C68-ADEB-665E7D79F44A}"/>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3" name="Footer Placeholder 2">
            <a:extLst>
              <a:ext uri="{FF2B5EF4-FFF2-40B4-BE49-F238E27FC236}">
                <a16:creationId xmlns:a16="http://schemas.microsoft.com/office/drawing/2014/main" id="{5576FBAE-5BE1-4926-91D8-00F94CDA7E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E2A02-BEF0-43C2-A0E7-B26A5E9BEDFB}"/>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279024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F5DA-D63C-4F03-86E3-3D224410FF9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BE80CCC-58B9-400C-90A0-5782CB1F6B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E1C7EC-3B50-4A6B-A4AC-3B22E0E1B2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F0C4D1A-E8B3-41D6-B12E-815C6046086C}"/>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6" name="Footer Placeholder 5">
            <a:extLst>
              <a:ext uri="{FF2B5EF4-FFF2-40B4-BE49-F238E27FC236}">
                <a16:creationId xmlns:a16="http://schemas.microsoft.com/office/drawing/2014/main" id="{60396F19-EEC8-41E0-B840-440B4CDC47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D8B90-9199-4C1B-9297-790ED1A5EC87}"/>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125183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34A4A-390B-4807-8B92-3AFEAD841B9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FF8A00-F9B4-4403-91F7-07F45AA8F2F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62BA3F3-C439-40FB-89CF-1391F561F3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079278D-2C2F-4551-A9AD-97DD39069938}"/>
              </a:ext>
            </a:extLst>
          </p:cNvPr>
          <p:cNvSpPr>
            <a:spLocks noGrp="1"/>
          </p:cNvSpPr>
          <p:nvPr>
            <p:ph type="dt" sz="half" idx="10"/>
          </p:nvPr>
        </p:nvSpPr>
        <p:spPr/>
        <p:txBody>
          <a:bodyPr/>
          <a:lstStyle/>
          <a:p>
            <a:fld id="{021BCED6-EBC4-497C-9111-17252D5FE983}" type="datetimeFigureOut">
              <a:rPr lang="en-US" smtClean="0"/>
              <a:t>3/31/2022</a:t>
            </a:fld>
            <a:endParaRPr lang="en-US"/>
          </a:p>
        </p:txBody>
      </p:sp>
      <p:sp>
        <p:nvSpPr>
          <p:cNvPr id="6" name="Footer Placeholder 5">
            <a:extLst>
              <a:ext uri="{FF2B5EF4-FFF2-40B4-BE49-F238E27FC236}">
                <a16:creationId xmlns:a16="http://schemas.microsoft.com/office/drawing/2014/main" id="{42C0132A-CB42-4982-B3CC-E3F3F5EBEC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58063A-AED2-43CD-AD24-6C0801C5D0DC}"/>
              </a:ext>
            </a:extLst>
          </p:cNvPr>
          <p:cNvSpPr>
            <a:spLocks noGrp="1"/>
          </p:cNvSpPr>
          <p:nvPr>
            <p:ph type="sldNum" sz="quarter" idx="12"/>
          </p:nvPr>
        </p:nvSpPr>
        <p:spPr/>
        <p:txBody>
          <a:bodyPr/>
          <a:lstStyle/>
          <a:p>
            <a:fld id="{11F72F69-3B9A-4D96-93E5-8CCF27C48122}" type="slidenum">
              <a:rPr lang="en-US" smtClean="0"/>
              <a:t>‹#›</a:t>
            </a:fld>
            <a:endParaRPr lang="en-US"/>
          </a:p>
        </p:txBody>
      </p:sp>
    </p:spTree>
    <p:extLst>
      <p:ext uri="{BB962C8B-B14F-4D97-AF65-F5344CB8AC3E}">
        <p14:creationId xmlns:p14="http://schemas.microsoft.com/office/powerpoint/2010/main" val="349283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437E5-F438-4C09-9AD9-FA140E71230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B3B1BE-8D62-4C7D-9039-0D4F4F61EE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12EF3-86C2-4AF2-9B56-00C5BD44348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21BCED6-EBC4-497C-9111-17252D5FE983}" type="datetimeFigureOut">
              <a:rPr lang="en-US" smtClean="0"/>
              <a:t>3/31/2022</a:t>
            </a:fld>
            <a:endParaRPr lang="en-US"/>
          </a:p>
        </p:txBody>
      </p:sp>
      <p:sp>
        <p:nvSpPr>
          <p:cNvPr id="5" name="Footer Placeholder 4">
            <a:extLst>
              <a:ext uri="{FF2B5EF4-FFF2-40B4-BE49-F238E27FC236}">
                <a16:creationId xmlns:a16="http://schemas.microsoft.com/office/drawing/2014/main" id="{13FDDF8D-960A-4419-881E-3A9D68D61B6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EFA22-76D9-49AF-B2F9-66F6B13C82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F72F69-3B9A-4D96-93E5-8CCF27C48122}" type="slidenum">
              <a:rPr lang="en-US" smtClean="0"/>
              <a:t>‹#›</a:t>
            </a:fld>
            <a:endParaRPr lang="en-US"/>
          </a:p>
        </p:txBody>
      </p:sp>
    </p:spTree>
    <p:extLst>
      <p:ext uri="{BB962C8B-B14F-4D97-AF65-F5344CB8AC3E}">
        <p14:creationId xmlns:p14="http://schemas.microsoft.com/office/powerpoint/2010/main" val="24073050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68CCD-6A8D-4C94-9FD1-44C65E31C277}"/>
              </a:ext>
            </a:extLst>
          </p:cNvPr>
          <p:cNvSpPr>
            <a:spLocks noGrp="1"/>
          </p:cNvSpPr>
          <p:nvPr>
            <p:ph type="ctrTitle"/>
          </p:nvPr>
        </p:nvSpPr>
        <p:spPr>
          <a:xfrm>
            <a:off x="0" y="-1046480"/>
            <a:ext cx="8001000" cy="1016000"/>
          </a:xfrm>
        </p:spPr>
        <p:txBody>
          <a:bodyPr>
            <a:normAutofit/>
          </a:bodyPr>
          <a:lstStyle/>
          <a:p>
            <a:pPr algn="l"/>
            <a:r>
              <a:rPr lang="en-US" sz="3600" dirty="0"/>
              <a:t>Transition</a:t>
            </a:r>
            <a:r>
              <a:rPr lang="en-US" sz="3600" baseline="0" dirty="0"/>
              <a:t> to core program slide</a:t>
            </a:r>
            <a:endParaRPr lang="en-US" sz="3600" dirty="0"/>
          </a:p>
        </p:txBody>
      </p:sp>
      <p:pic>
        <p:nvPicPr>
          <p:cNvPr id="7" name="Picture 6" descr="Arrowhead-shaped logo containing the words &quot;National Park Service&quot; surrounded by a landscape featuring a sequoia tree, bison, mountain range, and small body of water fringed with pine trees."/>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9024" t="9562" r="18754" b="9630"/>
          <a:stretch/>
        </p:blipFill>
        <p:spPr>
          <a:xfrm>
            <a:off x="2438400" y="658091"/>
            <a:ext cx="4267200" cy="5541818"/>
          </a:xfrm>
          <a:prstGeom prst="rect">
            <a:avLst/>
          </a:prstGeom>
        </p:spPr>
      </p:pic>
    </p:spTree>
    <p:extLst>
      <p:ext uri="{BB962C8B-B14F-4D97-AF65-F5344CB8AC3E}">
        <p14:creationId xmlns:p14="http://schemas.microsoft.com/office/powerpoint/2010/main" val="837814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4DA3-9688-4139-B042-7096FBEAAE24}"/>
              </a:ext>
            </a:extLst>
          </p:cNvPr>
          <p:cNvSpPr>
            <a:spLocks noGrp="1"/>
          </p:cNvSpPr>
          <p:nvPr>
            <p:ph type="title"/>
          </p:nvPr>
        </p:nvSpPr>
        <p:spPr>
          <a:xfrm>
            <a:off x="628650" y="-1325563"/>
            <a:ext cx="7886700" cy="1325563"/>
          </a:xfrm>
        </p:spPr>
        <p:txBody>
          <a:bodyPr/>
          <a:lstStyle/>
          <a:p>
            <a:r>
              <a:rPr lang="en-US" dirty="0"/>
              <a:t>Earth</a:t>
            </a:r>
            <a:r>
              <a:rPr lang="en-US" baseline="0" dirty="0"/>
              <a:t> from space</a:t>
            </a:r>
            <a:endParaRPr lang="en-US" dirty="0"/>
          </a:p>
        </p:txBody>
      </p:sp>
      <p:pic>
        <p:nvPicPr>
          <p:cNvPr id="4" name="Content Placeholder 3" descr="View of Earth from space centered on North America with many swirling cloud formations all around. Notably, most of what is visible is water as the majority of the Earth's surface are vast oceans."/>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8360" y="335360"/>
            <a:ext cx="6187281" cy="6187281"/>
          </a:xfrm>
        </p:spPr>
      </p:pic>
    </p:spTree>
    <p:extLst>
      <p:ext uri="{BB962C8B-B14F-4D97-AF65-F5344CB8AC3E}">
        <p14:creationId xmlns:p14="http://schemas.microsoft.com/office/powerpoint/2010/main" val="4090695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229600" cy="1143000"/>
          </a:xfrm>
        </p:spPr>
        <p:txBody>
          <a:bodyPr/>
          <a:lstStyle/>
          <a:p>
            <a:r>
              <a:rPr lang="en-US" dirty="0"/>
              <a:t>Watershed definition</a:t>
            </a:r>
          </a:p>
        </p:txBody>
      </p:sp>
      <p:sp>
        <p:nvSpPr>
          <p:cNvPr id="5" name="Title 1">
            <a:extLst>
              <a:ext uri="{FF2B5EF4-FFF2-40B4-BE49-F238E27FC236}">
                <a16:creationId xmlns:a16="http://schemas.microsoft.com/office/drawing/2014/main" id="{939100CD-9007-42F6-8C3D-53229C207BC2}"/>
              </a:ext>
            </a:extLst>
          </p:cNvPr>
          <p:cNvSpPr txBox="1">
            <a:spLocks/>
          </p:cNvSpPr>
          <p:nvPr/>
        </p:nvSpPr>
        <p:spPr>
          <a:xfrm>
            <a:off x="1066800" y="401782"/>
            <a:ext cx="3124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dirty="0">
                <a:solidFill>
                  <a:schemeClr val="bg1"/>
                </a:solidFill>
              </a:rPr>
              <a:t>Watershed:</a:t>
            </a:r>
          </a:p>
        </p:txBody>
      </p:sp>
      <p:sp>
        <p:nvSpPr>
          <p:cNvPr id="6" name="TextBox 5">
            <a:extLst>
              <a:ext uri="{FF2B5EF4-FFF2-40B4-BE49-F238E27FC236}">
                <a16:creationId xmlns:a16="http://schemas.microsoft.com/office/drawing/2014/main" id="{2423018F-A7DD-4576-A527-3BA62C9B5E11}"/>
              </a:ext>
            </a:extLst>
          </p:cNvPr>
          <p:cNvSpPr txBox="1"/>
          <p:nvPr/>
        </p:nvSpPr>
        <p:spPr>
          <a:xfrm>
            <a:off x="457200" y="2057400"/>
            <a:ext cx="3124200" cy="341632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An area of land </a:t>
            </a:r>
            <a:r>
              <a:rPr lang="en-US" sz="2400" dirty="0">
                <a:solidFill>
                  <a:schemeClr val="bg1"/>
                </a:solidFill>
              </a:rPr>
              <a:t>that </a:t>
            </a:r>
            <a:r>
              <a:rPr lang="en-US" sz="2400" b="1" dirty="0">
                <a:solidFill>
                  <a:schemeClr val="bg1"/>
                </a:solidFill>
              </a:rPr>
              <a:t>water flows across </a:t>
            </a:r>
            <a:r>
              <a:rPr lang="en-US" sz="2400" dirty="0">
                <a:solidFill>
                  <a:schemeClr val="bg1"/>
                </a:solidFill>
              </a:rPr>
              <a:t>or through.</a:t>
            </a:r>
          </a:p>
          <a:p>
            <a:pPr marL="285750" indent="-285750">
              <a:buFont typeface="Arial" panose="020B0604020202020204" pitchFamily="34" charset="0"/>
              <a:buChar char="•"/>
            </a:pPr>
            <a:r>
              <a:rPr lang="en-US" sz="2400" dirty="0">
                <a:solidFill>
                  <a:schemeClr val="bg1"/>
                </a:solidFill>
              </a:rPr>
              <a:t>Flows in the </a:t>
            </a:r>
            <a:r>
              <a:rPr lang="en-US" sz="2400" b="1" dirty="0">
                <a:solidFill>
                  <a:schemeClr val="bg1"/>
                </a:solidFill>
              </a:rPr>
              <a:t>same general direction </a:t>
            </a:r>
            <a:r>
              <a:rPr lang="en-US" sz="2400" dirty="0">
                <a:solidFill>
                  <a:schemeClr val="bg1"/>
                </a:solidFill>
              </a:rPr>
              <a:t>and collects as a large body of water like a lake or ocean.</a:t>
            </a:r>
          </a:p>
          <a:p>
            <a:endParaRPr lang="en-US" sz="2400" dirty="0"/>
          </a:p>
        </p:txBody>
      </p:sp>
      <p:pic>
        <p:nvPicPr>
          <p:cNvPr id="4" name="Picture 3" descr="Diagram showing how water enters the watershed through precipitation, flows through the watershed via runoff in steams and rivers or absorption into ground water reservoirs, and eventually leaves the watershed through transpiration or evaporation to complete the cycle."/>
          <p:cNvPicPr>
            <a:picLocks noChangeAspect="1"/>
          </p:cNvPicPr>
          <p:nvPr/>
        </p:nvPicPr>
        <p:blipFill rotWithShape="1">
          <a:blip r:embed="rId2" cstate="print">
            <a:extLst>
              <a:ext uri="{28A0092B-C50C-407E-A947-70E740481C1C}">
                <a14:useLocalDpi xmlns:a14="http://schemas.microsoft.com/office/drawing/2010/main" val="0"/>
              </a:ext>
            </a:extLst>
          </a:blip>
          <a:srcRect l="5710" t="6741" r="3422" b="4700"/>
          <a:stretch/>
        </p:blipFill>
        <p:spPr>
          <a:xfrm>
            <a:off x="3810000" y="2032000"/>
            <a:ext cx="5089237" cy="3306618"/>
          </a:xfrm>
          <a:prstGeom prst="rect">
            <a:avLst/>
          </a:prstGeom>
        </p:spPr>
      </p:pic>
    </p:spTree>
    <p:extLst>
      <p:ext uri="{BB962C8B-B14F-4D97-AF65-F5344CB8AC3E}">
        <p14:creationId xmlns:p14="http://schemas.microsoft.com/office/powerpoint/2010/main" val="1298451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143000"/>
          </a:xfrm>
        </p:spPr>
        <p:txBody>
          <a:bodyPr>
            <a:noAutofit/>
          </a:bodyPr>
          <a:lstStyle/>
          <a:p>
            <a:r>
              <a:rPr lang="en-US" sz="4000" dirty="0">
                <a:solidFill>
                  <a:schemeClr val="bg1"/>
                </a:solidFill>
                <a:latin typeface="+mn-lt"/>
              </a:rPr>
              <a:t>Activity: Build Your Own Watershed!</a:t>
            </a:r>
          </a:p>
        </p:txBody>
      </p:sp>
      <p:pic>
        <p:nvPicPr>
          <p:cNvPr id="8" name="Graphic 7" descr="An outline of a pencil.">
            <a:extLst>
              <a:ext uri="{FF2B5EF4-FFF2-40B4-BE49-F238E27FC236}">
                <a16:creationId xmlns:a16="http://schemas.microsoft.com/office/drawing/2014/main" id="{7CE0F5B1-4329-4C6A-9AEE-AFF9C75B67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81564">
            <a:off x="2362200" y="1431890"/>
            <a:ext cx="4419600" cy="4419600"/>
          </a:xfrm>
          <a:prstGeom prst="rect">
            <a:avLst/>
          </a:prstGeom>
        </p:spPr>
      </p:pic>
    </p:spTree>
    <p:extLst>
      <p:ext uri="{BB962C8B-B14F-4D97-AF65-F5344CB8AC3E}">
        <p14:creationId xmlns:p14="http://schemas.microsoft.com/office/powerpoint/2010/main" val="3781944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11AA-3F37-4C85-ACB7-BB53BD30C948}"/>
              </a:ext>
            </a:extLst>
          </p:cNvPr>
          <p:cNvSpPr>
            <a:spLocks noGrp="1"/>
          </p:cNvSpPr>
          <p:nvPr>
            <p:ph type="title"/>
          </p:nvPr>
        </p:nvSpPr>
        <p:spPr>
          <a:xfrm>
            <a:off x="704850" y="-1393825"/>
            <a:ext cx="7886700" cy="1325563"/>
          </a:xfrm>
        </p:spPr>
        <p:txBody>
          <a:bodyPr/>
          <a:lstStyle/>
          <a:p>
            <a:r>
              <a:rPr lang="en-US" sz="3300" kern="1200" dirty="0">
                <a:solidFill>
                  <a:srgbClr val="000000"/>
                </a:solidFill>
                <a:effectLst/>
                <a:latin typeface="Calibri Light" panose="020F0302020204030204" pitchFamily="34" charset="0"/>
                <a:ea typeface="+mj-ea"/>
                <a:cs typeface="+mj-cs"/>
              </a:rPr>
              <a:t>Map</a:t>
            </a:r>
            <a:r>
              <a:rPr lang="en-US" sz="3300" kern="1200" baseline="0" dirty="0">
                <a:solidFill>
                  <a:srgbClr val="000000"/>
                </a:solidFill>
                <a:effectLst/>
                <a:latin typeface="Calibri Light" panose="020F0302020204030204" pitchFamily="34" charset="0"/>
                <a:ea typeface="+mj-ea"/>
                <a:cs typeface="+mj-cs"/>
              </a:rPr>
              <a:t> of the continental divides of North America</a:t>
            </a:r>
            <a:endParaRPr lang="en-US" dirty="0"/>
          </a:p>
        </p:txBody>
      </p:sp>
      <p:pic>
        <p:nvPicPr>
          <p:cNvPr id="6" name="Content Placeholder 5" descr="A map of North America showing the six major continental divides (Great, Laurentian, Arctic, St. Lawrence, Eastern, and Great Basin) represented by different colored lines, as well as the names of the major surrounding oceans and seas. Small arrows point away from the divides showing the general direction that water would flow if it fell as precipitatio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560" y="746919"/>
            <a:ext cx="6034881" cy="6034881"/>
          </a:xfrm>
        </p:spPr>
      </p:pic>
      <p:cxnSp>
        <p:nvCxnSpPr>
          <p:cNvPr id="8" name="Straight Arrow Connector 7">
            <a:extLst>
              <a:ext uri="{C183D7F6-B498-43B3-948B-1728B52AA6E4}">
                <adec:decorative xmlns:adec="http://schemas.microsoft.com/office/drawing/2017/decorative" val="1"/>
              </a:ext>
            </a:extLst>
          </p:cNvPr>
          <p:cNvCxnSpPr/>
          <p:nvPr/>
        </p:nvCxnSpPr>
        <p:spPr>
          <a:xfrm flipV="1">
            <a:off x="3200400" y="1295400"/>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C183D7F6-B498-43B3-948B-1728B52AA6E4}">
                <adec:decorative xmlns:adec="http://schemas.microsoft.com/office/drawing/2017/decorative" val="1"/>
              </a:ext>
            </a:extLst>
          </p:cNvPr>
          <p:cNvCxnSpPr/>
          <p:nvPr/>
        </p:nvCxnSpPr>
        <p:spPr>
          <a:xfrm flipV="1">
            <a:off x="3449782" y="1447800"/>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p:nvPr/>
        </p:nvCxnSpPr>
        <p:spPr>
          <a:xfrm flipV="1">
            <a:off x="3733800" y="1828800"/>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C183D7F6-B498-43B3-948B-1728B52AA6E4}">
                <adec:decorative xmlns:adec="http://schemas.microsoft.com/office/drawing/2017/decorative" val="1"/>
              </a:ext>
            </a:extLst>
          </p:cNvPr>
          <p:cNvCxnSpPr/>
          <p:nvPr/>
        </p:nvCxnSpPr>
        <p:spPr>
          <a:xfrm flipV="1">
            <a:off x="3763818" y="2057400"/>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p:nvPr/>
        </p:nvCxnSpPr>
        <p:spPr>
          <a:xfrm flipV="1">
            <a:off x="3622963" y="2514600"/>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C183D7F6-B498-43B3-948B-1728B52AA6E4}">
                <adec:decorative xmlns:adec="http://schemas.microsoft.com/office/drawing/2017/decorative" val="1"/>
              </a:ext>
            </a:extLst>
          </p:cNvPr>
          <p:cNvCxnSpPr/>
          <p:nvPr/>
        </p:nvCxnSpPr>
        <p:spPr>
          <a:xfrm flipV="1">
            <a:off x="3650672" y="2872509"/>
            <a:ext cx="152400" cy="15240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C183D7F6-B498-43B3-948B-1728B52AA6E4}">
                <adec:decorative xmlns:adec="http://schemas.microsoft.com/office/drawing/2017/decorative" val="1"/>
              </a:ext>
            </a:extLst>
          </p:cNvPr>
          <p:cNvCxnSpPr/>
          <p:nvPr/>
        </p:nvCxnSpPr>
        <p:spPr>
          <a:xfrm flipV="1">
            <a:off x="3860800" y="2971801"/>
            <a:ext cx="55418" cy="380999"/>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C183D7F6-B498-43B3-948B-1728B52AA6E4}">
                <adec:decorative xmlns:adec="http://schemas.microsoft.com/office/drawing/2017/decorative" val="1"/>
              </a:ext>
            </a:extLst>
          </p:cNvPr>
          <p:cNvCxnSpPr/>
          <p:nvPr/>
        </p:nvCxnSpPr>
        <p:spPr>
          <a:xfrm flipV="1">
            <a:off x="4082472" y="2971800"/>
            <a:ext cx="55418"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C183D7F6-B498-43B3-948B-1728B52AA6E4}">
                <adec:decorative xmlns:adec="http://schemas.microsoft.com/office/drawing/2017/decorative" val="1"/>
              </a:ext>
            </a:extLst>
          </p:cNvPr>
          <p:cNvCxnSpPr/>
          <p:nvPr/>
        </p:nvCxnSpPr>
        <p:spPr>
          <a:xfrm flipH="1" flipV="1">
            <a:off x="4267200" y="2890982"/>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C183D7F6-B498-43B3-948B-1728B52AA6E4}">
                <adec:decorative xmlns:adec="http://schemas.microsoft.com/office/drawing/2017/decorative" val="1"/>
              </a:ext>
            </a:extLst>
          </p:cNvPr>
          <p:cNvCxnSpPr/>
          <p:nvPr/>
        </p:nvCxnSpPr>
        <p:spPr>
          <a:xfrm flipH="1" flipV="1">
            <a:off x="4381500" y="2729346"/>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C183D7F6-B498-43B3-948B-1728B52AA6E4}">
                <adec:decorative xmlns:adec="http://schemas.microsoft.com/office/drawing/2017/decorative" val="1"/>
              </a:ext>
            </a:extLst>
          </p:cNvPr>
          <p:cNvCxnSpPr/>
          <p:nvPr/>
        </p:nvCxnSpPr>
        <p:spPr>
          <a:xfrm flipH="1" flipV="1">
            <a:off x="4406900" y="2507673"/>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p:nvPr/>
        </p:nvCxnSpPr>
        <p:spPr>
          <a:xfrm flipH="1" flipV="1">
            <a:off x="4572000" y="2286000"/>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C183D7F6-B498-43B3-948B-1728B52AA6E4}">
                <adec:decorative xmlns:adec="http://schemas.microsoft.com/office/drawing/2017/decorative" val="1"/>
              </a:ext>
            </a:extLst>
          </p:cNvPr>
          <p:cNvCxnSpPr/>
          <p:nvPr/>
        </p:nvCxnSpPr>
        <p:spPr>
          <a:xfrm flipH="1" flipV="1">
            <a:off x="4800600" y="2209800"/>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C183D7F6-B498-43B3-948B-1728B52AA6E4}">
                <adec:decorative xmlns:adec="http://schemas.microsoft.com/office/drawing/2017/decorative" val="1"/>
              </a:ext>
            </a:extLst>
          </p:cNvPr>
          <p:cNvCxnSpPr/>
          <p:nvPr/>
        </p:nvCxnSpPr>
        <p:spPr>
          <a:xfrm flipH="1" flipV="1">
            <a:off x="5029200" y="2057400"/>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C183D7F6-B498-43B3-948B-1728B52AA6E4}">
                <adec:decorative xmlns:adec="http://schemas.microsoft.com/office/drawing/2017/decorative" val="1"/>
              </a:ext>
            </a:extLst>
          </p:cNvPr>
          <p:cNvCxnSpPr/>
          <p:nvPr/>
        </p:nvCxnSpPr>
        <p:spPr>
          <a:xfrm flipH="1" flipV="1">
            <a:off x="5257800" y="1743364"/>
            <a:ext cx="76200" cy="1616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p:nvPr/>
        </p:nvCxnSpPr>
        <p:spPr>
          <a:xfrm flipH="1">
            <a:off x="2819400" y="1505527"/>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C183D7F6-B498-43B3-948B-1728B52AA6E4}">
                <adec:decorative xmlns:adec="http://schemas.microsoft.com/office/drawing/2017/decorative" val="1"/>
              </a:ext>
            </a:extLst>
          </p:cNvPr>
          <p:cNvCxnSpPr/>
          <p:nvPr/>
        </p:nvCxnSpPr>
        <p:spPr>
          <a:xfrm flipH="1">
            <a:off x="3019714" y="161059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C183D7F6-B498-43B3-948B-1728B52AA6E4}">
                <adec:decorative xmlns:adec="http://schemas.microsoft.com/office/drawing/2017/decorative" val="1"/>
              </a:ext>
            </a:extLst>
          </p:cNvPr>
          <p:cNvCxnSpPr/>
          <p:nvPr/>
        </p:nvCxnSpPr>
        <p:spPr>
          <a:xfrm flipH="1">
            <a:off x="3277177" y="1705263"/>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C183D7F6-B498-43B3-948B-1728B52AA6E4}">
                <adec:decorative xmlns:adec="http://schemas.microsoft.com/office/drawing/2017/decorative" val="1"/>
              </a:ext>
            </a:extLst>
          </p:cNvPr>
          <p:cNvCxnSpPr/>
          <p:nvPr/>
        </p:nvCxnSpPr>
        <p:spPr>
          <a:xfrm flipH="1">
            <a:off x="3276600" y="2010063"/>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C183D7F6-B498-43B3-948B-1728B52AA6E4}">
                <adec:decorative xmlns:adec="http://schemas.microsoft.com/office/drawing/2017/decorative" val="1"/>
              </a:ext>
            </a:extLst>
          </p:cNvPr>
          <p:cNvCxnSpPr/>
          <p:nvPr/>
        </p:nvCxnSpPr>
        <p:spPr>
          <a:xfrm flipH="1">
            <a:off x="3411682" y="22860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C183D7F6-B498-43B3-948B-1728B52AA6E4}">
                <adec:decorative xmlns:adec="http://schemas.microsoft.com/office/drawing/2017/decorative" val="1"/>
              </a:ext>
            </a:extLst>
          </p:cNvPr>
          <p:cNvCxnSpPr/>
          <p:nvPr/>
        </p:nvCxnSpPr>
        <p:spPr>
          <a:xfrm flipH="1">
            <a:off x="3296227" y="25908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C183D7F6-B498-43B3-948B-1728B52AA6E4}">
                <adec:decorative xmlns:adec="http://schemas.microsoft.com/office/drawing/2017/decorative" val="1"/>
              </a:ext>
            </a:extLst>
          </p:cNvPr>
          <p:cNvCxnSpPr/>
          <p:nvPr/>
        </p:nvCxnSpPr>
        <p:spPr>
          <a:xfrm flipH="1">
            <a:off x="3298537" y="2843645"/>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C183D7F6-B498-43B3-948B-1728B52AA6E4}">
                <adec:decorative xmlns:adec="http://schemas.microsoft.com/office/drawing/2017/decorative" val="1"/>
              </a:ext>
            </a:extLst>
          </p:cNvPr>
          <p:cNvCxnSpPr/>
          <p:nvPr/>
        </p:nvCxnSpPr>
        <p:spPr>
          <a:xfrm flipH="1">
            <a:off x="3335482" y="3133436"/>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C183D7F6-B498-43B3-948B-1728B52AA6E4}">
                <adec:decorative xmlns:adec="http://schemas.microsoft.com/office/drawing/2017/decorative" val="1"/>
              </a:ext>
            </a:extLst>
          </p:cNvPr>
          <p:cNvCxnSpPr/>
          <p:nvPr/>
        </p:nvCxnSpPr>
        <p:spPr>
          <a:xfrm flipH="1">
            <a:off x="3581400" y="3410527"/>
            <a:ext cx="237836"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C183D7F6-B498-43B3-948B-1728B52AA6E4}">
                <adec:decorative xmlns:adec="http://schemas.microsoft.com/office/drawing/2017/decorative" val="1"/>
              </a:ext>
            </a:extLst>
          </p:cNvPr>
          <p:cNvCxnSpPr/>
          <p:nvPr/>
        </p:nvCxnSpPr>
        <p:spPr>
          <a:xfrm flipH="1">
            <a:off x="3656445" y="3586017"/>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C183D7F6-B498-43B3-948B-1728B52AA6E4}">
                <adec:decorative xmlns:adec="http://schemas.microsoft.com/office/drawing/2017/decorative" val="1"/>
              </a:ext>
            </a:extLst>
          </p:cNvPr>
          <p:cNvCxnSpPr/>
          <p:nvPr/>
        </p:nvCxnSpPr>
        <p:spPr>
          <a:xfrm flipH="1">
            <a:off x="3670300" y="3799320"/>
            <a:ext cx="295564" cy="21041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C183D7F6-B498-43B3-948B-1728B52AA6E4}">
                <adec:decorative xmlns:adec="http://schemas.microsoft.com/office/drawing/2017/decorative" val="1"/>
              </a:ext>
            </a:extLst>
          </p:cNvPr>
          <p:cNvCxnSpPr/>
          <p:nvPr/>
        </p:nvCxnSpPr>
        <p:spPr>
          <a:xfrm flipH="1">
            <a:off x="3987222" y="45720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C183D7F6-B498-43B3-948B-1728B52AA6E4}">
                <adec:decorative xmlns:adec="http://schemas.microsoft.com/office/drawing/2017/decorative" val="1"/>
              </a:ext>
            </a:extLst>
          </p:cNvPr>
          <p:cNvCxnSpPr/>
          <p:nvPr/>
        </p:nvCxnSpPr>
        <p:spPr>
          <a:xfrm flipH="1">
            <a:off x="3820968" y="48768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C183D7F6-B498-43B3-948B-1728B52AA6E4}">
                <adec:decorative xmlns:adec="http://schemas.microsoft.com/office/drawing/2017/decorative" val="1"/>
              </a:ext>
            </a:extLst>
          </p:cNvPr>
          <p:cNvCxnSpPr/>
          <p:nvPr/>
        </p:nvCxnSpPr>
        <p:spPr>
          <a:xfrm flipH="1">
            <a:off x="3775364" y="52578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C183D7F6-B498-43B3-948B-1728B52AA6E4}">
                <adec:decorative xmlns:adec="http://schemas.microsoft.com/office/drawing/2017/decorative" val="1"/>
              </a:ext>
            </a:extLst>
          </p:cNvPr>
          <p:cNvCxnSpPr/>
          <p:nvPr/>
        </p:nvCxnSpPr>
        <p:spPr>
          <a:xfrm flipH="1">
            <a:off x="3886200" y="56388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C183D7F6-B498-43B3-948B-1728B52AA6E4}">
                <adec:decorative xmlns:adec="http://schemas.microsoft.com/office/drawing/2017/decorative" val="1"/>
              </a:ext>
            </a:extLst>
          </p:cNvPr>
          <p:cNvCxnSpPr/>
          <p:nvPr/>
        </p:nvCxnSpPr>
        <p:spPr>
          <a:xfrm flipH="1">
            <a:off x="4128077" y="60198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C183D7F6-B498-43B3-948B-1728B52AA6E4}">
                <adec:decorative xmlns:adec="http://schemas.microsoft.com/office/drawing/2017/decorative" val="1"/>
              </a:ext>
            </a:extLst>
          </p:cNvPr>
          <p:cNvCxnSpPr/>
          <p:nvPr/>
        </p:nvCxnSpPr>
        <p:spPr>
          <a:xfrm flipH="1">
            <a:off x="4391314" y="6248400"/>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C183D7F6-B498-43B3-948B-1728B52AA6E4}">
                <adec:decorative xmlns:adec="http://schemas.microsoft.com/office/drawing/2017/decorative" val="1"/>
              </a:ext>
            </a:extLst>
          </p:cNvPr>
          <p:cNvCxnSpPr/>
          <p:nvPr/>
        </p:nvCxnSpPr>
        <p:spPr>
          <a:xfrm>
            <a:off x="4128077" y="4099213"/>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C183D7F6-B498-43B3-948B-1728B52AA6E4}">
                <adec:decorative xmlns:adec="http://schemas.microsoft.com/office/drawing/2017/decorative" val="1"/>
              </a:ext>
            </a:extLst>
          </p:cNvPr>
          <p:cNvCxnSpPr/>
          <p:nvPr/>
        </p:nvCxnSpPr>
        <p:spPr>
          <a:xfrm>
            <a:off x="4278745" y="4419600"/>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C183D7F6-B498-43B3-948B-1728B52AA6E4}">
                <adec:decorative xmlns:adec="http://schemas.microsoft.com/office/drawing/2017/decorative" val="1"/>
              </a:ext>
            </a:extLst>
          </p:cNvPr>
          <p:cNvCxnSpPr/>
          <p:nvPr/>
        </p:nvCxnSpPr>
        <p:spPr>
          <a:xfrm>
            <a:off x="4287116" y="4643005"/>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C183D7F6-B498-43B3-948B-1728B52AA6E4}">
                <adec:decorative xmlns:adec="http://schemas.microsoft.com/office/drawing/2017/decorative" val="1"/>
              </a:ext>
            </a:extLst>
          </p:cNvPr>
          <p:cNvCxnSpPr/>
          <p:nvPr/>
        </p:nvCxnSpPr>
        <p:spPr>
          <a:xfrm>
            <a:off x="4212070" y="4827732"/>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C183D7F6-B498-43B3-948B-1728B52AA6E4}">
                <adec:decorative xmlns:adec="http://schemas.microsoft.com/office/drawing/2017/decorative" val="1"/>
              </a:ext>
            </a:extLst>
          </p:cNvPr>
          <p:cNvCxnSpPr/>
          <p:nvPr/>
        </p:nvCxnSpPr>
        <p:spPr>
          <a:xfrm>
            <a:off x="4166465" y="4978977"/>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C183D7F6-B498-43B3-948B-1728B52AA6E4}">
                <adec:decorative xmlns:adec="http://schemas.microsoft.com/office/drawing/2017/decorative" val="1"/>
              </a:ext>
            </a:extLst>
          </p:cNvPr>
          <p:cNvCxnSpPr/>
          <p:nvPr/>
        </p:nvCxnSpPr>
        <p:spPr>
          <a:xfrm>
            <a:off x="4166465" y="5208732"/>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C183D7F6-B498-43B3-948B-1728B52AA6E4}">
                <adec:decorative xmlns:adec="http://schemas.microsoft.com/office/drawing/2017/decorative" val="1"/>
              </a:ext>
            </a:extLst>
          </p:cNvPr>
          <p:cNvCxnSpPr/>
          <p:nvPr/>
        </p:nvCxnSpPr>
        <p:spPr>
          <a:xfrm>
            <a:off x="4195041" y="5486400"/>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C183D7F6-B498-43B3-948B-1728B52AA6E4}">
                <adec:decorative xmlns:adec="http://schemas.microsoft.com/office/drawing/2017/decorative" val="1"/>
              </a:ext>
            </a:extLst>
          </p:cNvPr>
          <p:cNvCxnSpPr/>
          <p:nvPr/>
        </p:nvCxnSpPr>
        <p:spPr>
          <a:xfrm>
            <a:off x="4483100" y="5638800"/>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C183D7F6-B498-43B3-948B-1728B52AA6E4}">
                <adec:decorative xmlns:adec="http://schemas.microsoft.com/office/drawing/2017/decorative" val="1"/>
              </a:ext>
            </a:extLst>
          </p:cNvPr>
          <p:cNvCxnSpPr/>
          <p:nvPr/>
        </p:nvCxnSpPr>
        <p:spPr>
          <a:xfrm>
            <a:off x="4625686" y="6090805"/>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C183D7F6-B498-43B3-948B-1728B52AA6E4}">
                <adec:decorative xmlns:adec="http://schemas.microsoft.com/office/drawing/2017/decorative" val="1"/>
              </a:ext>
            </a:extLst>
          </p:cNvPr>
          <p:cNvCxnSpPr/>
          <p:nvPr/>
        </p:nvCxnSpPr>
        <p:spPr>
          <a:xfrm>
            <a:off x="5025736" y="6400800"/>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C183D7F6-B498-43B3-948B-1728B52AA6E4}">
                <adec:decorative xmlns:adec="http://schemas.microsoft.com/office/drawing/2017/decorative" val="1"/>
              </a:ext>
            </a:extLst>
          </p:cNvPr>
          <p:cNvCxnSpPr/>
          <p:nvPr/>
        </p:nvCxnSpPr>
        <p:spPr>
          <a:xfrm>
            <a:off x="4025611" y="3799320"/>
            <a:ext cx="238270" cy="115744"/>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C183D7F6-B498-43B3-948B-1728B52AA6E4}">
                <adec:decorative xmlns:adec="http://schemas.microsoft.com/office/drawing/2017/decorative" val="1"/>
              </a:ext>
            </a:extLst>
          </p:cNvPr>
          <p:cNvCxnSpPr/>
          <p:nvPr/>
        </p:nvCxnSpPr>
        <p:spPr>
          <a:xfrm>
            <a:off x="4369522" y="3799320"/>
            <a:ext cx="43584" cy="204932"/>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C183D7F6-B498-43B3-948B-1728B52AA6E4}">
                <adec:decorative xmlns:adec="http://schemas.microsoft.com/office/drawing/2017/decorative" val="1"/>
              </a:ext>
            </a:extLst>
          </p:cNvPr>
          <p:cNvCxnSpPr/>
          <p:nvPr/>
        </p:nvCxnSpPr>
        <p:spPr>
          <a:xfrm>
            <a:off x="4610100" y="3991264"/>
            <a:ext cx="0"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C183D7F6-B498-43B3-948B-1728B52AA6E4}">
                <adec:decorative xmlns:adec="http://schemas.microsoft.com/office/drawing/2017/decorative" val="1"/>
              </a:ext>
            </a:extLst>
          </p:cNvPr>
          <p:cNvCxnSpPr/>
          <p:nvPr/>
        </p:nvCxnSpPr>
        <p:spPr>
          <a:xfrm>
            <a:off x="4800600" y="4111048"/>
            <a:ext cx="0" cy="159904"/>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C183D7F6-B498-43B3-948B-1728B52AA6E4}">
                <adec:decorative xmlns:adec="http://schemas.microsoft.com/office/drawing/2017/decorative" val="1"/>
              </a:ext>
            </a:extLst>
          </p:cNvPr>
          <p:cNvCxnSpPr/>
          <p:nvPr/>
        </p:nvCxnSpPr>
        <p:spPr>
          <a:xfrm>
            <a:off x="5028045" y="4078432"/>
            <a:ext cx="39255" cy="19252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C183D7F6-B498-43B3-948B-1728B52AA6E4}">
                <adec:decorative xmlns:adec="http://schemas.microsoft.com/office/drawing/2017/decorative" val="1"/>
              </a:ext>
            </a:extLst>
          </p:cNvPr>
          <p:cNvCxnSpPr/>
          <p:nvPr/>
        </p:nvCxnSpPr>
        <p:spPr>
          <a:xfrm>
            <a:off x="5238750" y="4305300"/>
            <a:ext cx="0"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C183D7F6-B498-43B3-948B-1728B52AA6E4}">
                <adec:decorative xmlns:adec="http://schemas.microsoft.com/office/drawing/2017/decorative" val="1"/>
              </a:ext>
            </a:extLst>
          </p:cNvPr>
          <p:cNvCxnSpPr/>
          <p:nvPr/>
        </p:nvCxnSpPr>
        <p:spPr>
          <a:xfrm>
            <a:off x="5410200" y="4490605"/>
            <a:ext cx="0"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C183D7F6-B498-43B3-948B-1728B52AA6E4}">
                <adec:decorative xmlns:adec="http://schemas.microsoft.com/office/drawing/2017/decorative" val="1"/>
              </a:ext>
            </a:extLst>
          </p:cNvPr>
          <p:cNvCxnSpPr/>
          <p:nvPr/>
        </p:nvCxnSpPr>
        <p:spPr>
          <a:xfrm flipH="1">
            <a:off x="5715000" y="4498109"/>
            <a:ext cx="76200"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C183D7F6-B498-43B3-948B-1728B52AA6E4}">
                <adec:decorative xmlns:adec="http://schemas.microsoft.com/office/drawing/2017/decorative" val="1"/>
              </a:ext>
            </a:extLst>
          </p:cNvPr>
          <p:cNvCxnSpPr/>
          <p:nvPr/>
        </p:nvCxnSpPr>
        <p:spPr>
          <a:xfrm flipH="1">
            <a:off x="5676900" y="4697845"/>
            <a:ext cx="152400" cy="153555"/>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C183D7F6-B498-43B3-948B-1728B52AA6E4}">
                <adec:decorative xmlns:adec="http://schemas.microsoft.com/office/drawing/2017/decorative" val="1"/>
              </a:ext>
            </a:extLst>
          </p:cNvPr>
          <p:cNvCxnSpPr/>
          <p:nvPr/>
        </p:nvCxnSpPr>
        <p:spPr>
          <a:xfrm flipH="1">
            <a:off x="5524500" y="4950690"/>
            <a:ext cx="152400" cy="7562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C183D7F6-B498-43B3-948B-1728B52AA6E4}">
                <adec:decorative xmlns:adec="http://schemas.microsoft.com/office/drawing/2017/decorative" val="1"/>
              </a:ext>
            </a:extLst>
          </p:cNvPr>
          <p:cNvCxnSpPr/>
          <p:nvPr/>
        </p:nvCxnSpPr>
        <p:spPr>
          <a:xfrm flipH="1">
            <a:off x="5600700" y="5132532"/>
            <a:ext cx="76200"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C183D7F6-B498-43B3-948B-1728B52AA6E4}">
                <adec:decorative xmlns:adec="http://schemas.microsoft.com/office/drawing/2017/decorative" val="1"/>
              </a:ext>
            </a:extLst>
          </p:cNvPr>
          <p:cNvCxnSpPr/>
          <p:nvPr/>
        </p:nvCxnSpPr>
        <p:spPr>
          <a:xfrm>
            <a:off x="4953000" y="2495549"/>
            <a:ext cx="72736"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C183D7F6-B498-43B3-948B-1728B52AA6E4}">
                <adec:decorative xmlns:adec="http://schemas.microsoft.com/office/drawing/2017/decorative" val="1"/>
              </a:ext>
            </a:extLst>
          </p:cNvPr>
          <p:cNvCxnSpPr/>
          <p:nvPr/>
        </p:nvCxnSpPr>
        <p:spPr>
          <a:xfrm>
            <a:off x="5141768" y="2395681"/>
            <a:ext cx="72736"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C183D7F6-B498-43B3-948B-1728B52AA6E4}">
                <adec:decorative xmlns:adec="http://schemas.microsoft.com/office/drawing/2017/decorative" val="1"/>
              </a:ext>
            </a:extLst>
          </p:cNvPr>
          <p:cNvCxnSpPr/>
          <p:nvPr/>
        </p:nvCxnSpPr>
        <p:spPr>
          <a:xfrm>
            <a:off x="4809836" y="2590800"/>
            <a:ext cx="72736" cy="1997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C183D7F6-B498-43B3-948B-1728B52AA6E4}">
                <adec:decorative xmlns:adec="http://schemas.microsoft.com/office/drawing/2017/decorative" val="1"/>
              </a:ext>
            </a:extLst>
          </p:cNvPr>
          <p:cNvCxnSpPr/>
          <p:nvPr/>
        </p:nvCxnSpPr>
        <p:spPr>
          <a:xfrm>
            <a:off x="4737100" y="2852882"/>
            <a:ext cx="145472" cy="118918"/>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C183D7F6-B498-43B3-948B-1728B52AA6E4}">
                <adec:decorative xmlns:adec="http://schemas.microsoft.com/office/drawing/2017/decorative" val="1"/>
              </a:ext>
            </a:extLst>
          </p:cNvPr>
          <p:cNvCxnSpPr/>
          <p:nvPr/>
        </p:nvCxnSpPr>
        <p:spPr>
          <a:xfrm>
            <a:off x="4578639" y="3128241"/>
            <a:ext cx="231197" cy="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C183D7F6-B498-43B3-948B-1728B52AA6E4}">
                <adec:decorative xmlns:adec="http://schemas.microsoft.com/office/drawing/2017/decorative" val="1"/>
              </a:ext>
            </a:extLst>
          </p:cNvPr>
          <p:cNvCxnSpPr/>
          <p:nvPr/>
        </p:nvCxnSpPr>
        <p:spPr>
          <a:xfrm>
            <a:off x="4350617" y="3228109"/>
            <a:ext cx="231197" cy="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C183D7F6-B498-43B3-948B-1728B52AA6E4}">
                <adec:decorative xmlns:adec="http://schemas.microsoft.com/office/drawing/2017/decorative" val="1"/>
              </a:ext>
            </a:extLst>
          </p:cNvPr>
          <p:cNvCxnSpPr/>
          <p:nvPr/>
        </p:nvCxnSpPr>
        <p:spPr>
          <a:xfrm>
            <a:off x="4104120" y="3280641"/>
            <a:ext cx="231197" cy="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C183D7F6-B498-43B3-948B-1728B52AA6E4}">
                <adec:decorative xmlns:adec="http://schemas.microsoft.com/office/drawing/2017/decorative" val="1"/>
              </a:ext>
            </a:extLst>
          </p:cNvPr>
          <p:cNvCxnSpPr/>
          <p:nvPr/>
        </p:nvCxnSpPr>
        <p:spPr>
          <a:xfrm>
            <a:off x="3886200" y="3429000"/>
            <a:ext cx="278823" cy="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C183D7F6-B498-43B3-948B-1728B52AA6E4}">
                <adec:decorative xmlns:adec="http://schemas.microsoft.com/office/drawing/2017/decorative" val="1"/>
              </a:ext>
            </a:extLst>
          </p:cNvPr>
          <p:cNvCxnSpPr/>
          <p:nvPr/>
        </p:nvCxnSpPr>
        <p:spPr>
          <a:xfrm flipV="1">
            <a:off x="3981450" y="3505200"/>
            <a:ext cx="241877" cy="21330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C183D7F6-B498-43B3-948B-1728B52AA6E4}">
                <adec:decorative xmlns:adec="http://schemas.microsoft.com/office/drawing/2017/decorative" val="1"/>
              </a:ext>
            </a:extLst>
          </p:cNvPr>
          <p:cNvCxnSpPr/>
          <p:nvPr/>
        </p:nvCxnSpPr>
        <p:spPr>
          <a:xfrm flipV="1">
            <a:off x="4287116" y="3503467"/>
            <a:ext cx="231197" cy="12988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C183D7F6-B498-43B3-948B-1728B52AA6E4}">
                <adec:decorative xmlns:adec="http://schemas.microsoft.com/office/drawing/2017/decorative" val="1"/>
              </a:ext>
            </a:extLst>
          </p:cNvPr>
          <p:cNvCxnSpPr/>
          <p:nvPr/>
        </p:nvCxnSpPr>
        <p:spPr>
          <a:xfrm flipV="1">
            <a:off x="4625686" y="3625273"/>
            <a:ext cx="115599" cy="17404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C183D7F6-B498-43B3-948B-1728B52AA6E4}">
                <adec:decorative xmlns:adec="http://schemas.microsoft.com/office/drawing/2017/decorative" val="1"/>
              </a:ext>
            </a:extLst>
          </p:cNvPr>
          <p:cNvCxnSpPr/>
          <p:nvPr/>
        </p:nvCxnSpPr>
        <p:spPr>
          <a:xfrm flipV="1">
            <a:off x="4936837" y="3644898"/>
            <a:ext cx="9236" cy="22282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C183D7F6-B498-43B3-948B-1728B52AA6E4}">
                <adec:decorative xmlns:adec="http://schemas.microsoft.com/office/drawing/2017/decorative" val="1"/>
              </a:ext>
            </a:extLst>
          </p:cNvPr>
          <p:cNvCxnSpPr/>
          <p:nvPr/>
        </p:nvCxnSpPr>
        <p:spPr>
          <a:xfrm flipV="1">
            <a:off x="5168900" y="3576494"/>
            <a:ext cx="9236" cy="22282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C183D7F6-B498-43B3-948B-1728B52AA6E4}">
                <adec:decorative xmlns:adec="http://schemas.microsoft.com/office/drawing/2017/decorative" val="1"/>
              </a:ext>
            </a:extLst>
          </p:cNvPr>
          <p:cNvCxnSpPr/>
          <p:nvPr/>
        </p:nvCxnSpPr>
        <p:spPr>
          <a:xfrm flipV="1">
            <a:off x="5410201" y="3456997"/>
            <a:ext cx="9236" cy="22282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C183D7F6-B498-43B3-948B-1728B52AA6E4}">
                <adec:decorative xmlns:adec="http://schemas.microsoft.com/office/drawing/2017/decorative" val="1"/>
              </a:ext>
            </a:extLst>
          </p:cNvPr>
          <p:cNvCxnSpPr/>
          <p:nvPr/>
        </p:nvCxnSpPr>
        <p:spPr>
          <a:xfrm flipV="1">
            <a:off x="5606761" y="3513860"/>
            <a:ext cx="9236" cy="22282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C183D7F6-B498-43B3-948B-1728B52AA6E4}">
                <adec:decorative xmlns:adec="http://schemas.microsoft.com/office/drawing/2017/decorative" val="1"/>
              </a:ext>
            </a:extLst>
          </p:cNvPr>
          <p:cNvCxnSpPr/>
          <p:nvPr/>
        </p:nvCxnSpPr>
        <p:spPr>
          <a:xfrm flipH="1" flipV="1">
            <a:off x="5829300" y="3456997"/>
            <a:ext cx="114300" cy="175202"/>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C183D7F6-B498-43B3-948B-1728B52AA6E4}">
                <adec:decorative xmlns:adec="http://schemas.microsoft.com/office/drawing/2017/decorative" val="1"/>
              </a:ext>
            </a:extLst>
          </p:cNvPr>
          <p:cNvCxnSpPr/>
          <p:nvPr/>
        </p:nvCxnSpPr>
        <p:spPr>
          <a:xfrm flipH="1" flipV="1">
            <a:off x="5943600" y="3224357"/>
            <a:ext cx="114300" cy="175202"/>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C183D7F6-B498-43B3-948B-1728B52AA6E4}">
                <adec:decorative xmlns:adec="http://schemas.microsoft.com/office/drawing/2017/decorative" val="1"/>
              </a:ext>
            </a:extLst>
          </p:cNvPr>
          <p:cNvCxnSpPr/>
          <p:nvPr/>
        </p:nvCxnSpPr>
        <p:spPr>
          <a:xfrm flipH="1" flipV="1">
            <a:off x="6038850" y="3024909"/>
            <a:ext cx="114300" cy="175202"/>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C183D7F6-B498-43B3-948B-1728B52AA6E4}">
                <adec:decorative xmlns:adec="http://schemas.microsoft.com/office/drawing/2017/decorative" val="1"/>
              </a:ext>
            </a:extLst>
          </p:cNvPr>
          <p:cNvCxnSpPr/>
          <p:nvPr/>
        </p:nvCxnSpPr>
        <p:spPr>
          <a:xfrm>
            <a:off x="6030479" y="4572000"/>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C183D7F6-B498-43B3-948B-1728B52AA6E4}">
                <adec:decorative xmlns:adec="http://schemas.microsoft.com/office/drawing/2017/decorative" val="1"/>
              </a:ext>
            </a:extLst>
          </p:cNvPr>
          <p:cNvCxnSpPr/>
          <p:nvPr/>
        </p:nvCxnSpPr>
        <p:spPr>
          <a:xfrm>
            <a:off x="5951393" y="4778087"/>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C183D7F6-B498-43B3-948B-1728B52AA6E4}">
                <adec:decorative xmlns:adec="http://schemas.microsoft.com/office/drawing/2017/decorative" val="1"/>
              </a:ext>
            </a:extLst>
          </p:cNvPr>
          <p:cNvCxnSpPr/>
          <p:nvPr/>
        </p:nvCxnSpPr>
        <p:spPr>
          <a:xfrm>
            <a:off x="5872595" y="4917209"/>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C183D7F6-B498-43B3-948B-1728B52AA6E4}">
                <adec:decorative xmlns:adec="http://schemas.microsoft.com/office/drawing/2017/decorative" val="1"/>
              </a:ext>
            </a:extLst>
          </p:cNvPr>
          <p:cNvCxnSpPr/>
          <p:nvPr/>
        </p:nvCxnSpPr>
        <p:spPr>
          <a:xfrm>
            <a:off x="5817465" y="5085196"/>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C183D7F6-B498-43B3-948B-1728B52AA6E4}">
                <adec:decorative xmlns:adec="http://schemas.microsoft.com/office/drawing/2017/decorative" val="1"/>
              </a:ext>
            </a:extLst>
          </p:cNvPr>
          <p:cNvCxnSpPr/>
          <p:nvPr/>
        </p:nvCxnSpPr>
        <p:spPr>
          <a:xfrm>
            <a:off x="5918199" y="5462732"/>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C183D7F6-B498-43B3-948B-1728B52AA6E4}">
                <adec:decorative xmlns:adec="http://schemas.microsoft.com/office/drawing/2017/decorative" val="1"/>
              </a:ext>
            </a:extLst>
          </p:cNvPr>
          <p:cNvCxnSpPr/>
          <p:nvPr/>
        </p:nvCxnSpPr>
        <p:spPr>
          <a:xfrm>
            <a:off x="6324890" y="4004252"/>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C183D7F6-B498-43B3-948B-1728B52AA6E4}">
                <adec:decorative xmlns:adec="http://schemas.microsoft.com/office/drawing/2017/decorative" val="1"/>
              </a:ext>
            </a:extLst>
          </p:cNvPr>
          <p:cNvCxnSpPr/>
          <p:nvPr/>
        </p:nvCxnSpPr>
        <p:spPr>
          <a:xfrm>
            <a:off x="6218383" y="4210629"/>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C183D7F6-B498-43B3-948B-1728B52AA6E4}">
                <adec:decorative xmlns:adec="http://schemas.microsoft.com/office/drawing/2017/decorative" val="1"/>
              </a:ext>
            </a:extLst>
          </p:cNvPr>
          <p:cNvCxnSpPr/>
          <p:nvPr/>
        </p:nvCxnSpPr>
        <p:spPr>
          <a:xfrm>
            <a:off x="6057900" y="4372264"/>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C183D7F6-B498-43B3-948B-1728B52AA6E4}">
                <adec:decorative xmlns:adec="http://schemas.microsoft.com/office/drawing/2017/decorative" val="1"/>
              </a:ext>
            </a:extLst>
          </p:cNvPr>
          <p:cNvCxnSpPr/>
          <p:nvPr/>
        </p:nvCxnSpPr>
        <p:spPr>
          <a:xfrm>
            <a:off x="6431397" y="3857192"/>
            <a:ext cx="213014" cy="4733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C183D7F6-B498-43B3-948B-1728B52AA6E4}">
                <adec:decorative xmlns:adec="http://schemas.microsoft.com/office/drawing/2017/decorative" val="1"/>
              </a:ext>
            </a:extLst>
          </p:cNvPr>
          <p:cNvCxnSpPr/>
          <p:nvPr/>
        </p:nvCxnSpPr>
        <p:spPr>
          <a:xfrm>
            <a:off x="5744729" y="3815196"/>
            <a:ext cx="234373" cy="89332"/>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C183D7F6-B498-43B3-948B-1728B52AA6E4}">
                <adec:decorative xmlns:adec="http://schemas.microsoft.com/office/drawing/2017/decorative" val="1"/>
              </a:ext>
            </a:extLst>
          </p:cNvPr>
          <p:cNvCxnSpPr/>
          <p:nvPr/>
        </p:nvCxnSpPr>
        <p:spPr>
          <a:xfrm>
            <a:off x="5886450" y="3736686"/>
            <a:ext cx="250536" cy="19625"/>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C183D7F6-B498-43B3-948B-1728B52AA6E4}">
                <adec:decorative xmlns:adec="http://schemas.microsoft.com/office/drawing/2017/decorative" val="1"/>
              </a:ext>
            </a:extLst>
          </p:cNvPr>
          <p:cNvCxnSpPr/>
          <p:nvPr/>
        </p:nvCxnSpPr>
        <p:spPr>
          <a:xfrm>
            <a:off x="5489864" y="3827969"/>
            <a:ext cx="187036" cy="18198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C183D7F6-B498-43B3-948B-1728B52AA6E4}">
                <adec:decorative xmlns:adec="http://schemas.microsoft.com/office/drawing/2017/decorative" val="1"/>
              </a:ext>
            </a:extLst>
          </p:cNvPr>
          <p:cNvCxnSpPr/>
          <p:nvPr/>
        </p:nvCxnSpPr>
        <p:spPr>
          <a:xfrm>
            <a:off x="5280892" y="3885334"/>
            <a:ext cx="145472" cy="118918"/>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C183D7F6-B498-43B3-948B-1728B52AA6E4}">
                <adec:decorative xmlns:adec="http://schemas.microsoft.com/office/drawing/2017/decorative" val="1"/>
              </a:ext>
            </a:extLst>
          </p:cNvPr>
          <p:cNvCxnSpPr/>
          <p:nvPr/>
        </p:nvCxnSpPr>
        <p:spPr>
          <a:xfrm flipV="1">
            <a:off x="5380182" y="4137459"/>
            <a:ext cx="231197" cy="12988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C183D7F6-B498-43B3-948B-1728B52AA6E4}">
                <adec:decorative xmlns:adec="http://schemas.microsoft.com/office/drawing/2017/decorative" val="1"/>
              </a:ext>
            </a:extLst>
          </p:cNvPr>
          <p:cNvCxnSpPr/>
          <p:nvPr/>
        </p:nvCxnSpPr>
        <p:spPr>
          <a:xfrm flipV="1">
            <a:off x="5589155" y="4231121"/>
            <a:ext cx="115599" cy="17404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C183D7F6-B498-43B3-948B-1728B52AA6E4}">
                <adec:decorative xmlns:adec="http://schemas.microsoft.com/office/drawing/2017/decorative" val="1"/>
              </a:ext>
            </a:extLst>
          </p:cNvPr>
          <p:cNvCxnSpPr/>
          <p:nvPr/>
        </p:nvCxnSpPr>
        <p:spPr>
          <a:xfrm flipV="1">
            <a:off x="5908963" y="4063279"/>
            <a:ext cx="9236" cy="222826"/>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C183D7F6-B498-43B3-948B-1728B52AA6E4}">
                <adec:decorative xmlns:adec="http://schemas.microsoft.com/office/drawing/2017/decorative" val="1"/>
              </a:ext>
            </a:extLst>
          </p:cNvPr>
          <p:cNvCxnSpPr/>
          <p:nvPr/>
        </p:nvCxnSpPr>
        <p:spPr>
          <a:xfrm flipV="1">
            <a:off x="6057900" y="3756311"/>
            <a:ext cx="221961" cy="366571"/>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C183D7F6-B498-43B3-948B-1728B52AA6E4}">
                <adec:decorative xmlns:adec="http://schemas.microsoft.com/office/drawing/2017/decorative" val="1"/>
              </a:ext>
            </a:extLst>
          </p:cNvPr>
          <p:cNvCxnSpPr/>
          <p:nvPr/>
        </p:nvCxnSpPr>
        <p:spPr>
          <a:xfrm>
            <a:off x="6179416" y="3503467"/>
            <a:ext cx="145474" cy="8255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C183D7F6-B498-43B3-948B-1728B52AA6E4}">
                <adec:decorative xmlns:adec="http://schemas.microsoft.com/office/drawing/2017/decorative" val="1"/>
              </a:ext>
            </a:extLst>
          </p:cNvPr>
          <p:cNvCxnSpPr/>
          <p:nvPr/>
        </p:nvCxnSpPr>
        <p:spPr>
          <a:xfrm>
            <a:off x="6324890" y="3375313"/>
            <a:ext cx="145474" cy="8255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C183D7F6-B498-43B3-948B-1728B52AA6E4}">
                <adec:decorative xmlns:adec="http://schemas.microsoft.com/office/drawing/2017/decorative" val="1"/>
              </a:ext>
            </a:extLst>
          </p:cNvPr>
          <p:cNvCxnSpPr/>
          <p:nvPr/>
        </p:nvCxnSpPr>
        <p:spPr>
          <a:xfrm>
            <a:off x="6431397" y="3180050"/>
            <a:ext cx="145474" cy="82550"/>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C183D7F6-B498-43B3-948B-1728B52AA6E4}">
                <adec:decorative xmlns:adec="http://schemas.microsoft.com/office/drawing/2017/decorative" val="1"/>
              </a:ext>
            </a:extLst>
          </p:cNvPr>
          <p:cNvCxnSpPr/>
          <p:nvPr/>
        </p:nvCxnSpPr>
        <p:spPr>
          <a:xfrm>
            <a:off x="6072909" y="3632199"/>
            <a:ext cx="170584" cy="12699"/>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C183D7F6-B498-43B3-948B-1728B52AA6E4}">
                <adec:decorative xmlns:adec="http://schemas.microsoft.com/office/drawing/2017/decorative" val="1"/>
              </a:ext>
            </a:extLst>
          </p:cNvPr>
          <p:cNvCxnSpPr/>
          <p:nvPr/>
        </p:nvCxnSpPr>
        <p:spPr>
          <a:xfrm flipV="1">
            <a:off x="3449782" y="4466936"/>
            <a:ext cx="131618" cy="20205"/>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C183D7F6-B498-43B3-948B-1728B52AA6E4}">
                <adec:decorative xmlns:adec="http://schemas.microsoft.com/office/drawing/2017/decorative" val="1"/>
              </a:ext>
            </a:extLst>
          </p:cNvPr>
          <p:cNvCxnSpPr/>
          <p:nvPr/>
        </p:nvCxnSpPr>
        <p:spPr>
          <a:xfrm flipV="1">
            <a:off x="3536950" y="4731329"/>
            <a:ext cx="68118" cy="78508"/>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C183D7F6-B498-43B3-948B-1728B52AA6E4}">
                <adec:decorative xmlns:adec="http://schemas.microsoft.com/office/drawing/2017/decorative" val="1"/>
              </a:ext>
            </a:extLst>
          </p:cNvPr>
          <p:cNvCxnSpPr/>
          <p:nvPr/>
        </p:nvCxnSpPr>
        <p:spPr>
          <a:xfrm flipV="1">
            <a:off x="3527137" y="4591627"/>
            <a:ext cx="131618" cy="20205"/>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C183D7F6-B498-43B3-948B-1728B52AA6E4}">
                <adec:decorative xmlns:adec="http://schemas.microsoft.com/office/drawing/2017/decorative" val="1"/>
              </a:ext>
            </a:extLst>
          </p:cNvPr>
          <p:cNvCxnSpPr/>
          <p:nvPr/>
        </p:nvCxnSpPr>
        <p:spPr>
          <a:xfrm>
            <a:off x="3536950" y="4137459"/>
            <a:ext cx="55996" cy="13796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C183D7F6-B498-43B3-948B-1728B52AA6E4}">
                <adec:decorative xmlns:adec="http://schemas.microsoft.com/office/drawing/2017/decorative" val="1"/>
              </a:ext>
            </a:extLst>
          </p:cNvPr>
          <p:cNvCxnSpPr/>
          <p:nvPr/>
        </p:nvCxnSpPr>
        <p:spPr>
          <a:xfrm>
            <a:off x="3491345" y="4338350"/>
            <a:ext cx="131618" cy="33914"/>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C183D7F6-B498-43B3-948B-1728B52AA6E4}">
                <adec:decorative xmlns:adec="http://schemas.microsoft.com/office/drawing/2017/decorative" val="1"/>
              </a:ext>
            </a:extLst>
          </p:cNvPr>
          <p:cNvCxnSpPr/>
          <p:nvPr/>
        </p:nvCxnSpPr>
        <p:spPr>
          <a:xfrm flipH="1" flipV="1">
            <a:off x="3733800" y="4505036"/>
            <a:ext cx="106218" cy="8543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C183D7F6-B498-43B3-948B-1728B52AA6E4}">
                <adec:decorative xmlns:adec="http://schemas.microsoft.com/office/drawing/2017/decorative" val="1"/>
              </a:ext>
            </a:extLst>
          </p:cNvPr>
          <p:cNvCxnSpPr/>
          <p:nvPr/>
        </p:nvCxnSpPr>
        <p:spPr>
          <a:xfrm flipH="1" flipV="1">
            <a:off x="3833091" y="4455390"/>
            <a:ext cx="106218" cy="8543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C183D7F6-B498-43B3-948B-1728B52AA6E4}">
                <adec:decorative xmlns:adec="http://schemas.microsoft.com/office/drawing/2017/decorative" val="1"/>
              </a:ext>
            </a:extLst>
          </p:cNvPr>
          <p:cNvCxnSpPr/>
          <p:nvPr/>
        </p:nvCxnSpPr>
        <p:spPr>
          <a:xfrm flipH="1">
            <a:off x="3670300" y="4347009"/>
            <a:ext cx="96981" cy="95247"/>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C183D7F6-B498-43B3-948B-1728B52AA6E4}">
                <adec:decorative xmlns:adec="http://schemas.microsoft.com/office/drawing/2017/decorative" val="1"/>
              </a:ext>
            </a:extLst>
          </p:cNvPr>
          <p:cNvCxnSpPr/>
          <p:nvPr/>
        </p:nvCxnSpPr>
        <p:spPr>
          <a:xfrm flipH="1">
            <a:off x="3278911" y="3939596"/>
            <a:ext cx="237836"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C183D7F6-B498-43B3-948B-1728B52AA6E4}">
                <adec:decorative xmlns:adec="http://schemas.microsoft.com/office/drawing/2017/decorative" val="1"/>
              </a:ext>
            </a:extLst>
          </p:cNvPr>
          <p:cNvCxnSpPr/>
          <p:nvPr/>
        </p:nvCxnSpPr>
        <p:spPr>
          <a:xfrm flipH="1">
            <a:off x="3206173" y="4243677"/>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C183D7F6-B498-43B3-948B-1728B52AA6E4}">
                <adec:decorative xmlns:adec="http://schemas.microsoft.com/office/drawing/2017/decorative" val="1"/>
              </a:ext>
            </a:extLst>
          </p:cNvPr>
          <p:cNvCxnSpPr/>
          <p:nvPr/>
        </p:nvCxnSpPr>
        <p:spPr>
          <a:xfrm flipH="1">
            <a:off x="3240232" y="4611397"/>
            <a:ext cx="190500" cy="94673"/>
          </a:xfrm>
          <a:prstGeom prst="straightConnector1">
            <a:avLst/>
          </a:prstGeom>
          <a:ln w="19050">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14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p showing the Great Lakes Basin watershed highlighted in green against a white background. All five Great Lakes are labeled, as well as numerous tributaries including those flowing into the watershed from Hudson Bay and flowing out of the watershed via the St. Lawrence River. Major coastal cities are labeled as well as state and province names and boundaries.">
            <a:extLst>
              <a:ext uri="{FF2B5EF4-FFF2-40B4-BE49-F238E27FC236}">
                <a16:creationId xmlns:a16="http://schemas.microsoft.com/office/drawing/2014/main" id="{690AF584-9388-4C0B-9979-FF50C4A7DEA1}"/>
              </a:ext>
            </a:extLst>
          </p:cNvPr>
          <p:cNvSpPr>
            <a:spLocks noGrp="1"/>
          </p:cNvSpPr>
          <p:nvPr>
            <p:ph type="title"/>
          </p:nvPr>
        </p:nvSpPr>
        <p:spPr>
          <a:xfrm>
            <a:off x="736600" y="-1235392"/>
            <a:ext cx="7886700" cy="1325563"/>
          </a:xfrm>
        </p:spPr>
        <p:txBody>
          <a:bodyPr/>
          <a:lstStyle/>
          <a:p>
            <a:r>
              <a:rPr lang="en-US" sz="3300" kern="1200" dirty="0">
                <a:solidFill>
                  <a:srgbClr val="000000"/>
                </a:solidFill>
                <a:effectLst/>
                <a:latin typeface="Calibri Light" panose="020F0302020204030204" pitchFamily="34" charset="0"/>
                <a:ea typeface="+mj-ea"/>
                <a:cs typeface="+mj-cs"/>
              </a:rPr>
              <a:t>Map</a:t>
            </a:r>
            <a:r>
              <a:rPr lang="en-US" sz="3300" kern="1200" baseline="0" dirty="0">
                <a:solidFill>
                  <a:srgbClr val="000000"/>
                </a:solidFill>
                <a:effectLst/>
                <a:latin typeface="Calibri Light" panose="020F0302020204030204" pitchFamily="34" charset="0"/>
                <a:ea typeface="+mj-ea"/>
                <a:cs typeface="+mj-cs"/>
              </a:rPr>
              <a:t> of the Great Lakes Basin</a:t>
            </a:r>
            <a:endParaRPr lang="en-US" dirty="0"/>
          </a:p>
        </p:txBody>
      </p:sp>
      <p:pic>
        <p:nvPicPr>
          <p:cNvPr id="15" name="Picture 14" descr="Map showing the Great Lakes Basin watershed highlighted in green against a white background. All five Great Lakes are labeled, as well as numerous tributaries including those flowing into the watershed from Hudson Bay and flowing out of the watershed via the St. Lawrence River. Major coastal cities are labeled as well as state and province names and boundaries.">
            <a:extLst>
              <a:ext uri="{FF2B5EF4-FFF2-40B4-BE49-F238E27FC236}">
                <a16:creationId xmlns:a16="http://schemas.microsoft.com/office/drawing/2014/main" id="{9F66A6B9-9360-4967-A82C-66CDFE485002}"/>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633014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1143000"/>
          </a:xfrm>
        </p:spPr>
        <p:txBody>
          <a:bodyPr>
            <a:normAutofit/>
          </a:bodyPr>
          <a:lstStyle/>
          <a:p>
            <a:r>
              <a:rPr lang="en-US" sz="4000" dirty="0">
                <a:solidFill>
                  <a:schemeClr val="bg1"/>
                </a:solidFill>
              </a:rPr>
              <a:t>What’s Stressing Our Watershed?</a:t>
            </a:r>
          </a:p>
        </p:txBody>
      </p:sp>
      <p:pic>
        <p:nvPicPr>
          <p:cNvPr id="4" name="Content Placeholder 3" descr="Map of the Great Lakes region showing major coastal cities. The lakes are shown in various colors that correspond to cumulative stress, with red indicating higher stress and blue indicating lower stress. Smaller lakes further down the watershed, such as Lake Erie and Lake Ontario are mostly red, while other lakes such as Lake Huron and Lake Superior are mostly blue. Lake Michigan is somewhat in between, with some areas in the middle showing low to middle stress while the coasts are very stress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700" y="1364155"/>
            <a:ext cx="7086600" cy="5478605"/>
          </a:xfrm>
        </p:spPr>
      </p:pic>
    </p:spTree>
    <p:extLst>
      <p:ext uri="{BB962C8B-B14F-4D97-AF65-F5344CB8AC3E}">
        <p14:creationId xmlns:p14="http://schemas.microsoft.com/office/powerpoint/2010/main" val="858382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400" dirty="0">
                <a:solidFill>
                  <a:schemeClr val="bg1"/>
                </a:solidFill>
              </a:rPr>
              <a:t>How Does It Happen?</a:t>
            </a:r>
          </a:p>
        </p:txBody>
      </p:sp>
      <p:pic>
        <p:nvPicPr>
          <p:cNvPr id="4" name="Content Placeholder 3" descr="A cartoon diagram titled &quot;How Trash Gets Into Creeks&quot;. Various ways are shown how garbage finds its way into the watershed, both intentionally and accidentally. Examples include litter from a street fair, a cafe and from bins outside of houses that has either been blown by the wind or washed through storm drains into a nearby creek, as well as a man illegally dumping tires and other materials directly into the same creek."/>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600" y="1392161"/>
            <a:ext cx="6781800" cy="5240482"/>
          </a:xfrm>
        </p:spPr>
      </p:pic>
    </p:spTree>
    <p:extLst>
      <p:ext uri="{BB962C8B-B14F-4D97-AF65-F5344CB8AC3E}">
        <p14:creationId xmlns:p14="http://schemas.microsoft.com/office/powerpoint/2010/main" val="4218088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CA6D-7426-4FD1-A8B0-46C5AEA696EC}"/>
              </a:ext>
            </a:extLst>
          </p:cNvPr>
          <p:cNvSpPr>
            <a:spLocks noGrp="1"/>
          </p:cNvSpPr>
          <p:nvPr>
            <p:ph type="title"/>
          </p:nvPr>
        </p:nvSpPr>
        <p:spPr>
          <a:xfrm>
            <a:off x="914400" y="-1219200"/>
            <a:ext cx="7886700" cy="1325563"/>
          </a:xfrm>
        </p:spPr>
        <p:txBody>
          <a:bodyPr/>
          <a:lstStyle/>
          <a:p>
            <a:r>
              <a:rPr lang="en-US" dirty="0"/>
              <a:t>Where does it all end up?</a:t>
            </a:r>
          </a:p>
        </p:txBody>
      </p:sp>
      <p:pic>
        <p:nvPicPr>
          <p:cNvPr id="5" name="Picture 4" descr="Diagram showing the Pacific Ocean with parts of Southeast Asia, northern Australia and western North America. Circular ocean currents are overlayed on the Pacific Ocean, and two large floating garbage patches are shown in the west and east of the ocean.">
            <a:extLst>
              <a:ext uri="{FF2B5EF4-FFF2-40B4-BE49-F238E27FC236}">
                <a16:creationId xmlns:a16="http://schemas.microsoft.com/office/drawing/2014/main" id="{ED375711-8F0A-4C6D-B81A-ED6C356C7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9" y="533400"/>
            <a:ext cx="9102082" cy="5791200"/>
          </a:xfrm>
          <a:prstGeom prst="rect">
            <a:avLst/>
          </a:prstGeom>
        </p:spPr>
      </p:pic>
    </p:spTree>
    <p:extLst>
      <p:ext uri="{BB962C8B-B14F-4D97-AF65-F5344CB8AC3E}">
        <p14:creationId xmlns:p14="http://schemas.microsoft.com/office/powerpoint/2010/main" val="737366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EB1F-8862-4515-8AC0-2510EC903481}"/>
              </a:ext>
            </a:extLst>
          </p:cNvPr>
          <p:cNvSpPr>
            <a:spLocks noGrp="1"/>
          </p:cNvSpPr>
          <p:nvPr>
            <p:ph type="title"/>
          </p:nvPr>
        </p:nvSpPr>
        <p:spPr>
          <a:xfrm>
            <a:off x="457200" y="1143000"/>
            <a:ext cx="2971800" cy="1004888"/>
          </a:xfrm>
        </p:spPr>
        <p:txBody>
          <a:bodyPr vert="horz" lIns="91440" tIns="45720" rIns="91440" bIns="45720" rtlCol="0" anchor="b">
            <a:noAutofit/>
          </a:bodyPr>
          <a:lstStyle/>
          <a:p>
            <a:r>
              <a:rPr lang="en-US" sz="3600" b="1" dirty="0"/>
              <a:t>Microplastics</a:t>
            </a:r>
            <a:r>
              <a:rPr lang="en-US" sz="3600" dirty="0"/>
              <a:t> – tiny pieces, BIG problems</a:t>
            </a:r>
          </a:p>
        </p:txBody>
      </p:sp>
      <p:pic>
        <p:nvPicPr>
          <p:cNvPr id="5" name="Picture 4" descr="A bucket on sandy beach full of small shards of different colored plastic waste known as microplastics.">
            <a:extLst>
              <a:ext uri="{FF2B5EF4-FFF2-40B4-BE49-F238E27FC236}">
                <a16:creationId xmlns:a16="http://schemas.microsoft.com/office/drawing/2014/main" id="{CA7DDC8E-1316-4C86-B7A4-171C5A868824}"/>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4035" b="1"/>
          <a:stretch/>
        </p:blipFill>
        <p:spPr>
          <a:xfrm>
            <a:off x="3612403" y="530942"/>
            <a:ext cx="5494726" cy="5796116"/>
          </a:xfrm>
          <a:prstGeom prst="rect">
            <a:avLst/>
          </a:prstGeom>
        </p:spPr>
      </p:pic>
    </p:spTree>
    <p:extLst>
      <p:ext uri="{BB962C8B-B14F-4D97-AF65-F5344CB8AC3E}">
        <p14:creationId xmlns:p14="http://schemas.microsoft.com/office/powerpoint/2010/main" val="349041596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0E0C-0AF4-4C27-9D27-FEE75F458CB1}"/>
              </a:ext>
            </a:extLst>
          </p:cNvPr>
          <p:cNvSpPr>
            <a:spLocks noGrp="1"/>
          </p:cNvSpPr>
          <p:nvPr>
            <p:ph type="title"/>
          </p:nvPr>
        </p:nvSpPr>
        <p:spPr>
          <a:xfrm>
            <a:off x="628649" y="0"/>
            <a:ext cx="7886700" cy="1325563"/>
          </a:xfrm>
        </p:spPr>
        <p:txBody>
          <a:bodyPr/>
          <a:lstStyle/>
          <a:p>
            <a:r>
              <a:rPr lang="en-US" dirty="0">
                <a:solidFill>
                  <a:schemeClr val="bg1"/>
                </a:solidFill>
              </a:rPr>
              <a:t>How do microplastics get into the </a:t>
            </a:r>
            <a:r>
              <a:rPr lang="en-US" dirty="0" err="1">
                <a:solidFill>
                  <a:schemeClr val="bg1"/>
                </a:solidFill>
              </a:rPr>
              <a:t>foodweb</a:t>
            </a:r>
            <a:r>
              <a:rPr lang="en-US" dirty="0">
                <a:solidFill>
                  <a:schemeClr val="bg1"/>
                </a:solidFill>
              </a:rPr>
              <a:t>?</a:t>
            </a:r>
          </a:p>
        </p:txBody>
      </p:sp>
      <p:pic>
        <p:nvPicPr>
          <p:cNvPr id="5" name="Picture 4" descr="A person's hand with a small round piece of plastic on their fingertip.">
            <a:extLst>
              <a:ext uri="{FF2B5EF4-FFF2-40B4-BE49-F238E27FC236}">
                <a16:creationId xmlns:a16="http://schemas.microsoft.com/office/drawing/2014/main" id="{E18C444C-B7CC-4366-8871-230BAED4E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57" y="1143000"/>
            <a:ext cx="8333483" cy="5562600"/>
          </a:xfrm>
          <a:prstGeom prst="rect">
            <a:avLst/>
          </a:prstGeom>
        </p:spPr>
      </p:pic>
    </p:spTree>
    <p:extLst>
      <p:ext uri="{BB962C8B-B14F-4D97-AF65-F5344CB8AC3E}">
        <p14:creationId xmlns:p14="http://schemas.microsoft.com/office/powerpoint/2010/main" val="277619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p of the United States showing all 423 units of the National Park Service."/>
          <p:cNvPicPr>
            <a:picLocks noChangeAspect="1" noChangeArrowheads="1"/>
          </p:cNvPicPr>
          <p:nvPr/>
        </p:nvPicPr>
        <p:blipFill rotWithShape="1">
          <a:blip r:embed="rId2">
            <a:extLst>
              <a:ext uri="{28A0092B-C50C-407E-A947-70E740481C1C}">
                <a14:useLocalDpi xmlns:a14="http://schemas.microsoft.com/office/drawing/2010/main" val="0"/>
              </a:ext>
            </a:extLst>
          </a:blip>
          <a:srcRect l="16464" t="14038" r="16800" b="10403"/>
          <a:stretch/>
        </p:blipFill>
        <p:spPr bwMode="auto">
          <a:xfrm>
            <a:off x="0" y="152400"/>
            <a:ext cx="9144000" cy="647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FEA654BA-A7D1-46E2-9909-42CA2DD5FA19}"/>
              </a:ext>
            </a:extLst>
          </p:cNvPr>
          <p:cNvSpPr>
            <a:spLocks noGrp="1"/>
          </p:cNvSpPr>
          <p:nvPr>
            <p:ph type="title"/>
          </p:nvPr>
        </p:nvSpPr>
        <p:spPr>
          <a:xfrm>
            <a:off x="628650" y="-1056979"/>
            <a:ext cx="7886700" cy="1325563"/>
          </a:xfrm>
        </p:spPr>
        <p:txBody>
          <a:bodyPr/>
          <a:lstStyle/>
          <a:p>
            <a:r>
              <a:rPr lang="en-US" dirty="0"/>
              <a:t>Map of the National Park Service sites</a:t>
            </a:r>
          </a:p>
        </p:txBody>
      </p:sp>
    </p:spTree>
    <p:extLst>
      <p:ext uri="{BB962C8B-B14F-4D97-AF65-F5344CB8AC3E}">
        <p14:creationId xmlns:p14="http://schemas.microsoft.com/office/powerpoint/2010/main" val="114050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CFDF-D8B1-4D90-A714-CBB5E824E2DF}"/>
              </a:ext>
            </a:extLst>
          </p:cNvPr>
          <p:cNvSpPr>
            <a:spLocks noGrp="1"/>
          </p:cNvSpPr>
          <p:nvPr>
            <p:ph type="title"/>
          </p:nvPr>
        </p:nvSpPr>
        <p:spPr>
          <a:xfrm>
            <a:off x="914400" y="-1219200"/>
            <a:ext cx="7886700" cy="1325563"/>
          </a:xfrm>
        </p:spPr>
        <p:txBody>
          <a:bodyPr/>
          <a:lstStyle/>
          <a:p>
            <a:r>
              <a:rPr lang="en-US" dirty="0"/>
              <a:t>Example of a food web diagram</a:t>
            </a:r>
          </a:p>
        </p:txBody>
      </p:sp>
      <p:pic>
        <p:nvPicPr>
          <p:cNvPr id="4" name="Picture 3" descr="Diagram of a food web showing the sun with two arrows pointing to a complex web of interlocking arrows  connecting diverse living things like circular lily pads, a round pan fish, three long predator fish, a clam, a tadpole, insects, a shrimplike zooplankton and odd shaped phytoplankton.  ">
            <a:extLst>
              <a:ext uri="{FF2B5EF4-FFF2-40B4-BE49-F238E27FC236}">
                <a16:creationId xmlns:a16="http://schemas.microsoft.com/office/drawing/2014/main" id="{0FE25E2E-B1A4-4CA2-9400-83D748603BC8}"/>
              </a:ext>
            </a:extLst>
          </p:cNvPr>
          <p:cNvPicPr>
            <a:picLocks noChangeAspect="1"/>
          </p:cNvPicPr>
          <p:nvPr/>
        </p:nvPicPr>
        <p:blipFill>
          <a:blip r:embed="rId2"/>
          <a:stretch>
            <a:fillRect/>
          </a:stretch>
        </p:blipFill>
        <p:spPr>
          <a:xfrm>
            <a:off x="84955" y="527052"/>
            <a:ext cx="8974090" cy="5803895"/>
          </a:xfrm>
          <a:prstGeom prst="rect">
            <a:avLst/>
          </a:prstGeom>
        </p:spPr>
      </p:pic>
    </p:spTree>
    <p:extLst>
      <p:ext uri="{BB962C8B-B14F-4D97-AF65-F5344CB8AC3E}">
        <p14:creationId xmlns:p14="http://schemas.microsoft.com/office/powerpoint/2010/main" val="145113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52B9B-534B-44E7-89E0-1800C6BC6726}"/>
              </a:ext>
            </a:extLst>
          </p:cNvPr>
          <p:cNvSpPr>
            <a:spLocks noGrp="1"/>
          </p:cNvSpPr>
          <p:nvPr>
            <p:ph type="title"/>
          </p:nvPr>
        </p:nvSpPr>
        <p:spPr>
          <a:xfrm>
            <a:off x="628650" y="1371600"/>
            <a:ext cx="8058150" cy="2743200"/>
          </a:xfrm>
        </p:spPr>
        <p:txBody>
          <a:bodyPr>
            <a:normAutofit/>
          </a:bodyPr>
          <a:lstStyle/>
          <a:p>
            <a:pPr algn="ctr" rtl="0" eaLnBrk="1" latinLnBrk="0" hangingPunct="1"/>
            <a:r>
              <a:rPr lang="en-US" sz="6000" kern="1200" dirty="0">
                <a:solidFill>
                  <a:srgbClr val="FFFFFF"/>
                </a:solidFill>
                <a:effectLst/>
                <a:latin typeface="Calibri" panose="020F0502020204030204" pitchFamily="34" charset="0"/>
                <a:ea typeface="+mn-ea"/>
                <a:cs typeface="+mn-cs"/>
              </a:rPr>
              <a:t>How do we </a:t>
            </a:r>
            <a:r>
              <a:rPr lang="en-US" sz="6000" b="1" kern="1200" dirty="0">
                <a:solidFill>
                  <a:srgbClr val="FFFFFF"/>
                </a:solidFill>
                <a:effectLst/>
                <a:latin typeface="Calibri" panose="020F0502020204030204" pitchFamily="34" charset="0"/>
                <a:ea typeface="+mn-ea"/>
                <a:cs typeface="+mn-cs"/>
              </a:rPr>
              <a:t>help</a:t>
            </a:r>
            <a:r>
              <a:rPr lang="en-US" sz="6000" kern="1200" dirty="0">
                <a:solidFill>
                  <a:srgbClr val="FFFFFF"/>
                </a:solidFill>
                <a:effectLst/>
                <a:latin typeface="Calibri" panose="020F0502020204030204" pitchFamily="34" charset="0"/>
                <a:ea typeface="+mn-ea"/>
                <a:cs typeface="+mn-cs"/>
              </a:rPr>
              <a:t> </a:t>
            </a:r>
            <a:r>
              <a:rPr lang="en-US" sz="6000" b="1" kern="1200" dirty="0">
                <a:solidFill>
                  <a:srgbClr val="FFFFFF"/>
                </a:solidFill>
                <a:effectLst/>
                <a:latin typeface="Calibri" panose="020F0502020204030204" pitchFamily="34" charset="0"/>
                <a:ea typeface="+mn-ea"/>
                <a:cs typeface="+mn-cs"/>
              </a:rPr>
              <a:t>protect</a:t>
            </a:r>
            <a:r>
              <a:rPr lang="en-US" sz="6000" kern="1200" dirty="0">
                <a:solidFill>
                  <a:srgbClr val="FFFFFF"/>
                </a:solidFill>
                <a:effectLst/>
                <a:latin typeface="Calibri" panose="020F0502020204030204" pitchFamily="34" charset="0"/>
                <a:ea typeface="+mn-ea"/>
                <a:cs typeface="+mn-cs"/>
              </a:rPr>
              <a:t> our watershed?</a:t>
            </a:r>
            <a:endParaRPr lang="en-US" dirty="0"/>
          </a:p>
        </p:txBody>
      </p:sp>
    </p:spTree>
    <p:extLst>
      <p:ext uri="{BB962C8B-B14F-4D97-AF65-F5344CB8AC3E}">
        <p14:creationId xmlns:p14="http://schemas.microsoft.com/office/powerpoint/2010/main" val="3746794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of the front of the main Visitor Center at Sleeping Bear Dunes on a cloudless sunny day. A large sign with the name of the park is on the lawn in front of the building, and a group of visitors can be seen leaving in the entrancew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1295400"/>
            <a:ext cx="7239000" cy="5429250"/>
          </a:xfrm>
          <a:prstGeom prst="rect">
            <a:avLst/>
          </a:prstGeom>
        </p:spPr>
      </p:pic>
      <p:sp>
        <p:nvSpPr>
          <p:cNvPr id="3" name="Title 2">
            <a:extLst>
              <a:ext uri="{FF2B5EF4-FFF2-40B4-BE49-F238E27FC236}">
                <a16:creationId xmlns:a16="http://schemas.microsoft.com/office/drawing/2014/main" id="{6EB73DB6-CFD9-4B86-ACEE-A14778FA8458}"/>
              </a:ext>
            </a:extLst>
          </p:cNvPr>
          <p:cNvSpPr>
            <a:spLocks noGrp="1"/>
          </p:cNvSpPr>
          <p:nvPr>
            <p:ph type="title"/>
          </p:nvPr>
        </p:nvSpPr>
        <p:spPr>
          <a:xfrm>
            <a:off x="927100" y="228600"/>
            <a:ext cx="7886700" cy="1325563"/>
          </a:xfrm>
        </p:spPr>
        <p:txBody>
          <a:bodyPr>
            <a:normAutofit/>
          </a:bodyPr>
          <a:lstStyle/>
          <a:p>
            <a:r>
              <a:rPr lang="en-US" dirty="0">
                <a:solidFill>
                  <a:schemeClr val="bg1"/>
                </a:solidFill>
              </a:rPr>
              <a:t>We </a:t>
            </a:r>
            <a:r>
              <a:rPr lang="en-US" b="1" dirty="0">
                <a:solidFill>
                  <a:schemeClr val="bg1"/>
                </a:solidFill>
              </a:rPr>
              <a:t>don’t sell disposable water bottles </a:t>
            </a:r>
            <a:r>
              <a:rPr lang="en-US" dirty="0">
                <a:solidFill>
                  <a:schemeClr val="bg1"/>
                </a:solidFill>
              </a:rPr>
              <a:t>at our visitor centers.</a:t>
            </a:r>
          </a:p>
        </p:txBody>
      </p:sp>
    </p:spTree>
    <p:extLst>
      <p:ext uri="{BB962C8B-B14F-4D97-AF65-F5344CB8AC3E}">
        <p14:creationId xmlns:p14="http://schemas.microsoft.com/office/powerpoint/2010/main" val="2112229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705600" cy="1143000"/>
          </a:xfrm>
        </p:spPr>
        <p:txBody>
          <a:bodyPr>
            <a:normAutofit/>
          </a:bodyPr>
          <a:lstStyle/>
          <a:p>
            <a:r>
              <a:rPr lang="en-US" dirty="0">
                <a:solidFill>
                  <a:schemeClr val="bg1"/>
                </a:solidFill>
              </a:rPr>
              <a:t>We installed </a:t>
            </a:r>
            <a:r>
              <a:rPr lang="en-US" b="1" dirty="0">
                <a:solidFill>
                  <a:schemeClr val="bg1"/>
                </a:solidFill>
              </a:rPr>
              <a:t>water conserving flushers </a:t>
            </a:r>
            <a:r>
              <a:rPr lang="en-US" dirty="0">
                <a:solidFill>
                  <a:schemeClr val="bg1"/>
                </a:solidFill>
              </a:rPr>
              <a:t>on our toilets.</a:t>
            </a:r>
          </a:p>
        </p:txBody>
      </p:sp>
      <p:pic>
        <p:nvPicPr>
          <p:cNvPr id="3" name="Picture 2" descr="Picture of a water-saving dual-function flushing toilet next to a placard that describes how to use it properly. Lifting up will release a smaller amount of water than pushing down on the hand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90700"/>
            <a:ext cx="8229600" cy="5029200"/>
          </a:xfrm>
          <a:prstGeom prst="rect">
            <a:avLst/>
          </a:prstGeom>
        </p:spPr>
      </p:pic>
    </p:spTree>
    <p:extLst>
      <p:ext uri="{BB962C8B-B14F-4D97-AF65-F5344CB8AC3E}">
        <p14:creationId xmlns:p14="http://schemas.microsoft.com/office/powerpoint/2010/main" val="139091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571" y="359227"/>
            <a:ext cx="6705600" cy="1143000"/>
          </a:xfrm>
        </p:spPr>
        <p:txBody>
          <a:bodyPr>
            <a:normAutofit/>
          </a:bodyPr>
          <a:lstStyle/>
          <a:p>
            <a:r>
              <a:rPr lang="en-US" sz="3600" dirty="0">
                <a:solidFill>
                  <a:schemeClr val="bg1"/>
                </a:solidFill>
              </a:rPr>
              <a:t>We </a:t>
            </a:r>
            <a:r>
              <a:rPr lang="en-US" sz="3600" b="1" dirty="0">
                <a:solidFill>
                  <a:schemeClr val="bg1"/>
                </a:solidFill>
              </a:rPr>
              <a:t>reduce</a:t>
            </a:r>
            <a:r>
              <a:rPr lang="en-US" sz="3600" dirty="0">
                <a:solidFill>
                  <a:schemeClr val="bg1"/>
                </a:solidFill>
              </a:rPr>
              <a:t>, </a:t>
            </a:r>
            <a:r>
              <a:rPr lang="en-US" sz="3600" b="1" dirty="0">
                <a:solidFill>
                  <a:schemeClr val="bg1"/>
                </a:solidFill>
              </a:rPr>
              <a:t>reuse</a:t>
            </a:r>
            <a:r>
              <a:rPr lang="en-US" sz="3600" dirty="0">
                <a:solidFill>
                  <a:schemeClr val="bg1"/>
                </a:solidFill>
              </a:rPr>
              <a:t>, and </a:t>
            </a:r>
            <a:r>
              <a:rPr lang="en-US" sz="3600" b="1" dirty="0">
                <a:solidFill>
                  <a:schemeClr val="bg1"/>
                </a:solidFill>
              </a:rPr>
              <a:t>recycle</a:t>
            </a:r>
            <a:r>
              <a:rPr lang="en-US" sz="3600" dirty="0">
                <a:solidFill>
                  <a:schemeClr val="bg1"/>
                </a:solidFill>
              </a:rPr>
              <a:t>.</a:t>
            </a:r>
          </a:p>
        </p:txBody>
      </p:sp>
      <p:pic>
        <p:nvPicPr>
          <p:cNvPr id="4" name="Picture 3" descr="Photo of a smiling ranger in full uniform wearing a flat hat beside an electric vehicle. The ranger is holding the charging device while it's plugged in, as well as a sign that states &quot;2016 National Park Service CENTENNIAL #NationalParks&quot;"/>
          <p:cNvPicPr>
            <a:picLocks noChangeAspect="1"/>
          </p:cNvPicPr>
          <p:nvPr/>
        </p:nvPicPr>
        <p:blipFill rotWithShape="1">
          <a:blip r:embed="rId2">
            <a:extLst>
              <a:ext uri="{28A0092B-C50C-407E-A947-70E740481C1C}">
                <a14:useLocalDpi xmlns:a14="http://schemas.microsoft.com/office/drawing/2010/main" val="0"/>
              </a:ext>
            </a:extLst>
          </a:blip>
          <a:srcRect l="22307" t="12911" r="20951" b="4973"/>
          <a:stretch/>
        </p:blipFill>
        <p:spPr>
          <a:xfrm>
            <a:off x="25400" y="1424212"/>
            <a:ext cx="3694004" cy="4009573"/>
          </a:xfrm>
          <a:prstGeom prst="rect">
            <a:avLst/>
          </a:prstGeom>
        </p:spPr>
      </p:pic>
      <p:pic>
        <p:nvPicPr>
          <p:cNvPr id="3" name="Picture 2" descr="Photo of a smiling volunteer in uniform wearing rubber gloves. She is sifting through recycling to separate plastic bottles from aluminum cans and other materials. Several large trash bags full of recyclables are behind her on a table and on the floor, and several bins for sorting are in front of her."/>
          <p:cNvPicPr>
            <a:picLocks noChangeAspect="1"/>
          </p:cNvPicPr>
          <p:nvPr/>
        </p:nvPicPr>
        <p:blipFill rotWithShape="1">
          <a:blip r:embed="rId3" cstate="print">
            <a:extLst>
              <a:ext uri="{28A0092B-C50C-407E-A947-70E740481C1C}">
                <a14:useLocalDpi xmlns:a14="http://schemas.microsoft.com/office/drawing/2010/main" val="0"/>
              </a:ext>
            </a:extLst>
          </a:blip>
          <a:srcRect l="6984" t="33016" r="14445"/>
          <a:stretch/>
        </p:blipFill>
        <p:spPr>
          <a:xfrm>
            <a:off x="3810000" y="1723736"/>
            <a:ext cx="5334000" cy="3410527"/>
          </a:xfrm>
          <a:prstGeom prst="rect">
            <a:avLst/>
          </a:prstGeom>
        </p:spPr>
      </p:pic>
    </p:spTree>
    <p:extLst>
      <p:ext uri="{BB962C8B-B14F-4D97-AF65-F5344CB8AC3E}">
        <p14:creationId xmlns:p14="http://schemas.microsoft.com/office/powerpoint/2010/main" val="3656805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04088"/>
            <a:ext cx="6705600" cy="1143000"/>
          </a:xfrm>
        </p:spPr>
        <p:txBody>
          <a:bodyPr>
            <a:normAutofit fontScale="90000"/>
          </a:bodyPr>
          <a:lstStyle/>
          <a:p>
            <a:r>
              <a:rPr lang="en-US" dirty="0">
                <a:solidFill>
                  <a:schemeClr val="bg1"/>
                </a:solidFill>
              </a:rPr>
              <a:t>We </a:t>
            </a:r>
            <a:r>
              <a:rPr lang="en-US" b="1" dirty="0">
                <a:solidFill>
                  <a:schemeClr val="bg1"/>
                </a:solidFill>
              </a:rPr>
              <a:t>educate</a:t>
            </a:r>
            <a:r>
              <a:rPr lang="en-US" dirty="0">
                <a:solidFill>
                  <a:schemeClr val="bg1"/>
                </a:solidFill>
              </a:rPr>
              <a:t> others on the importance of </a:t>
            </a:r>
            <a:r>
              <a:rPr lang="en-US" b="1" dirty="0">
                <a:solidFill>
                  <a:schemeClr val="bg1"/>
                </a:solidFill>
              </a:rPr>
              <a:t>water conservation</a:t>
            </a:r>
            <a:r>
              <a:rPr lang="en-US" dirty="0">
                <a:solidFill>
                  <a:schemeClr val="bg1"/>
                </a:solidFill>
              </a:rPr>
              <a:t>, </a:t>
            </a:r>
            <a:r>
              <a:rPr lang="en-US" b="1" dirty="0">
                <a:solidFill>
                  <a:schemeClr val="bg1"/>
                </a:solidFill>
              </a:rPr>
              <a:t>waste management, </a:t>
            </a:r>
            <a:r>
              <a:rPr lang="en-US" dirty="0">
                <a:solidFill>
                  <a:schemeClr val="bg1"/>
                </a:solidFill>
              </a:rPr>
              <a:t>and</a:t>
            </a:r>
            <a:r>
              <a:rPr lang="en-US" b="1" dirty="0">
                <a:solidFill>
                  <a:schemeClr val="bg1"/>
                </a:solidFill>
              </a:rPr>
              <a:t> invasive species</a:t>
            </a:r>
            <a:r>
              <a:rPr lang="en-US" dirty="0">
                <a:solidFill>
                  <a:schemeClr val="bg1"/>
                </a:solidFill>
              </a:rPr>
              <a:t>.</a:t>
            </a:r>
          </a:p>
        </p:txBody>
      </p:sp>
      <p:pic>
        <p:nvPicPr>
          <p:cNvPr id="3" name="Picture 2" descr="A photo of a tree-covered hillside next to a placid lake. The tree are in full fall colors, and their reflection can be seen on the lake's surfa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83" y="2133600"/>
            <a:ext cx="8299417" cy="4668422"/>
          </a:xfrm>
          <a:prstGeom prst="rect">
            <a:avLst/>
          </a:prstGeom>
        </p:spPr>
      </p:pic>
      <p:pic>
        <p:nvPicPr>
          <p:cNvPr id="4" name="Picture 3" descr="Photo of a ranger in full uniform wearing a backpack and flat hat while standing on a sandy area with dune grass and a small patch of forest in the background. The ranger is holding a diagram which she is explaining to someone off-screen."/>
          <p:cNvPicPr>
            <a:picLocks noChangeAspect="1"/>
          </p:cNvPicPr>
          <p:nvPr/>
        </p:nvPicPr>
        <p:blipFill rotWithShape="1">
          <a:blip r:embed="rId3">
            <a:extLst>
              <a:ext uri="{28A0092B-C50C-407E-A947-70E740481C1C}">
                <a14:useLocalDpi xmlns:a14="http://schemas.microsoft.com/office/drawing/2010/main" val="0"/>
              </a:ext>
            </a:extLst>
          </a:blip>
          <a:srcRect l="42064" t="5926" r="3809"/>
          <a:stretch/>
        </p:blipFill>
        <p:spPr>
          <a:xfrm>
            <a:off x="0" y="2133600"/>
            <a:ext cx="3581400" cy="4668422"/>
          </a:xfrm>
          <a:prstGeom prst="rect">
            <a:avLst/>
          </a:prstGeom>
        </p:spPr>
      </p:pic>
    </p:spTree>
    <p:extLst>
      <p:ext uri="{BB962C8B-B14F-4D97-AF65-F5344CB8AC3E}">
        <p14:creationId xmlns:p14="http://schemas.microsoft.com/office/powerpoint/2010/main" val="971856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0"/>
            <a:ext cx="6705600" cy="1143000"/>
          </a:xfrm>
        </p:spPr>
        <p:txBody>
          <a:bodyPr>
            <a:noAutofit/>
          </a:bodyPr>
          <a:lstStyle/>
          <a:p>
            <a:pPr algn="ctr"/>
            <a:r>
              <a:rPr lang="en-US" sz="6000" dirty="0">
                <a:solidFill>
                  <a:schemeClr val="bg1"/>
                </a:solidFill>
              </a:rPr>
              <a:t>We </a:t>
            </a:r>
            <a:r>
              <a:rPr lang="en-US" sz="6000" b="1" dirty="0">
                <a:solidFill>
                  <a:schemeClr val="bg1"/>
                </a:solidFill>
              </a:rPr>
              <a:t>care for our watershed, </a:t>
            </a:r>
            <a:r>
              <a:rPr lang="en-US" sz="6000" dirty="0">
                <a:solidFill>
                  <a:schemeClr val="bg1"/>
                </a:solidFill>
              </a:rPr>
              <a:t>and you should too!</a:t>
            </a:r>
          </a:p>
        </p:txBody>
      </p:sp>
    </p:spTree>
    <p:extLst>
      <p:ext uri="{BB962C8B-B14F-4D97-AF65-F5344CB8AC3E}">
        <p14:creationId xmlns:p14="http://schemas.microsoft.com/office/powerpoint/2010/main" val="396200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C7022A-6359-4CBA-BBBF-362D095AEF43}"/>
              </a:ext>
            </a:extLst>
          </p:cNvPr>
          <p:cNvSpPr>
            <a:spLocks noGrp="1"/>
          </p:cNvSpPr>
          <p:nvPr>
            <p:ph type="ctrTitle"/>
          </p:nvPr>
        </p:nvSpPr>
        <p:spPr>
          <a:xfrm>
            <a:off x="190500" y="-1034251"/>
            <a:ext cx="2895600" cy="935037"/>
          </a:xfrm>
        </p:spPr>
        <p:txBody>
          <a:bodyPr/>
          <a:lstStyle/>
          <a:p>
            <a:r>
              <a:rPr lang="en-US" dirty="0"/>
              <a:t>End</a:t>
            </a:r>
            <a:r>
              <a:rPr lang="en-US" baseline="0" dirty="0"/>
              <a:t> slide</a:t>
            </a:r>
            <a:endParaRPr lang="en-US" dirty="0"/>
          </a:p>
        </p:txBody>
      </p:sp>
      <p:pic>
        <p:nvPicPr>
          <p:cNvPr id="7" name="Picture 6" descr="Arrowhead-shaped logo containing the words &quot;National Park Service&quot; surrounded by a landscape featuring a sequoia tree, bison, mountain range, and small body of water fringed with pine trees."/>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9024" t="9562" r="18754" b="9630"/>
          <a:stretch/>
        </p:blipFill>
        <p:spPr>
          <a:xfrm>
            <a:off x="2438400" y="658091"/>
            <a:ext cx="4267200" cy="5541818"/>
          </a:xfrm>
          <a:prstGeom prst="rect">
            <a:avLst/>
          </a:prstGeom>
        </p:spPr>
      </p:pic>
      <p:sp>
        <p:nvSpPr>
          <p:cNvPr id="2" name="TextBox 1">
            <a:extLst>
              <a:ext uri="{FF2B5EF4-FFF2-40B4-BE49-F238E27FC236}">
                <a16:creationId xmlns:a16="http://schemas.microsoft.com/office/drawing/2014/main" id="{2D98E262-4273-4762-8599-4CABD334421D}"/>
              </a:ext>
            </a:extLst>
          </p:cNvPr>
          <p:cNvSpPr txBox="1"/>
          <p:nvPr/>
        </p:nvSpPr>
        <p:spPr>
          <a:xfrm>
            <a:off x="304800" y="4267200"/>
            <a:ext cx="2667000" cy="707886"/>
          </a:xfrm>
          <a:prstGeom prst="rect">
            <a:avLst/>
          </a:prstGeom>
          <a:noFill/>
        </p:spPr>
        <p:txBody>
          <a:bodyPr wrap="square" rtlCol="0">
            <a:spAutoFit/>
          </a:bodyPr>
          <a:lstStyle/>
          <a:p>
            <a:r>
              <a:rPr lang="en-US" sz="4000" dirty="0">
                <a:solidFill>
                  <a:schemeClr val="bg1"/>
                </a:solidFill>
              </a:rPr>
              <a:t>Thank you!</a:t>
            </a:r>
          </a:p>
        </p:txBody>
      </p:sp>
      <p:sp>
        <p:nvSpPr>
          <p:cNvPr id="4" name="TextBox 3">
            <a:extLst>
              <a:ext uri="{FF2B5EF4-FFF2-40B4-BE49-F238E27FC236}">
                <a16:creationId xmlns:a16="http://schemas.microsoft.com/office/drawing/2014/main" id="{CD7B6D78-69C5-46C7-A085-3AE500A74422}"/>
              </a:ext>
            </a:extLst>
          </p:cNvPr>
          <p:cNvSpPr txBox="1"/>
          <p:nvPr/>
        </p:nvSpPr>
        <p:spPr>
          <a:xfrm>
            <a:off x="6172200" y="4267200"/>
            <a:ext cx="2667000" cy="707886"/>
          </a:xfrm>
          <a:prstGeom prst="rect">
            <a:avLst/>
          </a:prstGeom>
          <a:noFill/>
        </p:spPr>
        <p:txBody>
          <a:bodyPr wrap="square" rtlCol="0">
            <a:spAutoFit/>
          </a:bodyPr>
          <a:lstStyle/>
          <a:p>
            <a:r>
              <a:rPr lang="en-US" sz="4000" dirty="0">
                <a:solidFill>
                  <a:schemeClr val="bg1"/>
                </a:solidFill>
              </a:rPr>
              <a:t>Questions?</a:t>
            </a:r>
          </a:p>
        </p:txBody>
      </p:sp>
    </p:spTree>
    <p:extLst>
      <p:ext uri="{BB962C8B-B14F-4D97-AF65-F5344CB8AC3E}">
        <p14:creationId xmlns:p14="http://schemas.microsoft.com/office/powerpoint/2010/main" val="2973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the Great Lakes region showing the different National Park Service sites in the area. Sleeping Bear Dunes National Lakeshore is circled, located along the northwest coast of Michigan's lower peninsula."/>
          <p:cNvPicPr>
            <a:picLocks noChangeAspect="1" noChangeArrowheads="1"/>
          </p:cNvPicPr>
          <p:nvPr/>
        </p:nvPicPr>
        <p:blipFill rotWithShape="1">
          <a:blip r:embed="rId2">
            <a:extLst>
              <a:ext uri="{28A0092B-C50C-407E-A947-70E740481C1C}">
                <a14:useLocalDpi xmlns:a14="http://schemas.microsoft.com/office/drawing/2010/main" val="0"/>
              </a:ext>
            </a:extLst>
          </a:blip>
          <a:srcRect l="2618" t="2826"/>
          <a:stretch/>
        </p:blipFill>
        <p:spPr bwMode="auto">
          <a:xfrm>
            <a:off x="1371600" y="0"/>
            <a:ext cx="6477000" cy="684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C183D7F6-B498-43B3-948B-1728B52AA6E4}">
                <adec:decorative xmlns:adec="http://schemas.microsoft.com/office/drawing/2017/decorative" val="1"/>
              </a:ext>
            </a:extLst>
          </p:cNvPr>
          <p:cNvSpPr/>
          <p:nvPr/>
        </p:nvSpPr>
        <p:spPr>
          <a:xfrm>
            <a:off x="3781148" y="2736881"/>
            <a:ext cx="13716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68DB4C-18A0-47DF-9DB7-AF22E6D84973}"/>
              </a:ext>
            </a:extLst>
          </p:cNvPr>
          <p:cNvSpPr>
            <a:spLocks noGrp="1"/>
          </p:cNvSpPr>
          <p:nvPr>
            <p:ph type="title"/>
          </p:nvPr>
        </p:nvSpPr>
        <p:spPr>
          <a:xfrm>
            <a:off x="666750" y="-1312925"/>
            <a:ext cx="7886700" cy="1325563"/>
          </a:xfrm>
        </p:spPr>
        <p:txBody>
          <a:bodyPr/>
          <a:lstStyle/>
          <a:p>
            <a:r>
              <a:rPr lang="en-US" dirty="0"/>
              <a:t>Map of the Great Lakes</a:t>
            </a:r>
            <a:r>
              <a:rPr lang="en-US" baseline="0" dirty="0"/>
              <a:t> region showing Sleeping Bear Dunes National Lakeshore</a:t>
            </a:r>
            <a:endParaRPr lang="en-US" dirty="0"/>
          </a:p>
        </p:txBody>
      </p:sp>
    </p:spTree>
    <p:extLst>
      <p:ext uri="{BB962C8B-B14F-4D97-AF65-F5344CB8AC3E}">
        <p14:creationId xmlns:p14="http://schemas.microsoft.com/office/powerpoint/2010/main" val="172443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8EF9-A3F8-4AF1-9D04-B2DFC14E9498}"/>
              </a:ext>
            </a:extLst>
          </p:cNvPr>
          <p:cNvSpPr>
            <a:spLocks noGrp="1"/>
          </p:cNvSpPr>
          <p:nvPr>
            <p:ph type="title"/>
          </p:nvPr>
        </p:nvSpPr>
        <p:spPr>
          <a:xfrm>
            <a:off x="697796" y="-1334707"/>
            <a:ext cx="7886700" cy="1325563"/>
          </a:xfrm>
        </p:spPr>
        <p:txBody>
          <a:bodyPr/>
          <a:lstStyle/>
          <a:p>
            <a:r>
              <a:rPr lang="en-US" dirty="0"/>
              <a:t>Detailed</a:t>
            </a:r>
            <a:r>
              <a:rPr lang="en-US" baseline="0" dirty="0"/>
              <a:t> map of Sleeping Bear Dunes</a:t>
            </a:r>
            <a:endParaRPr lang="en-US" dirty="0"/>
          </a:p>
        </p:txBody>
      </p:sp>
      <p:pic>
        <p:nvPicPr>
          <p:cNvPr id="4099" name="Picture 3" descr="Detailed map of Sleeping Bear Dunes showing roads, trails, ranger stations, picnic areas, campgrounds, and beach access areas, as well as the boundaries of the park and areas that are designated wilder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42" y="0"/>
            <a:ext cx="44588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53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B5082-6B98-423A-B88C-D319288F6307}"/>
              </a:ext>
            </a:extLst>
          </p:cNvPr>
          <p:cNvSpPr>
            <a:spLocks noGrp="1"/>
          </p:cNvSpPr>
          <p:nvPr>
            <p:ph type="title"/>
          </p:nvPr>
        </p:nvSpPr>
        <p:spPr>
          <a:xfrm>
            <a:off x="914400" y="-914400"/>
            <a:ext cx="6144164" cy="825957"/>
          </a:xfrm>
        </p:spPr>
        <p:txBody>
          <a:bodyPr/>
          <a:lstStyle/>
          <a:p>
            <a:r>
              <a:rPr lang="en-US" dirty="0">
                <a:solidFill>
                  <a:schemeClr val="tx1"/>
                </a:solidFill>
              </a:rPr>
              <a:t>“Find Your Park” welcome video</a:t>
            </a:r>
            <a:r>
              <a:rPr lang="en-US" baseline="0" dirty="0">
                <a:solidFill>
                  <a:schemeClr val="tx1"/>
                </a:solidFill>
              </a:rPr>
              <a:t> </a:t>
            </a:r>
            <a:endParaRPr lang="en-US" dirty="0">
              <a:solidFill>
                <a:schemeClr val="tx1"/>
              </a:solidFill>
            </a:endParaRPr>
          </a:p>
        </p:txBody>
      </p:sp>
      <p:pic>
        <p:nvPicPr>
          <p:cNvPr id="16" name="Sleeping Bear Dunes National Lakeshore - Find Your Park-HD (1)" descr="Video title slide &quot;Find Your Park Sleeping Bear Dunes National Lakeshore&quot; with Friends of Sleeping Bear Dunes and National Park Service Logos. Includes photos of people kayaking and people standing on wooden platform overlooking dunes.">
            <a:hlinkClick r:id="" action="ppaction://media"/>
            <a:extLst>
              <a:ext uri="{FF2B5EF4-FFF2-40B4-BE49-F238E27FC236}">
                <a16:creationId xmlns:a16="http://schemas.microsoft.com/office/drawing/2014/main" id="{367FFB96-6D8F-4917-9B47-DDED1E9707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304041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7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686D-A44B-4013-8A1D-C1B9988514A6}"/>
              </a:ext>
            </a:extLst>
          </p:cNvPr>
          <p:cNvSpPr>
            <a:spLocks noGrp="1"/>
          </p:cNvSpPr>
          <p:nvPr>
            <p:ph type="title"/>
          </p:nvPr>
        </p:nvSpPr>
        <p:spPr>
          <a:xfrm>
            <a:off x="628650" y="-1295400"/>
            <a:ext cx="7886700" cy="994172"/>
          </a:xfrm>
        </p:spPr>
        <p:txBody>
          <a:bodyPr/>
          <a:lstStyle/>
          <a:p>
            <a:r>
              <a:rPr lang="en-US" dirty="0">
                <a:solidFill>
                  <a:schemeClr val="tx1"/>
                </a:solidFill>
              </a:rPr>
              <a:t>Discussion slide for the welcome video</a:t>
            </a:r>
          </a:p>
        </p:txBody>
      </p:sp>
      <p:sp>
        <p:nvSpPr>
          <p:cNvPr id="3" name="TextBox 2">
            <a:extLst>
              <a:ext uri="{FF2B5EF4-FFF2-40B4-BE49-F238E27FC236}">
                <a16:creationId xmlns:a16="http://schemas.microsoft.com/office/drawing/2014/main" id="{CCA4D309-C8D0-4474-B424-174C3AF16F6F}"/>
              </a:ext>
            </a:extLst>
          </p:cNvPr>
          <p:cNvSpPr txBox="1"/>
          <p:nvPr/>
        </p:nvSpPr>
        <p:spPr>
          <a:xfrm>
            <a:off x="1682151" y="1931239"/>
            <a:ext cx="5421702" cy="2169825"/>
          </a:xfrm>
          <a:prstGeom prst="rect">
            <a:avLst/>
          </a:prstGeom>
          <a:noFill/>
        </p:spPr>
        <p:txBody>
          <a:bodyPr wrap="square" rtlCol="0">
            <a:spAutoFit/>
          </a:bodyPr>
          <a:lstStyle/>
          <a:p>
            <a:pPr algn="ctr"/>
            <a:r>
              <a:rPr lang="en-US" sz="4500" dirty="0">
                <a:solidFill>
                  <a:schemeClr val="bg1"/>
                </a:solidFill>
                <a:latin typeface="Calibri" panose="020F0502020204030204" pitchFamily="34" charset="0"/>
                <a:cs typeface="Calibri" panose="020F0502020204030204" pitchFamily="34" charset="0"/>
              </a:rPr>
              <a:t>What did you take away from the video? Other thoughts?</a:t>
            </a:r>
          </a:p>
        </p:txBody>
      </p:sp>
    </p:spTree>
    <p:extLst>
      <p:ext uri="{BB962C8B-B14F-4D97-AF65-F5344CB8AC3E}">
        <p14:creationId xmlns:p14="http://schemas.microsoft.com/office/powerpoint/2010/main" val="118006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E0C3-3A32-4BBB-84FA-AE49B1C3BC40}"/>
              </a:ext>
            </a:extLst>
          </p:cNvPr>
          <p:cNvSpPr>
            <a:spLocks noGrp="1"/>
          </p:cNvSpPr>
          <p:nvPr>
            <p:ph type="title"/>
          </p:nvPr>
        </p:nvSpPr>
        <p:spPr>
          <a:xfrm>
            <a:off x="2159508" y="-1068827"/>
            <a:ext cx="4824984" cy="930495"/>
          </a:xfrm>
        </p:spPr>
        <p:txBody>
          <a:bodyPr>
            <a:normAutofit/>
          </a:bodyPr>
          <a:lstStyle/>
          <a:p>
            <a:r>
              <a:rPr lang="en-US" sz="4000" dirty="0">
                <a:latin typeface="+mn-lt"/>
              </a:rPr>
              <a:t>Introductory</a:t>
            </a:r>
            <a:r>
              <a:rPr lang="en-US" sz="4000" baseline="0" dirty="0">
                <a:latin typeface="+mn-lt"/>
              </a:rPr>
              <a:t> title slide</a:t>
            </a:r>
            <a:endParaRPr lang="en-US" sz="4000" dirty="0">
              <a:latin typeface="+mn-lt"/>
            </a:endParaRPr>
          </a:p>
        </p:txBody>
      </p:sp>
      <p:sp>
        <p:nvSpPr>
          <p:cNvPr id="3" name="TextBox 2">
            <a:extLst>
              <a:ext uri="{FF2B5EF4-FFF2-40B4-BE49-F238E27FC236}">
                <a16:creationId xmlns:a16="http://schemas.microsoft.com/office/drawing/2014/main" id="{CC9F341B-FD01-4EC5-99B2-464DEF765581}"/>
              </a:ext>
            </a:extLst>
          </p:cNvPr>
          <p:cNvSpPr txBox="1"/>
          <p:nvPr/>
        </p:nvSpPr>
        <p:spPr>
          <a:xfrm>
            <a:off x="1828800" y="228600"/>
            <a:ext cx="5486400" cy="1938992"/>
          </a:xfrm>
          <a:prstGeom prst="rect">
            <a:avLst/>
          </a:prstGeom>
          <a:noFill/>
        </p:spPr>
        <p:txBody>
          <a:bodyPr wrap="square" rtlCol="0">
            <a:spAutoFit/>
          </a:bodyPr>
          <a:lstStyle/>
          <a:p>
            <a:pPr algn="ctr"/>
            <a:r>
              <a:rPr lang="en-US" sz="6000" dirty="0">
                <a:solidFill>
                  <a:schemeClr val="bg1"/>
                </a:solidFill>
              </a:rPr>
              <a:t>Watching our Watersheds</a:t>
            </a:r>
          </a:p>
        </p:txBody>
      </p:sp>
      <p:sp>
        <p:nvSpPr>
          <p:cNvPr id="4" name="Subtitle 2">
            <a:extLst>
              <a:ext uri="{FF2B5EF4-FFF2-40B4-BE49-F238E27FC236}">
                <a16:creationId xmlns:a16="http://schemas.microsoft.com/office/drawing/2014/main" id="{50FD1730-D8F4-4936-91D2-AE481DF1A947}"/>
              </a:ext>
            </a:extLst>
          </p:cNvPr>
          <p:cNvSpPr txBox="1">
            <a:spLocks/>
          </p:cNvSpPr>
          <p:nvPr/>
        </p:nvSpPr>
        <p:spPr>
          <a:xfrm>
            <a:off x="644652" y="2307648"/>
            <a:ext cx="7854696" cy="73386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800" dirty="0">
                <a:solidFill>
                  <a:schemeClr val="bg1"/>
                </a:solidFill>
              </a:rPr>
              <a:t>Sleeping Bear Dunes National Lakeshore</a:t>
            </a:r>
          </a:p>
        </p:txBody>
      </p:sp>
      <p:pic>
        <p:nvPicPr>
          <p:cNvPr id="1026" name="Picture 2" descr="Arrowhead-shaped logo containing the words &quot;National Park Service&quot; surrounded by a landscape featuring a sequoia tree, bison, mountain range, and small body of water fringed with pine tre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0924" y="3041512"/>
            <a:ext cx="2902152" cy="3779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11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a:t>
            </a:r>
            <a:r>
              <a:rPr lang="en-US" baseline="-25000" dirty="0">
                <a:solidFill>
                  <a:schemeClr val="bg1"/>
                </a:solidFill>
              </a:rPr>
              <a:t>2</a:t>
            </a:r>
            <a:r>
              <a:rPr lang="en-US" dirty="0">
                <a:solidFill>
                  <a:schemeClr val="bg1"/>
                </a:solidFill>
              </a:rPr>
              <a:t>O: The Chemistry of Water</a:t>
            </a:r>
          </a:p>
        </p:txBody>
      </p:sp>
      <p:pic>
        <p:nvPicPr>
          <p:cNvPr id="4" name="Content Placeholder 3" descr="Diagram showing the molecular structure of water, H2O, with two rounded atoms labeled &quot;H&quot; for hydrogen attached to a larger central atom labeled &quot;O&quot; for oxygen."/>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900" y="1524000"/>
            <a:ext cx="5410200" cy="5137106"/>
          </a:xfrm>
        </p:spPr>
      </p:pic>
    </p:spTree>
    <p:extLst>
      <p:ext uri="{BB962C8B-B14F-4D97-AF65-F5344CB8AC3E}">
        <p14:creationId xmlns:p14="http://schemas.microsoft.com/office/powerpoint/2010/main" val="248991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chemeClr val="bg1"/>
                </a:solidFill>
              </a:rPr>
              <a:t>Water is essential for all life…</a:t>
            </a:r>
          </a:p>
        </p:txBody>
      </p:sp>
      <p:pic>
        <p:nvPicPr>
          <p:cNvPr id="4" name="Picture 3" descr="Diagram showing the outline of a human body mostly filled with a picture of water with the words &quot;Animalia&quot;, &quot;Human Body&quot; and &quot;72% Water&quot; overtop of it. Beside the diagram are different figures and percentages as follows: &quot;Brain: 70%&quot;, &quot;Lungs: 90%&quot;, &quot;Blood: 82%&quot;, &quot;Skin: 80%&quot;, &quot;Muscle: 75%&quot;, and &quot;Bones: 22%&quot;."/>
          <p:cNvPicPr>
            <a:picLocks noChangeAspect="1"/>
          </p:cNvPicPr>
          <p:nvPr/>
        </p:nvPicPr>
        <p:blipFill rotWithShape="1">
          <a:blip r:embed="rId2">
            <a:extLst>
              <a:ext uri="{28A0092B-C50C-407E-A947-70E740481C1C}">
                <a14:useLocalDpi xmlns:a14="http://schemas.microsoft.com/office/drawing/2010/main" val="0"/>
              </a:ext>
            </a:extLst>
          </a:blip>
          <a:srcRect l="1692" t="3509" r="5766" b="8772"/>
          <a:stretch/>
        </p:blipFill>
        <p:spPr>
          <a:xfrm rot="478712">
            <a:off x="490979" y="1506715"/>
            <a:ext cx="3252247" cy="2973869"/>
          </a:xfrm>
          <a:prstGeom prst="rect">
            <a:avLst/>
          </a:prstGeom>
        </p:spPr>
      </p:pic>
      <p:sp>
        <p:nvSpPr>
          <p:cNvPr id="11" name="TextBox 10"/>
          <p:cNvSpPr txBox="1"/>
          <p:nvPr/>
        </p:nvSpPr>
        <p:spPr>
          <a:xfrm rot="505312">
            <a:off x="814497" y="1438941"/>
            <a:ext cx="1522101" cy="461665"/>
          </a:xfrm>
          <a:prstGeom prst="rect">
            <a:avLst/>
          </a:prstGeom>
          <a:noFill/>
        </p:spPr>
        <p:txBody>
          <a:bodyPr wrap="square" rtlCol="0">
            <a:spAutoFit/>
          </a:bodyPr>
          <a:lstStyle/>
          <a:p>
            <a:r>
              <a:rPr lang="en-US" sz="2400" b="1" dirty="0">
                <a:solidFill>
                  <a:srgbClr val="FFC000"/>
                </a:solidFill>
                <a:effectLst>
                  <a:outerShdw blurRad="50800" dist="38100" dir="2700000" algn="tl" rotWithShape="0">
                    <a:prstClr val="black">
                      <a:alpha val="40000"/>
                    </a:prstClr>
                  </a:outerShdw>
                </a:effectLst>
              </a:rPr>
              <a:t>Animalia</a:t>
            </a:r>
          </a:p>
        </p:txBody>
      </p:sp>
      <p:pic>
        <p:nvPicPr>
          <p:cNvPr id="6" name="Picture 5" descr="Closeup image of a branching fungus with a droplet of water resting on top and the word &quot;Fungi&quot;."/>
          <p:cNvPicPr>
            <a:picLocks noChangeAspect="1"/>
          </p:cNvPicPr>
          <p:nvPr/>
        </p:nvPicPr>
        <p:blipFill rotWithShape="1">
          <a:blip r:embed="rId3">
            <a:extLst>
              <a:ext uri="{28A0092B-C50C-407E-A947-70E740481C1C}">
                <a14:useLocalDpi xmlns:a14="http://schemas.microsoft.com/office/drawing/2010/main" val="0"/>
              </a:ext>
            </a:extLst>
          </a:blip>
          <a:srcRect l="13327" t="7835" r="4134" b="2818"/>
          <a:stretch/>
        </p:blipFill>
        <p:spPr>
          <a:xfrm>
            <a:off x="3733800" y="1371600"/>
            <a:ext cx="1955675" cy="3120417"/>
          </a:xfrm>
          <a:prstGeom prst="rect">
            <a:avLst/>
          </a:prstGeom>
        </p:spPr>
      </p:pic>
      <p:sp>
        <p:nvSpPr>
          <p:cNvPr id="12" name="TextBox 11"/>
          <p:cNvSpPr txBox="1"/>
          <p:nvPr/>
        </p:nvSpPr>
        <p:spPr>
          <a:xfrm>
            <a:off x="4172330" y="3825188"/>
            <a:ext cx="1078614" cy="461665"/>
          </a:xfrm>
          <a:prstGeom prst="rect">
            <a:avLst/>
          </a:prstGeom>
          <a:noFill/>
        </p:spPr>
        <p:txBody>
          <a:bodyPr wrap="square" rtlCol="0">
            <a:spAutoFit/>
          </a:bodyPr>
          <a:lstStyle/>
          <a:p>
            <a:r>
              <a:rPr lang="en-US" sz="2400" b="1" dirty="0">
                <a:solidFill>
                  <a:srgbClr val="FFC000"/>
                </a:solidFill>
                <a:effectLst>
                  <a:outerShdw blurRad="50800" dist="38100" dir="2700000" algn="tl" rotWithShape="0">
                    <a:prstClr val="black">
                      <a:alpha val="40000"/>
                    </a:prstClr>
                  </a:outerShdw>
                </a:effectLst>
              </a:rPr>
              <a:t>Fungi</a:t>
            </a:r>
          </a:p>
        </p:txBody>
      </p:sp>
      <p:pic>
        <p:nvPicPr>
          <p:cNvPr id="5" name="Picture 4" descr="A diagram labeled &quot;Plantae&quot; showing the process of photosynthesis in a small tree sapling. The path of water is outlined traveling through the soil, into the roots, up the stem and out the leaves, with a zoomed-in diagram beside it showing the cellular level of this path."/>
          <p:cNvPicPr>
            <a:picLocks noChangeAspect="1"/>
          </p:cNvPicPr>
          <p:nvPr/>
        </p:nvPicPr>
        <p:blipFill rotWithShape="1">
          <a:blip r:embed="rId4">
            <a:extLst>
              <a:ext uri="{28A0092B-C50C-407E-A947-70E740481C1C}">
                <a14:useLocalDpi xmlns:a14="http://schemas.microsoft.com/office/drawing/2010/main" val="0"/>
              </a:ext>
            </a:extLst>
          </a:blip>
          <a:srcRect l="2439"/>
          <a:stretch/>
        </p:blipFill>
        <p:spPr>
          <a:xfrm rot="20894364">
            <a:off x="5576845" y="1305302"/>
            <a:ext cx="3353638" cy="2579285"/>
          </a:xfrm>
          <a:prstGeom prst="rect">
            <a:avLst/>
          </a:prstGeom>
        </p:spPr>
      </p:pic>
      <p:sp>
        <p:nvSpPr>
          <p:cNvPr id="13" name="TextBox 12"/>
          <p:cNvSpPr txBox="1"/>
          <p:nvPr/>
        </p:nvSpPr>
        <p:spPr>
          <a:xfrm rot="20865965">
            <a:off x="6492613" y="1134907"/>
            <a:ext cx="1522101" cy="461665"/>
          </a:xfrm>
          <a:prstGeom prst="rect">
            <a:avLst/>
          </a:prstGeom>
          <a:noFill/>
        </p:spPr>
        <p:txBody>
          <a:bodyPr wrap="square" rtlCol="0">
            <a:spAutoFit/>
          </a:bodyPr>
          <a:lstStyle/>
          <a:p>
            <a:r>
              <a:rPr lang="en-US" sz="2400" b="1" dirty="0">
                <a:solidFill>
                  <a:srgbClr val="FFC000"/>
                </a:solidFill>
                <a:effectLst>
                  <a:outerShdw blurRad="50800" dist="38100" dir="2700000" algn="tl" rotWithShape="0">
                    <a:prstClr val="black">
                      <a:alpha val="40000"/>
                    </a:prstClr>
                  </a:outerShdw>
                </a:effectLst>
              </a:rPr>
              <a:t>Plantae</a:t>
            </a:r>
          </a:p>
        </p:txBody>
      </p:sp>
      <p:pic>
        <p:nvPicPr>
          <p:cNvPr id="8" name="Picture 7" descr="A magnified image of cylindrical bacteria with the label &quot;Archaebacteria&quot;."/>
          <p:cNvPicPr>
            <a:picLocks noChangeAspect="1"/>
          </p:cNvPicPr>
          <p:nvPr/>
        </p:nvPicPr>
        <p:blipFill rotWithShape="1">
          <a:blip r:embed="rId5">
            <a:extLst>
              <a:ext uri="{28A0092B-C50C-407E-A947-70E740481C1C}">
                <a14:useLocalDpi xmlns:a14="http://schemas.microsoft.com/office/drawing/2010/main" val="0"/>
              </a:ext>
            </a:extLst>
          </a:blip>
          <a:srcRect l="30044"/>
          <a:stretch/>
        </p:blipFill>
        <p:spPr>
          <a:xfrm rot="20486006">
            <a:off x="266609" y="4399751"/>
            <a:ext cx="2612010" cy="2101596"/>
          </a:xfrm>
          <a:prstGeom prst="rect">
            <a:avLst/>
          </a:prstGeom>
        </p:spPr>
      </p:pic>
      <p:sp>
        <p:nvSpPr>
          <p:cNvPr id="15" name="TextBox 14"/>
          <p:cNvSpPr txBox="1"/>
          <p:nvPr/>
        </p:nvSpPr>
        <p:spPr>
          <a:xfrm rot="20443460">
            <a:off x="634895" y="5743785"/>
            <a:ext cx="2561089" cy="461665"/>
          </a:xfrm>
          <a:prstGeom prst="rect">
            <a:avLst/>
          </a:prstGeom>
          <a:noFill/>
        </p:spPr>
        <p:txBody>
          <a:bodyPr wrap="square" rtlCol="0">
            <a:spAutoFit/>
          </a:bodyPr>
          <a:lstStyle/>
          <a:p>
            <a:r>
              <a:rPr lang="en-US" sz="2400" b="1" dirty="0" err="1">
                <a:solidFill>
                  <a:srgbClr val="FFC000"/>
                </a:solidFill>
                <a:effectLst>
                  <a:outerShdw blurRad="50800" dist="38100" dir="2700000" algn="tl" rotWithShape="0">
                    <a:prstClr val="black">
                      <a:alpha val="40000"/>
                    </a:prstClr>
                  </a:outerShdw>
                </a:effectLst>
              </a:rPr>
              <a:t>Archaebacteria</a:t>
            </a:r>
            <a:endParaRPr lang="en-US" sz="2400" b="1" dirty="0">
              <a:solidFill>
                <a:srgbClr val="FFC000"/>
              </a:solidFill>
              <a:effectLst>
                <a:outerShdw blurRad="50800" dist="38100" dir="2700000" algn="tl" rotWithShape="0">
                  <a:prstClr val="black">
                    <a:alpha val="40000"/>
                  </a:prstClr>
                </a:outerShdw>
              </a:effectLst>
            </a:endParaRPr>
          </a:p>
        </p:txBody>
      </p:sp>
      <p:pic>
        <p:nvPicPr>
          <p:cNvPr id="9" name="Picture 8" descr="A magnified image of chains of round bacteria with the label &quot;Eubacteria&quot;."/>
          <p:cNvPicPr>
            <a:picLocks noChangeAspect="1"/>
          </p:cNvPicPr>
          <p:nvPr/>
        </p:nvPicPr>
        <p:blipFill rotWithShape="1">
          <a:blip r:embed="rId6" cstate="print">
            <a:extLst>
              <a:ext uri="{28A0092B-C50C-407E-A947-70E740481C1C}">
                <a14:useLocalDpi xmlns:a14="http://schemas.microsoft.com/office/drawing/2010/main" val="0"/>
              </a:ext>
            </a:extLst>
          </a:blip>
          <a:srcRect b="9949"/>
          <a:stretch/>
        </p:blipFill>
        <p:spPr>
          <a:xfrm rot="21279013">
            <a:off x="3125417" y="4615061"/>
            <a:ext cx="2641600" cy="1784086"/>
          </a:xfrm>
          <a:prstGeom prst="rect">
            <a:avLst/>
          </a:prstGeom>
        </p:spPr>
      </p:pic>
      <p:sp>
        <p:nvSpPr>
          <p:cNvPr id="14" name="TextBox 13"/>
          <p:cNvSpPr txBox="1"/>
          <p:nvPr/>
        </p:nvSpPr>
        <p:spPr>
          <a:xfrm rot="21170132">
            <a:off x="3552306" y="4649470"/>
            <a:ext cx="1829164" cy="461665"/>
          </a:xfrm>
          <a:prstGeom prst="rect">
            <a:avLst/>
          </a:prstGeom>
          <a:noFill/>
        </p:spPr>
        <p:txBody>
          <a:bodyPr wrap="square" rtlCol="0">
            <a:spAutoFit/>
          </a:bodyPr>
          <a:lstStyle/>
          <a:p>
            <a:r>
              <a:rPr lang="en-US" sz="2400" b="1" dirty="0">
                <a:solidFill>
                  <a:srgbClr val="FFC000"/>
                </a:solidFill>
                <a:effectLst>
                  <a:outerShdw blurRad="50800" dist="38100" dir="2700000" algn="tl" rotWithShape="0">
                    <a:prstClr val="black">
                      <a:alpha val="40000"/>
                    </a:prstClr>
                  </a:outerShdw>
                </a:effectLst>
              </a:rPr>
              <a:t>Eubacteria</a:t>
            </a:r>
          </a:p>
        </p:txBody>
      </p:sp>
      <p:pic>
        <p:nvPicPr>
          <p:cNvPr id="7" name="Picture 6" descr="A magnified image of a singe-celled protist organism with the label &quot;Protista&quo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9929">
            <a:off x="5995824" y="4235535"/>
            <a:ext cx="2733992" cy="2052637"/>
          </a:xfrm>
          <a:prstGeom prst="rect">
            <a:avLst/>
          </a:prstGeom>
        </p:spPr>
      </p:pic>
      <p:sp>
        <p:nvSpPr>
          <p:cNvPr id="16" name="TextBox 15"/>
          <p:cNvSpPr txBox="1"/>
          <p:nvPr/>
        </p:nvSpPr>
        <p:spPr>
          <a:xfrm rot="728352">
            <a:off x="5975435" y="5646351"/>
            <a:ext cx="1392419" cy="461665"/>
          </a:xfrm>
          <a:prstGeom prst="rect">
            <a:avLst/>
          </a:prstGeom>
          <a:solidFill>
            <a:schemeClr val="tx1"/>
          </a:solidFill>
        </p:spPr>
        <p:txBody>
          <a:bodyPr wrap="square" rtlCol="0">
            <a:spAutoFit/>
          </a:bodyPr>
          <a:lstStyle/>
          <a:p>
            <a:r>
              <a:rPr lang="en-US" sz="2400" b="1" dirty="0">
                <a:solidFill>
                  <a:srgbClr val="FFC000"/>
                </a:solidFill>
              </a:rPr>
              <a:t>Protista</a:t>
            </a:r>
          </a:p>
        </p:txBody>
      </p:sp>
      <p:sp>
        <p:nvSpPr>
          <p:cNvPr id="17" name="Rectangle 16">
            <a:extLst>
              <a:ext uri="{C183D7F6-B498-43B3-948B-1728B52AA6E4}">
                <adec:decorative xmlns:adec="http://schemas.microsoft.com/office/drawing/2017/decorative" val="1"/>
              </a:ext>
            </a:extLst>
          </p:cNvPr>
          <p:cNvSpPr/>
          <p:nvPr/>
        </p:nvSpPr>
        <p:spPr>
          <a:xfrm rot="872476">
            <a:off x="6172200" y="5403966"/>
            <a:ext cx="6858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391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2351</TotalTime>
  <Words>446</Words>
  <Application>Microsoft Office PowerPoint</Application>
  <PresentationFormat>On-screen Show (4:3)</PresentationFormat>
  <Paragraphs>50</Paragraphs>
  <Slides>27</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Transition to core program slide</vt:lpstr>
      <vt:lpstr>Map of the National Park Service sites</vt:lpstr>
      <vt:lpstr>Map of the Great Lakes region showing Sleeping Bear Dunes National Lakeshore</vt:lpstr>
      <vt:lpstr>Detailed map of Sleeping Bear Dunes</vt:lpstr>
      <vt:lpstr>“Find Your Park” welcome video </vt:lpstr>
      <vt:lpstr>Discussion slide for the welcome video</vt:lpstr>
      <vt:lpstr>Introductory title slide</vt:lpstr>
      <vt:lpstr>H2O: The Chemistry of Water</vt:lpstr>
      <vt:lpstr>Water is essential for all life…</vt:lpstr>
      <vt:lpstr>Earth from space</vt:lpstr>
      <vt:lpstr>Watershed definition</vt:lpstr>
      <vt:lpstr>Activity: Build Your Own Watershed!</vt:lpstr>
      <vt:lpstr>Map of the continental divides of North America</vt:lpstr>
      <vt:lpstr>Map of the Great Lakes Basin</vt:lpstr>
      <vt:lpstr>What’s Stressing Our Watershed?</vt:lpstr>
      <vt:lpstr>How Does It Happen?</vt:lpstr>
      <vt:lpstr>Where does it all end up?</vt:lpstr>
      <vt:lpstr>Microplastics – tiny pieces, BIG problems</vt:lpstr>
      <vt:lpstr>How do microplastics get into the foodweb?</vt:lpstr>
      <vt:lpstr>Example of a food web diagram</vt:lpstr>
      <vt:lpstr>How do we help protect our watershed?</vt:lpstr>
      <vt:lpstr>We don’t sell disposable water bottles at our visitor centers.</vt:lpstr>
      <vt:lpstr>We installed water conserving flushers on our toilets.</vt:lpstr>
      <vt:lpstr>We reduce, reuse, and recycle.</vt:lpstr>
      <vt:lpstr>We educate others on the importance of water conservation, waste management, and invasive species.</vt:lpstr>
      <vt:lpstr>We care for our watershed, and you should too!</vt:lpstr>
      <vt:lpstr>End slide</vt:lpstr>
    </vt:vector>
  </TitlesOfParts>
  <Company>National Park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Up with Our Watershed?</dc:title>
  <dc:creator>Joshua James. Schultz</dc:creator>
  <cp:lastModifiedBy>Fenlon, David C</cp:lastModifiedBy>
  <cp:revision>92</cp:revision>
  <dcterms:created xsi:type="dcterms:W3CDTF">2016-11-15T13:36:06Z</dcterms:created>
  <dcterms:modified xsi:type="dcterms:W3CDTF">2022-03-31T15:26:37Z</dcterms:modified>
</cp:coreProperties>
</file>