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1"/>
  </p:sldMasterIdLst>
  <p:notesMasterIdLst>
    <p:notesMasterId r:id="rId16"/>
  </p:notesMasterIdLst>
  <p:sldIdLst>
    <p:sldId id="280" r:id="rId2"/>
    <p:sldId id="283" r:id="rId3"/>
    <p:sldId id="273" r:id="rId4"/>
    <p:sldId id="257" r:id="rId5"/>
    <p:sldId id="264" r:id="rId6"/>
    <p:sldId id="288" r:id="rId7"/>
    <p:sldId id="284" r:id="rId8"/>
    <p:sldId id="285" r:id="rId9"/>
    <p:sldId id="274" r:id="rId10"/>
    <p:sldId id="282" r:id="rId11"/>
    <p:sldId id="287" r:id="rId12"/>
    <p:sldId id="259" r:id="rId13"/>
    <p:sldId id="286"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1"/>
    <p:restoredTop sz="79052"/>
  </p:normalViewPr>
  <p:slideViewPr>
    <p:cSldViewPr snapToGrid="0" snapToObjects="1">
      <p:cViewPr>
        <p:scale>
          <a:sx n="93" d="100"/>
          <a:sy n="93" d="100"/>
        </p:scale>
        <p:origin x="800"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4F55-BF20-3C46-8DF4-1428282B3CD5}" type="datetimeFigureOut">
              <a:rPr lang="en-US" smtClean="0"/>
              <a:t>12/12/18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F7DB9-9F54-AD4D-9B15-1F256C42FA3D}" type="slidenum">
              <a:rPr lang="en-US" smtClean="0"/>
              <a:t>‹#›</a:t>
            </a:fld>
            <a:endParaRPr lang="en-US"/>
          </a:p>
        </p:txBody>
      </p:sp>
    </p:spTree>
    <p:extLst>
      <p:ext uri="{BB962C8B-B14F-4D97-AF65-F5344CB8AC3E}">
        <p14:creationId xmlns:p14="http://schemas.microsoft.com/office/powerpoint/2010/main" val="5572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features distinguish one biome from another:</a:t>
            </a:r>
          </a:p>
          <a:p>
            <a:r>
              <a:rPr lang="en-US" sz="1200" b="1" kern="1200" dirty="0">
                <a:solidFill>
                  <a:schemeClr val="tx1"/>
                </a:solidFill>
                <a:effectLst/>
                <a:latin typeface="+mn-lt"/>
                <a:ea typeface="+mn-ea"/>
                <a:cs typeface="+mn-cs"/>
              </a:rPr>
              <a:t>Climate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characteristics of a biome are determined by temperature and rainfall. </a:t>
            </a:r>
          </a:p>
          <a:p>
            <a:r>
              <a:rPr lang="en-US" sz="1200" i="1" kern="1200" dirty="0">
                <a:solidFill>
                  <a:schemeClr val="tx1"/>
                </a:solidFill>
                <a:effectLst/>
                <a:latin typeface="+mn-lt"/>
                <a:ea typeface="+mn-ea"/>
                <a:cs typeface="+mn-cs"/>
              </a:rPr>
              <a:t>Example: Tropical Rain Forests have year-round rainfall with warm temperatures ideal for lush, leafy plant growth. A Boreal Forest (evergreen coniferous) has plants and trees that must endure cold, snowy weather in winter and little rain in the summer. The plant life of each of these areas is significantly different as each has adapted to survive the area’s climate conditions.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Soil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Certain soil types characterize a biome. Soils are very important because they determine what types of plants will grow within a biome. They are influenced by the parent-rock geology and the climate.</a:t>
            </a:r>
          </a:p>
          <a:p>
            <a:r>
              <a:rPr lang="en-US" sz="1200" i="1" kern="1200" dirty="0">
                <a:solidFill>
                  <a:schemeClr val="tx1"/>
                </a:solidFill>
                <a:effectLst/>
                <a:latin typeface="+mn-lt"/>
                <a:ea typeface="+mn-ea"/>
                <a:cs typeface="+mn-cs"/>
              </a:rPr>
              <a:t>Example: The soils of a Temperate Broadleaf biome are characterized by a dark brown, slightly acid soil. This is due to the heavy tree cover of the biome and its warm, wet summers that cause a buildup of organic materials forming a loamy soil.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Vegetation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plant life of biomes is dependent on the soil and climate of the area. Plants adapt to specific conditions by changing such characteristics as leaf shape and size.</a:t>
            </a:r>
          </a:p>
          <a:p>
            <a:r>
              <a:rPr lang="en-US" sz="1200" i="1" kern="1200" dirty="0">
                <a:solidFill>
                  <a:schemeClr val="tx1"/>
                </a:solidFill>
                <a:effectLst/>
                <a:latin typeface="+mn-lt"/>
                <a:ea typeface="+mn-ea"/>
                <a:cs typeface="+mn-cs"/>
              </a:rPr>
              <a:t>Example: Adapting to the long, dry summer conditions, the chaparral plants of the Mediterranean biome are woody shrubs containing small, thick, waxy leaves capable of retaining water moisture.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Animals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Climate, soil, and vegetation all help determine the animal life and adaptations of the animals to a biome.</a:t>
            </a:r>
          </a:p>
          <a:p>
            <a:r>
              <a:rPr lang="en-US" sz="1200" i="1" kern="1200" dirty="0">
                <a:solidFill>
                  <a:schemeClr val="tx1"/>
                </a:solidFill>
                <a:effectLst/>
                <a:latin typeface="+mn-lt"/>
                <a:ea typeface="+mn-ea"/>
                <a:cs typeface="+mn-cs"/>
              </a:rPr>
              <a:t>Example: Burrowing, nocturnal animals are typical of a Desert biome, having adapted to hot daytime temperatures.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biomes have similar location patterns around the world. Similar biomes are often found at the same latitude around the world.</a:t>
            </a:r>
          </a:p>
          <a:p>
            <a:r>
              <a:rPr lang="en-US" sz="1200" i="1" kern="1200" dirty="0">
                <a:solidFill>
                  <a:schemeClr val="tx1"/>
                </a:solidFill>
                <a:effectLst/>
                <a:latin typeface="+mn-lt"/>
                <a:ea typeface="+mn-ea"/>
                <a:cs typeface="+mn-cs"/>
              </a:rPr>
              <a:t>Example: Various Desert biomes around the world are located between 20</a:t>
            </a:r>
            <a:r>
              <a:rPr lang="en-US" sz="1200" i="1" kern="1200" dirty="0">
                <a:solidFill>
                  <a:schemeClr val="tx1"/>
                </a:solidFill>
                <a:effectLst/>
                <a:latin typeface="+mn-lt"/>
                <a:ea typeface="+mn-ea"/>
                <a:cs typeface="+mn-cs"/>
                <a:sym typeface="Symbol" pitchFamily="2" charset="2"/>
              </a:rPr>
              <a:t></a:t>
            </a:r>
            <a:r>
              <a:rPr lang="en-US" sz="1200" i="1" kern="1200" dirty="0">
                <a:solidFill>
                  <a:schemeClr val="tx1"/>
                </a:solidFill>
                <a:effectLst/>
                <a:latin typeface="+mn-lt"/>
                <a:ea typeface="+mn-ea"/>
                <a:cs typeface="+mn-cs"/>
              </a:rPr>
              <a:t> and 30</a:t>
            </a:r>
            <a:r>
              <a:rPr lang="en-US" sz="1200" i="1" kern="1200" dirty="0">
                <a:solidFill>
                  <a:schemeClr val="tx1"/>
                </a:solidFill>
                <a:effectLst/>
                <a:latin typeface="+mn-lt"/>
                <a:ea typeface="+mn-ea"/>
                <a:cs typeface="+mn-cs"/>
                <a:sym typeface="Symbol" pitchFamily="2" charset="2"/>
              </a:rPr>
              <a:t></a:t>
            </a:r>
            <a:r>
              <a:rPr lang="en-US" sz="1200" i="1" kern="1200" dirty="0">
                <a:solidFill>
                  <a:schemeClr val="tx1"/>
                </a:solidFill>
                <a:effectLst/>
                <a:latin typeface="+mn-lt"/>
                <a:ea typeface="+mn-ea"/>
                <a:cs typeface="+mn-cs"/>
              </a:rPr>
              <a:t> latitude, including </a:t>
            </a:r>
            <a:r>
              <a:rPr lang="en-US" sz="1200" i="1" kern="1200" dirty="0" err="1">
                <a:solidFill>
                  <a:schemeClr val="tx1"/>
                </a:solidFill>
                <a:effectLst/>
                <a:latin typeface="+mn-lt"/>
                <a:ea typeface="+mn-ea"/>
                <a:cs typeface="+mn-cs"/>
              </a:rPr>
              <a:t>Chihuahuan</a:t>
            </a:r>
            <a:r>
              <a:rPr lang="en-US" sz="1200" i="1" kern="1200" dirty="0">
                <a:solidFill>
                  <a:schemeClr val="tx1"/>
                </a:solidFill>
                <a:effectLst/>
                <a:latin typeface="+mn-lt"/>
                <a:ea typeface="+mn-ea"/>
                <a:cs typeface="+mn-cs"/>
              </a:rPr>
              <a:t> Desert in Mexico, Sahara Desert in North Africa, and Great Indian Desert in India. Altitude similarities exist as well. Ascending a tall mountain, the higher in altitude you climb, the cooler the temperature, the thinner the air, and the longer the winter. Several different climates exist on one mountain, so different biomes can exist as well.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Example: As one climbs in altitude, a Temperate Deciduous Forest biome (broadleaf deciduous trees) can change to a Boreal Forest biome (evergreen pine trees) and eventually become a Tundra biome (treeless and cold).</a:t>
            </a:r>
          </a:p>
          <a:p>
            <a:r>
              <a:rPr lang="en-US" sz="1200" i="1" kern="1200" dirty="0">
                <a:solidFill>
                  <a:schemeClr val="tx1"/>
                </a:solidFill>
                <a:effectLst/>
                <a:latin typeface="+mn-lt"/>
                <a:ea typeface="+mn-ea"/>
                <a:cs typeface="+mn-cs"/>
              </a:rPr>
              <a:t>(NPS)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2</a:t>
            </a:fld>
            <a:endParaRPr lang="en-US"/>
          </a:p>
        </p:txBody>
      </p:sp>
    </p:spTree>
    <p:extLst>
      <p:ext uri="{BB962C8B-B14F-4D97-AF65-F5344CB8AC3E}">
        <p14:creationId xmlns:p14="http://schemas.microsoft.com/office/powerpoint/2010/main" val="363437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Santa Monica Mountains National Recreation Area protects one of the largest expanses of the Mediterranean climate in Southern California. (</a:t>
            </a:r>
            <a:r>
              <a:rPr lang="en-US" sz="1200" dirty="0"/>
              <a:t>Lena Lee, NPS, Personal Communication, 5/16/18)</a:t>
            </a:r>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11</a:t>
            </a:fld>
            <a:endParaRPr lang="en-US"/>
          </a:p>
        </p:txBody>
      </p:sp>
    </p:spTree>
    <p:extLst>
      <p:ext uri="{BB962C8B-B14F-4D97-AF65-F5344CB8AC3E}">
        <p14:creationId xmlns:p14="http://schemas.microsoft.com/office/powerpoint/2010/main" val="108138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best example of a Mediterranean biome here in Southern California exists in the Santa Monica Mountains just adjacent to Los Angeles. In 1978, because these mountains and adjacent seashore exhibit the components of a Mediterranean biome, Congress established Santa Monica Mountains National Recreation Area – a unit of the National Park System – to protect the resources of this unique ecosystem. (NPS, n.d.)</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“Congress established the SMMNRA in November 1978 to protect the largest expanse of mainland Mediterranean Ecosystem in the national park system. This extraordinarily diverse ecosystem is home to 26 distinct natural communities, from freshwater aquatic habitats and coastal lagoons to oak woodlands, valley oak savanna and chaparral. Situated in densely populated southern California, the recreation area is a critical haven for more than 450 animal species, including mountain lions, bobcats and golden eagles. It is also home to more than ten threatened or endangered plants and animals. More than 1,000 archeological sites are located within the park boundary, one of the highest densities of archeological resources found in any mountain range in the world. The 26 known Chumash pictograph sites, sacred to traditional Native American Indians, are among the most spectacular found anywhere. Nearly every major prehistoric and historic theme associated with human interaction and development of the Western United States is represented here. No other national park features such a diverse assemblage of natural, cultural, scenic and recreational resources within easy reach of more than 12 million Americans, nearly 5% of the nation’s total population (GMP 2003)” (NPS, 2006).</a:t>
            </a:r>
          </a:p>
          <a:p>
            <a:endParaRPr lang="en-US" dirty="0"/>
          </a:p>
          <a:p>
            <a:pPr marL="171450" indent="-171450">
              <a:buFont typeface="Arial" panose="020B0604020202020204" pitchFamily="34" charset="0"/>
              <a:buChar char="•"/>
            </a:pPr>
            <a:r>
              <a:rPr lang="en-US" dirty="0"/>
              <a:t>Visit the park to see examples of flora and fauna in our local Mediterranean biome and the chaparral and coastal sage scrub plant communities within.</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12</a:t>
            </a:fld>
            <a:endParaRPr lang="en-US"/>
          </a:p>
        </p:txBody>
      </p:sp>
    </p:spTree>
    <p:extLst>
      <p:ext uri="{BB962C8B-B14F-4D97-AF65-F5344CB8AC3E}">
        <p14:creationId xmlns:p14="http://schemas.microsoft.com/office/powerpoint/2010/main" val="144358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Santa Monica Mountains National Recreation Area</a:t>
            </a:r>
          </a:p>
          <a:p>
            <a:endParaRPr lang="en-US" dirty="0"/>
          </a:p>
          <a:p>
            <a:r>
              <a:rPr lang="en-US" dirty="0"/>
              <a:t>More maps found at: https://</a:t>
            </a:r>
            <a:r>
              <a:rPr lang="en-US" dirty="0" err="1"/>
              <a:t>www.nps.gov</a:t>
            </a:r>
            <a:r>
              <a:rPr lang="en-US" dirty="0"/>
              <a:t>/</a:t>
            </a:r>
            <a:r>
              <a:rPr lang="en-US" dirty="0" err="1"/>
              <a:t>samo</a:t>
            </a:r>
            <a:r>
              <a:rPr lang="en-US" dirty="0"/>
              <a:t>/</a:t>
            </a:r>
            <a:r>
              <a:rPr lang="en-US" dirty="0" err="1"/>
              <a:t>planyourvisit</a:t>
            </a:r>
            <a:r>
              <a:rPr lang="en-US" dirty="0"/>
              <a:t>/</a:t>
            </a:r>
            <a:r>
              <a:rPr lang="en-US" dirty="0" err="1"/>
              <a:t>maps.htm</a:t>
            </a:r>
            <a:endParaRPr lang="en-US" dirty="0"/>
          </a:p>
          <a:p>
            <a:endParaRPr lang="en-US" dirty="0"/>
          </a:p>
          <a:p>
            <a:r>
              <a:rPr lang="en-US" b="1" dirty="0"/>
              <a:t>Thank you for learning about </a:t>
            </a:r>
            <a:r>
              <a:rPr lang="en-US" b="1" i="1" dirty="0"/>
              <a:t>Mediterranean Biomes</a:t>
            </a:r>
            <a:r>
              <a:rPr lang="en-US" b="1" dirty="0"/>
              <a:t>. To continue your journey into Santa Monica Mountains National Recreation Area: Fire Ecology continue on to the </a:t>
            </a:r>
            <a:r>
              <a:rPr lang="en-US" b="1" i="1" dirty="0"/>
              <a:t>Chaparral: Plant Communities</a:t>
            </a:r>
            <a:r>
              <a:rPr lang="en-US" b="1" dirty="0"/>
              <a:t> unit.</a:t>
            </a:r>
          </a:p>
        </p:txBody>
      </p:sp>
      <p:sp>
        <p:nvSpPr>
          <p:cNvPr id="4" name="Slide Number Placeholder 3"/>
          <p:cNvSpPr>
            <a:spLocks noGrp="1"/>
          </p:cNvSpPr>
          <p:nvPr>
            <p:ph type="sldNum" sz="quarter" idx="10"/>
          </p:nvPr>
        </p:nvSpPr>
        <p:spPr/>
        <p:txBody>
          <a:bodyPr/>
          <a:lstStyle/>
          <a:p>
            <a:fld id="{EDDF7DB9-9F54-AD4D-9B15-1F256C42FA3D}" type="slidenum">
              <a:rPr lang="en-US" smtClean="0"/>
              <a:t>13</a:t>
            </a:fld>
            <a:endParaRPr lang="en-US"/>
          </a:p>
        </p:txBody>
      </p:sp>
    </p:spTree>
    <p:extLst>
      <p:ext uri="{BB962C8B-B14F-4D97-AF65-F5344CB8AC3E}">
        <p14:creationId xmlns:p14="http://schemas.microsoft.com/office/powerpoint/2010/main" val="4077146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14</a:t>
            </a:fld>
            <a:endParaRPr lang="en-US"/>
          </a:p>
        </p:txBody>
      </p:sp>
    </p:spTree>
    <p:extLst>
      <p:ext uri="{BB962C8B-B14F-4D97-AF65-F5344CB8AC3E}">
        <p14:creationId xmlns:p14="http://schemas.microsoft.com/office/powerpoint/2010/main" val="189222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Climate: the statistics of weather over long periods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Determined by temperature and rainfall, climate impacts ecosystems and is one way of distinguishing biomes.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Compare the temperature, precipitation, and drought of the different geographical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Image: This way of visualizing climate data was invented by Walter and </a:t>
            </a:r>
            <a:r>
              <a:rPr lang="en-US" dirty="0" err="1"/>
              <a:t>Lieth</a:t>
            </a:r>
            <a:r>
              <a:rPr lang="en-US" dirty="0"/>
              <a:t> in the 1960s.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a:t>
            </a:fld>
            <a:endParaRPr lang="en-US"/>
          </a:p>
        </p:txBody>
      </p:sp>
    </p:spTree>
    <p:extLst>
      <p:ext uri="{BB962C8B-B14F-4D97-AF65-F5344CB8AC3E}">
        <p14:creationId xmlns:p14="http://schemas.microsoft.com/office/powerpoint/2010/main" val="298649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way of visualizing climate data was invented by Walter and </a:t>
            </a:r>
            <a:r>
              <a:rPr lang="en-US" dirty="0" err="1"/>
              <a:t>Lieth</a:t>
            </a:r>
            <a:r>
              <a:rPr lang="en-US" dirty="0"/>
              <a:t> in the 1960s.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what our Mediterranean climate in southern CA looks like when represented this way (Pasadena). It rains in the winter and every year we have a 6-month drought called “Summer.”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Mediterranean climate is different than climate in other biomes with hot, dry summers and mild wet winters. (Taylor, </a:t>
            </a:r>
            <a:r>
              <a:rPr lang="en-US" b="0" dirty="0" err="1"/>
              <a:t>n.d.</a:t>
            </a:r>
            <a:r>
              <a:rPr lang="en-US" b="0" dirty="0"/>
              <a:t>)</a:t>
            </a:r>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4</a:t>
            </a:fld>
            <a:endParaRPr lang="en-US"/>
          </a:p>
        </p:txBody>
      </p:sp>
    </p:spTree>
    <p:extLst>
      <p:ext uri="{BB962C8B-B14F-4D97-AF65-F5344CB8AC3E}">
        <p14:creationId xmlns:p14="http://schemas.microsoft.com/office/powerpoint/2010/main" val="318498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t>
            </a:r>
          </a:p>
          <a:p>
            <a:r>
              <a:rPr lang="en-US" dirty="0"/>
              <a:t>Chaparral: Bethany Szczepanski</a:t>
            </a:r>
          </a:p>
          <a:p>
            <a:r>
              <a:rPr lang="en-US" dirty="0"/>
              <a:t>Matorral: https://</a:t>
            </a:r>
            <a:r>
              <a:rPr lang="en-US" dirty="0" err="1"/>
              <a:t>www.researchgate.net</a:t>
            </a:r>
            <a:r>
              <a:rPr lang="en-US" dirty="0"/>
              <a:t>/figure/Mid-elevation-matorral-at-Reserva-Nacional-Rio-Clarillo-south-central-Chile_fig7_292985514</a:t>
            </a:r>
          </a:p>
          <a:p>
            <a:r>
              <a:rPr lang="en-US" dirty="0" err="1"/>
              <a:t>Maquis</a:t>
            </a:r>
            <a:r>
              <a:rPr lang="en-US" dirty="0"/>
              <a:t>: https://</a:t>
            </a:r>
            <a:r>
              <a:rPr lang="en-US" dirty="0" err="1"/>
              <a:t>www.worldatlas.com</a:t>
            </a:r>
            <a:r>
              <a:rPr lang="en-US" dirty="0"/>
              <a:t>/articles/the-different-types-of-shrubland-biomes-across-the-</a:t>
            </a:r>
            <a:r>
              <a:rPr lang="en-US" dirty="0" err="1"/>
              <a:t>world.html</a:t>
            </a:r>
            <a:endParaRPr lang="en-US" dirty="0"/>
          </a:p>
          <a:p>
            <a:r>
              <a:rPr lang="en-US" dirty="0"/>
              <a:t>Fynbos: http://</a:t>
            </a:r>
            <a:r>
              <a:rPr lang="en-US" dirty="0" err="1"/>
              <a:t>pza.sanbi.org</a:t>
            </a:r>
            <a:r>
              <a:rPr lang="en-US" dirty="0"/>
              <a:t>/vegetation/fynbos-biome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Mallee</a:t>
            </a:r>
            <a:r>
              <a:rPr lang="en-US" dirty="0"/>
              <a:t>: </a:t>
            </a: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www.australianwildlife.org</a:t>
            </a:r>
            <a:r>
              <a:rPr lang="en-US" sz="1200" kern="1200" dirty="0">
                <a:solidFill>
                  <a:schemeClr val="tx1"/>
                </a:solidFill>
                <a:effectLst/>
                <a:latin typeface="+mn-lt"/>
                <a:ea typeface="+mn-ea"/>
                <a:cs typeface="+mn-cs"/>
              </a:rPr>
              <a:t>/sanctuaries/</a:t>
            </a:r>
            <a:r>
              <a:rPr lang="en-US" sz="1200" kern="1200" dirty="0" err="1">
                <a:solidFill>
                  <a:schemeClr val="tx1"/>
                </a:solidFill>
                <a:effectLst/>
                <a:latin typeface="+mn-lt"/>
                <a:ea typeface="+mn-ea"/>
                <a:cs typeface="+mn-cs"/>
              </a:rPr>
              <a:t>mallee-cliffs.aspx</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5</a:t>
            </a:fld>
            <a:endParaRPr lang="en-US"/>
          </a:p>
        </p:txBody>
      </p:sp>
    </p:spTree>
    <p:extLst>
      <p:ext uri="{BB962C8B-B14F-4D97-AF65-F5344CB8AC3E}">
        <p14:creationId xmlns:p14="http://schemas.microsoft.com/office/powerpoint/2010/main" val="194330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Mediterranean Ecosystem occurs only in five relatively small areas around the planet: the area bordering the Mediterranean Sea, central Chile, the Cape region of South Africa, southwestern and southern Australia, and, of course, southern California and northern Baja California (NPS, n.d.).</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These areas are distributed between </a:t>
            </a:r>
            <a:r>
              <a:rPr lang="en-US" sz="1200" b="1" i="0" kern="1200" dirty="0">
                <a:solidFill>
                  <a:schemeClr val="tx1"/>
                </a:solidFill>
                <a:effectLst/>
                <a:latin typeface="+mn-lt"/>
                <a:ea typeface="+mn-ea"/>
                <a:cs typeface="+mn-cs"/>
              </a:rPr>
              <a:t>roughly 30 and 40 degrees latitude – north and south </a:t>
            </a:r>
            <a:r>
              <a:rPr lang="en-US" sz="1200" b="0" i="0" kern="1200" dirty="0">
                <a:solidFill>
                  <a:schemeClr val="tx1"/>
                </a:solidFill>
                <a:effectLst/>
                <a:latin typeface="+mn-lt"/>
                <a:ea typeface="+mn-ea"/>
                <a:cs typeface="+mn-cs"/>
              </a:rPr>
              <a:t>– and are </a:t>
            </a:r>
            <a:r>
              <a:rPr lang="en-US" sz="1200" b="1" i="0" kern="1200" dirty="0">
                <a:solidFill>
                  <a:schemeClr val="tx1"/>
                </a:solidFill>
                <a:effectLst/>
                <a:latin typeface="+mn-lt"/>
                <a:ea typeface="+mn-ea"/>
                <a:cs typeface="+mn-cs"/>
              </a:rPr>
              <a:t>located along the western edges of continents </a:t>
            </a:r>
            <a:r>
              <a:rPr lang="en-US" sz="1200" b="0" i="0" kern="1200" dirty="0">
                <a:solidFill>
                  <a:schemeClr val="tx1"/>
                </a:solidFill>
                <a:effectLst/>
                <a:latin typeface="+mn-lt"/>
                <a:ea typeface="+mn-ea"/>
                <a:cs typeface="+mn-cs"/>
              </a:rPr>
              <a:t>where the climate, characterized by mild, rainy winters and warm, dry summers, is moderated by cold ocean currents offshore (NPS, 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These places are far apart geographically, but have certain </a:t>
            </a:r>
            <a:r>
              <a:rPr lang="en-US" b="1" dirty="0"/>
              <a:t>similarities in weather patterns</a:t>
            </a:r>
            <a:r>
              <a:rPr lang="en-US"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Their flora are very different taxonomically, but the </a:t>
            </a:r>
            <a:r>
              <a:rPr lang="en-US" b="1" dirty="0"/>
              <a:t>species show many common adaptations of life history, anatomy and physiology</a:t>
            </a:r>
            <a:r>
              <a:rPr lang="en-US" b="0" dirty="0"/>
              <a:t>. This is convergent evolution- when unrelated species develop similar features to address similar environmental challenges. (Taylor, </a:t>
            </a:r>
            <a:r>
              <a:rPr lang="en-US" b="0" dirty="0" err="1"/>
              <a:t>n.d.</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6</a:t>
            </a:fld>
            <a:endParaRPr lang="en-US"/>
          </a:p>
        </p:txBody>
      </p:sp>
    </p:spTree>
    <p:extLst>
      <p:ext uri="{BB962C8B-B14F-4D97-AF65-F5344CB8AC3E}">
        <p14:creationId xmlns:p14="http://schemas.microsoft.com/office/powerpoint/2010/main" val="60392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to watch an 11 minute video covering Ecosystem Ecology by Paul Anderson at Bozeman Science.</a:t>
            </a:r>
          </a:p>
          <a:p>
            <a:endParaRPr lang="en-US" dirty="0"/>
          </a:p>
          <a:p>
            <a:r>
              <a:rPr lang="en-US" dirty="0"/>
              <a:t>Image from: http://</a:t>
            </a:r>
            <a:r>
              <a:rPr lang="en-US" dirty="0" err="1"/>
              <a:t>slideplayer.com</a:t>
            </a:r>
            <a:r>
              <a:rPr lang="en-US" dirty="0"/>
              <a:t>/slide/321700/</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7</a:t>
            </a:fld>
            <a:endParaRPr lang="en-US"/>
          </a:p>
        </p:txBody>
      </p:sp>
    </p:spTree>
    <p:extLst>
      <p:ext uri="{BB962C8B-B14F-4D97-AF65-F5344CB8AC3E}">
        <p14:creationId xmlns:p14="http://schemas.microsoft.com/office/powerpoint/2010/main" val="364895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Throughout the world, the Mediterranean Ecosystem is characterized by evergreen or drought deciduous shrublands.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chaparral of southern California is echoed in the old world Mediterranean </a:t>
            </a:r>
            <a:r>
              <a:rPr lang="en-US" sz="1200" b="0" i="0" kern="1200" dirty="0" err="1">
                <a:solidFill>
                  <a:schemeClr val="tx1"/>
                </a:solidFill>
                <a:effectLst/>
                <a:latin typeface="+mn-lt"/>
                <a:ea typeface="+mn-ea"/>
                <a:cs typeface="+mn-cs"/>
              </a:rPr>
              <a:t>maquis</a:t>
            </a:r>
            <a:r>
              <a:rPr lang="en-US" sz="1200" b="0" i="0" kern="1200" dirty="0">
                <a:solidFill>
                  <a:schemeClr val="tx1"/>
                </a:solidFill>
                <a:effectLst/>
                <a:latin typeface="+mn-lt"/>
                <a:ea typeface="+mn-ea"/>
                <a:cs typeface="+mn-cs"/>
              </a:rPr>
              <a:t>, the Chilean matorral, South African fynbos and the Australian </a:t>
            </a:r>
            <a:r>
              <a:rPr lang="en-US" sz="1200" b="0" i="0" kern="1200" dirty="0" err="1">
                <a:solidFill>
                  <a:schemeClr val="tx1"/>
                </a:solidFill>
                <a:effectLst/>
                <a:latin typeface="+mn-lt"/>
                <a:ea typeface="+mn-ea"/>
                <a:cs typeface="+mn-cs"/>
              </a:rPr>
              <a:t>mallee</a:t>
            </a:r>
            <a:r>
              <a:rPr lang="en-US" sz="1200" b="0" i="0" kern="1200" dirty="0">
                <a:solidFill>
                  <a:schemeClr val="tx1"/>
                </a:solidFill>
                <a:effectLst/>
                <a:latin typeface="+mn-lt"/>
                <a:ea typeface="+mn-ea"/>
                <a:cs typeface="+mn-cs"/>
              </a:rPr>
              <a:t> scrub communities. Due to the limited extent and isolation (almost island-like) of each area of the Mediterranean Ecosystem, there is frequently a high degree of endemism in the flora and fauna. (NPS, </a:t>
            </a:r>
            <a:r>
              <a:rPr lang="en-US" sz="1200" b="0" i="0" kern="1200" dirty="0" err="1">
                <a:solidFill>
                  <a:schemeClr val="tx1"/>
                </a:solidFill>
                <a:effectLst/>
                <a:latin typeface="+mn-lt"/>
                <a:ea typeface="+mn-ea"/>
                <a:cs typeface="+mn-cs"/>
              </a:rPr>
              <a:t>n.d.</a:t>
            </a:r>
            <a:r>
              <a:rPr lang="en-US" sz="1200" b="0" i="0" kern="1200" dirty="0">
                <a:solidFill>
                  <a:schemeClr val="tx1"/>
                </a:solidFill>
                <a:effectLst/>
                <a:latin typeface="+mn-lt"/>
                <a:ea typeface="+mn-ea"/>
                <a:cs typeface="+mn-cs"/>
              </a:rPr>
              <a:t>)</a:t>
            </a:r>
            <a:endParaRPr lang="en-US" b="0"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8</a:t>
            </a:fld>
            <a:endParaRPr lang="en-US"/>
          </a:p>
        </p:txBody>
      </p:sp>
    </p:spTree>
    <p:extLst>
      <p:ext uri="{BB962C8B-B14F-4D97-AF65-F5344CB8AC3E}">
        <p14:creationId xmlns:p14="http://schemas.microsoft.com/office/powerpoint/2010/main" val="65448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Biodiversity: variation of life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Mediterranean-type ecosystem of southern California has been identified as one of the world's "hot spots" for biodiversity. Additionally, the southern California bight, an ecologically unique area of near-shore Pacific Ocean coastal habitat extending from Point Conception south and encompassing the San Diego area, provides conditions that promote high species richness and diversity. (NPS, n.d.)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This map shows the names and locations of</a:t>
            </a:r>
            <a:r>
              <a:rPr lang="en-US" baseline="0" dirty="0"/>
              <a:t> 25 hotspots of biodiversity on Earth, published </a:t>
            </a:r>
            <a:r>
              <a:rPr lang="en-US" dirty="0"/>
              <a:t>in the 1999 analysis, published in the book Hotspots: Earth’s Biologically Richest and Most Endangered Terrestrial Ecoregions, and a year later in the scientific journal Nature (Myers, et al. 2000), </a:t>
            </a:r>
            <a:r>
              <a:rPr lang="en-US" baseline="0" dirty="0"/>
              <a:t>. These are ranked based on a combination of endemic species richness and threats to their survival.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Collectively, these areas held as endemics no less than 44 percent of the world’s plants and 35 percent of terrestrial vertebrates in an area that formerly covered only 11.8 percent of the planet’s land surface. The habitat extent of this land area had been reduced by 87.8 percent of its original extent, such that this wealth of biodiversity was restricted to only 1.4 percent of Earth’s land surface. </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All 5 Mediterranean climate zones are included. And it turns out the</a:t>
            </a:r>
            <a:r>
              <a:rPr lang="en-US" dirty="0"/>
              <a:t> California floristic province is one of the world’s top 10 biodiversity hotspots. </a:t>
            </a:r>
            <a:r>
              <a:rPr lang="en-US" b="1" i="1" dirty="0"/>
              <a:t>So</a:t>
            </a:r>
            <a:r>
              <a:rPr lang="en-US" b="1" i="1" baseline="0" dirty="0"/>
              <a:t> California is k</a:t>
            </a:r>
            <a:r>
              <a:rPr lang="en-US" b="1" i="1" dirty="0"/>
              <a:t>icking</a:t>
            </a:r>
            <a:r>
              <a:rPr lang="en-US" b="1" i="1" baseline="0" dirty="0"/>
              <a:t> biodiversity butt. </a:t>
            </a:r>
            <a:r>
              <a:rPr lang="en-US" baseline="0" dirty="0"/>
              <a:t>(Taylor, </a:t>
            </a:r>
            <a:r>
              <a:rPr lang="en-US" baseline="0" dirty="0" err="1"/>
              <a:t>n.d.</a:t>
            </a:r>
            <a:r>
              <a:rPr lang="en-US" baseline="0" dirty="0"/>
              <a:t>)</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9</a:t>
            </a:fld>
            <a:endParaRPr lang="en-US"/>
          </a:p>
        </p:txBody>
      </p:sp>
    </p:spTree>
    <p:extLst>
      <p:ext uri="{BB962C8B-B14F-4D97-AF65-F5344CB8AC3E}">
        <p14:creationId xmlns:p14="http://schemas.microsoft.com/office/powerpoint/2010/main" val="27491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five Mediterranean regions have been highly favored and impacted by humans for habitation, agriculture and recreation.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 a result, this ecosystem type (which only occurs on about two percent of the earth's total land area) is one of the most highly altered on the planet and contains the least undisturbed area of any ecosystem.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high degree of urbanization along the southern California coastline has resulted in the loss of significant natural areas and increasing human impacts to natural systems. (NPS, </a:t>
            </a:r>
            <a:r>
              <a:rPr lang="en-US" sz="1200" b="0" i="0" kern="1200" dirty="0" err="1">
                <a:solidFill>
                  <a:schemeClr val="tx1"/>
                </a:solidFill>
                <a:effectLst/>
                <a:latin typeface="+mn-lt"/>
                <a:ea typeface="+mn-ea"/>
                <a:cs typeface="+mn-cs"/>
              </a:rPr>
              <a:t>n.d.</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Trail picture from: https://</a:t>
            </a:r>
            <a:r>
              <a:rPr lang="en-US" sz="1200" b="0" i="0" kern="1200" dirty="0" err="1">
                <a:solidFill>
                  <a:schemeClr val="tx1"/>
                </a:solidFill>
                <a:effectLst/>
                <a:latin typeface="+mn-lt"/>
                <a:ea typeface="+mn-ea"/>
                <a:cs typeface="+mn-cs"/>
              </a:rPr>
              <a:t>www.nps.gov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samo</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planyourvisit</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aboutthebbt.htm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Los Angeles image from: https://</a:t>
            </a:r>
            <a:r>
              <a:rPr lang="en-US" sz="1200" b="0" i="0" kern="1200" dirty="0" err="1">
                <a:solidFill>
                  <a:schemeClr val="tx1"/>
                </a:solidFill>
                <a:effectLst/>
                <a:latin typeface="+mn-lt"/>
                <a:ea typeface="+mn-ea"/>
                <a:cs typeface="+mn-cs"/>
              </a:rPr>
              <a:t>en.wikipedia.org</a:t>
            </a:r>
            <a:r>
              <a:rPr lang="en-US" sz="1200" b="0" i="0" kern="1200" dirty="0">
                <a:solidFill>
                  <a:schemeClr val="tx1"/>
                </a:solidFill>
                <a:effectLst/>
                <a:latin typeface="+mn-lt"/>
                <a:ea typeface="+mn-ea"/>
                <a:cs typeface="+mn-cs"/>
              </a:rPr>
              <a:t>/wiki/</a:t>
            </a:r>
            <a:r>
              <a:rPr lang="en-US" sz="1200" b="0" i="0" kern="1200" dirty="0" err="1">
                <a:solidFill>
                  <a:schemeClr val="tx1"/>
                </a:solidFill>
                <a:effectLst/>
                <a:latin typeface="+mn-lt"/>
                <a:ea typeface="+mn-ea"/>
                <a:cs typeface="+mn-cs"/>
              </a:rPr>
              <a:t>Los_Angeles</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10</a:t>
            </a:fld>
            <a:endParaRPr lang="en-US"/>
          </a:p>
        </p:txBody>
      </p:sp>
    </p:spTree>
    <p:extLst>
      <p:ext uri="{BB962C8B-B14F-4D97-AF65-F5344CB8AC3E}">
        <p14:creationId xmlns:p14="http://schemas.microsoft.com/office/powerpoint/2010/main" val="1657067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12/12/18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Tree>
    <p:extLst>
      <p:ext uri="{BB962C8B-B14F-4D97-AF65-F5344CB8AC3E}">
        <p14:creationId xmlns:p14="http://schemas.microsoft.com/office/powerpoint/2010/main" val="35533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12/12/18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50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12/12/18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7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12/12/18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12/12/18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12/12/18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90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12/12/18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8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12/12/18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12/12/18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12/12/18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86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12/12/18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49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b="1" i="0">
                <a:solidFill>
                  <a:schemeClr val="tx1">
                    <a:tint val="75000"/>
                  </a:schemeClr>
                </a:solidFill>
                <a:latin typeface="Garamond Bold"/>
              </a:defRPr>
            </a:lvl1pPr>
          </a:lstStyle>
          <a:p>
            <a:fld id="{3CBC1C18-307B-4F68-A007-B5B542270E8D}" type="datetimeFigureOut">
              <a:rPr lang="en-US" smtClean="0"/>
              <a:pPr/>
              <a:t>12/12/18</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b="1" i="0">
                <a:solidFill>
                  <a:schemeClr val="tx1">
                    <a:tint val="75000"/>
                  </a:schemeClr>
                </a:solidFill>
                <a:latin typeface="Garamond Bold"/>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b="1" i="0">
                <a:solidFill>
                  <a:schemeClr val="tx1">
                    <a:tint val="75000"/>
                  </a:schemeClr>
                </a:solidFill>
                <a:latin typeface="Garamond Bold"/>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06958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nul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samofund.org/calendar/" TargetMode="External"/><Relationship Id="rId4" Type="http://schemas.openxmlformats.org/officeDocument/2006/relationships/hyperlink" Target="https://www.nps.gov/samo/index.ht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ationalgeographic.org/encyclopedia/ecosyste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ourses.lumenlearning.com/biology2xmaster/chapter/terrestrial-biomes/" TargetMode="External"/><Relationship Id="rId4" Type="http://schemas.openxmlformats.org/officeDocument/2006/relationships/hyperlink" Target="https://www.nps.gov/samo/learn/management/upload/SAMO_FMP_Review_Final_2012.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FhaldPmkoN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91935-C7A7-0B4F-BCDC-F609FF0D3AA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884325-4F50-704E-81D9-697109B03A1A}"/>
              </a:ext>
            </a:extLst>
          </p:cNvPr>
          <p:cNvSpPr>
            <a:spLocks noGrp="1"/>
          </p:cNvSpPr>
          <p:nvPr>
            <p:ph type="ctrTitle"/>
          </p:nvPr>
        </p:nvSpPr>
        <p:spPr>
          <a:xfrm>
            <a:off x="2167004" y="3336564"/>
            <a:ext cx="9919972" cy="3176969"/>
          </a:xfrm>
        </p:spPr>
        <p:txBody>
          <a:bodyPr>
            <a:noAutofit/>
          </a:bodyPr>
          <a:lstStyle/>
          <a:p>
            <a:r>
              <a:rPr lang="en-US" sz="7200" spc="50" dirty="0">
                <a:ln w="9525" cmpd="sng">
                  <a:solidFill>
                    <a:schemeClr val="accent1"/>
                  </a:solidFill>
                  <a:prstDash val="solid"/>
                </a:ln>
                <a:solidFill>
                  <a:srgbClr val="70AD47">
                    <a:tint val="1000"/>
                  </a:srgbClr>
                </a:solidFill>
                <a:effectLst>
                  <a:glow rad="38100">
                    <a:schemeClr val="accent1">
                      <a:alpha val="40000"/>
                    </a:schemeClr>
                  </a:glow>
                </a:effectLst>
              </a:rPr>
              <a:t>Mediterranean  Biomes, Climate, &amp; Ecosystems</a:t>
            </a:r>
          </a:p>
        </p:txBody>
      </p:sp>
      <p:sp>
        <p:nvSpPr>
          <p:cNvPr id="3" name="TextBox 2">
            <a:extLst>
              <a:ext uri="{FF2B5EF4-FFF2-40B4-BE49-F238E27FC236}">
                <a16:creationId xmlns:a16="http://schemas.microsoft.com/office/drawing/2014/main" id="{549DC9DC-3C58-6F4A-9655-6C1D47B0A74C}"/>
              </a:ext>
            </a:extLst>
          </p:cNvPr>
          <p:cNvSpPr txBox="1"/>
          <p:nvPr/>
        </p:nvSpPr>
        <p:spPr>
          <a:xfrm>
            <a:off x="4191402" y="2813345"/>
            <a:ext cx="7895573" cy="523220"/>
          </a:xfrm>
          <a:prstGeom prst="rect">
            <a:avLst/>
          </a:prstGeom>
          <a:noFill/>
        </p:spPr>
        <p:txBody>
          <a:bodyPr wrap="square" rtlCol="0">
            <a:spAutoFit/>
          </a:bodyPr>
          <a:lstStyle/>
          <a:p>
            <a:r>
              <a:rPr lang="en-US" sz="2800" b="1" dirty="0"/>
              <a:t>Santa Monica Mountains National Recreation Area</a:t>
            </a:r>
          </a:p>
        </p:txBody>
      </p:sp>
      <p:sp>
        <p:nvSpPr>
          <p:cNvPr id="4" name="TextBox 3">
            <a:extLst>
              <a:ext uri="{FF2B5EF4-FFF2-40B4-BE49-F238E27FC236}">
                <a16:creationId xmlns:a16="http://schemas.microsoft.com/office/drawing/2014/main" id="{0E58CFE3-F3B5-9E45-B865-3B55C245F231}"/>
              </a:ext>
            </a:extLst>
          </p:cNvPr>
          <p:cNvSpPr txBox="1"/>
          <p:nvPr/>
        </p:nvSpPr>
        <p:spPr>
          <a:xfrm>
            <a:off x="0" y="6576162"/>
            <a:ext cx="1655488" cy="276999"/>
          </a:xfrm>
          <a:prstGeom prst="rect">
            <a:avLst/>
          </a:prstGeom>
          <a:noFill/>
        </p:spPr>
        <p:txBody>
          <a:bodyPr wrap="square" rtlCol="0">
            <a:spAutoFit/>
          </a:bodyPr>
          <a:lstStyle/>
          <a:p>
            <a:r>
              <a:rPr lang="en-US" sz="1200" dirty="0"/>
              <a:t>Photo: Robert Taylor</a:t>
            </a:r>
          </a:p>
        </p:txBody>
      </p:sp>
    </p:spTree>
    <p:extLst>
      <p:ext uri="{BB962C8B-B14F-4D97-AF65-F5344CB8AC3E}">
        <p14:creationId xmlns:p14="http://schemas.microsoft.com/office/powerpoint/2010/main" val="3478795260"/>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3475 -0.16482" pathEditMode="relative" ptsTypes="AA">
                                      <p:cBhvr>
                                        <p:cTn id="6" dur="30000" fill="hold"/>
                                        <p:tgtEl>
                                          <p:spTgt spid="5"/>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3475 -0.16482 L 0 0" pathEditMode="relative" ptsTypes="AA">
                                      <p:cBhvr>
                                        <p:cTn id="11" dur="30000" fill="hold"/>
                                        <p:tgtEl>
                                          <p:spTgt spid="5"/>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5"/>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813D-20BF-C347-AE9C-453A3D7FAA23}"/>
              </a:ext>
            </a:extLst>
          </p:cNvPr>
          <p:cNvSpPr>
            <a:spLocks noGrp="1"/>
          </p:cNvSpPr>
          <p:nvPr>
            <p:ph type="title"/>
          </p:nvPr>
        </p:nvSpPr>
        <p:spPr>
          <a:xfrm>
            <a:off x="3062184" y="248499"/>
            <a:ext cx="7958331" cy="693198"/>
          </a:xfrm>
        </p:spPr>
        <p:txBody>
          <a:bodyPr/>
          <a:lstStyle/>
          <a:p>
            <a:r>
              <a:rPr lang="en-US" dirty="0"/>
              <a:t>Human Habitation</a:t>
            </a:r>
          </a:p>
        </p:txBody>
      </p:sp>
      <p:sp>
        <p:nvSpPr>
          <p:cNvPr id="3" name="TextBox 2">
            <a:extLst>
              <a:ext uri="{FF2B5EF4-FFF2-40B4-BE49-F238E27FC236}">
                <a16:creationId xmlns:a16="http://schemas.microsoft.com/office/drawing/2014/main" id="{D88B1FFB-6836-9245-9B9E-BD5C5DDFD34C}"/>
              </a:ext>
            </a:extLst>
          </p:cNvPr>
          <p:cNvSpPr txBox="1"/>
          <p:nvPr/>
        </p:nvSpPr>
        <p:spPr>
          <a:xfrm>
            <a:off x="5710335" y="1075072"/>
            <a:ext cx="5512547" cy="1815882"/>
          </a:xfrm>
          <a:prstGeom prst="rect">
            <a:avLst/>
          </a:prstGeom>
          <a:noFill/>
        </p:spPr>
        <p:txBody>
          <a:bodyPr wrap="square" rtlCol="0">
            <a:spAutoFit/>
          </a:bodyPr>
          <a:lstStyle/>
          <a:p>
            <a:r>
              <a:rPr lang="en-US" sz="2800" dirty="0">
                <a:solidFill>
                  <a:schemeClr val="accent1"/>
                </a:solidFill>
                <a:latin typeface="Garamond" panose="02020404030301010803" pitchFamily="18" charset="0"/>
              </a:rPr>
              <a:t>Because of the pleasant climate year-round, the five Mediterranean Biomes around the world have been highly favored by humans for habitation.</a:t>
            </a:r>
          </a:p>
        </p:txBody>
      </p:sp>
      <p:pic>
        <p:nvPicPr>
          <p:cNvPr id="7" name="Picture 6">
            <a:extLst>
              <a:ext uri="{FF2B5EF4-FFF2-40B4-BE49-F238E27FC236}">
                <a16:creationId xmlns:a16="http://schemas.microsoft.com/office/drawing/2014/main" id="{EBB509A5-17B3-E34B-A184-2D9E73A177CC}"/>
              </a:ext>
            </a:extLst>
          </p:cNvPr>
          <p:cNvPicPr>
            <a:picLocks noChangeAspect="1"/>
          </p:cNvPicPr>
          <p:nvPr/>
        </p:nvPicPr>
        <p:blipFill>
          <a:blip r:embed="rId3"/>
          <a:stretch>
            <a:fillRect/>
          </a:stretch>
        </p:blipFill>
        <p:spPr>
          <a:xfrm>
            <a:off x="1115049" y="440158"/>
            <a:ext cx="4251492" cy="2253291"/>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1B38241F-D372-0043-A88C-9AA681886829}"/>
              </a:ext>
            </a:extLst>
          </p:cNvPr>
          <p:cNvSpPr txBox="1"/>
          <p:nvPr/>
        </p:nvSpPr>
        <p:spPr>
          <a:xfrm>
            <a:off x="5707303" y="3121566"/>
            <a:ext cx="5057192" cy="1815882"/>
          </a:xfrm>
          <a:prstGeom prst="rect">
            <a:avLst/>
          </a:prstGeom>
          <a:noFill/>
        </p:spPr>
        <p:txBody>
          <a:bodyPr wrap="square" rtlCol="0">
            <a:spAutoFit/>
          </a:bodyPr>
          <a:lstStyle/>
          <a:p>
            <a:r>
              <a:rPr lang="en-US" sz="2800" dirty="0">
                <a:latin typeface="Garamond" panose="02020404030301010803" pitchFamily="18" charset="0"/>
              </a:rPr>
              <a:t>This high habitation increases:</a:t>
            </a:r>
          </a:p>
          <a:p>
            <a:pPr marL="457200" indent="-457200">
              <a:buFont typeface="Wingdings" pitchFamily="2" charset="2"/>
              <a:buChar char="§"/>
            </a:pPr>
            <a:r>
              <a:rPr lang="en-US" sz="2800" dirty="0">
                <a:solidFill>
                  <a:schemeClr val="accent1"/>
                </a:solidFill>
                <a:latin typeface="Garamond" panose="02020404030301010803" pitchFamily="18" charset="0"/>
              </a:rPr>
              <a:t>Development</a:t>
            </a:r>
          </a:p>
          <a:p>
            <a:pPr marL="457200" indent="-457200">
              <a:buFont typeface="Wingdings" pitchFamily="2" charset="2"/>
              <a:buChar char="§"/>
            </a:pPr>
            <a:r>
              <a:rPr lang="en-US" sz="2800" dirty="0">
                <a:solidFill>
                  <a:schemeClr val="accent1"/>
                </a:solidFill>
                <a:latin typeface="Garamond" panose="02020404030301010803" pitchFamily="18" charset="0"/>
              </a:rPr>
              <a:t>Recreation</a:t>
            </a:r>
          </a:p>
          <a:p>
            <a:pPr marL="457200" indent="-457200">
              <a:buFont typeface="Wingdings" pitchFamily="2" charset="2"/>
              <a:buChar char="§"/>
            </a:pPr>
            <a:r>
              <a:rPr lang="en-US" sz="2800" dirty="0">
                <a:solidFill>
                  <a:schemeClr val="accent1"/>
                </a:solidFill>
                <a:latin typeface="Garamond" panose="02020404030301010803" pitchFamily="18" charset="0"/>
              </a:rPr>
              <a:t>Agriculture</a:t>
            </a:r>
          </a:p>
        </p:txBody>
      </p:sp>
      <p:sp>
        <p:nvSpPr>
          <p:cNvPr id="9" name="TextBox 8">
            <a:extLst>
              <a:ext uri="{FF2B5EF4-FFF2-40B4-BE49-F238E27FC236}">
                <a16:creationId xmlns:a16="http://schemas.microsoft.com/office/drawing/2014/main" id="{60331FC4-A585-EB49-BD40-5CB7B967C7E5}"/>
              </a:ext>
            </a:extLst>
          </p:cNvPr>
          <p:cNvSpPr txBox="1"/>
          <p:nvPr/>
        </p:nvSpPr>
        <p:spPr>
          <a:xfrm>
            <a:off x="1408476" y="3004422"/>
            <a:ext cx="3664637" cy="1938992"/>
          </a:xfrm>
          <a:prstGeom prst="rect">
            <a:avLst/>
          </a:prstGeom>
          <a:noFill/>
        </p:spPr>
        <p:txBody>
          <a:bodyPr wrap="square" rtlCol="0">
            <a:spAutoFit/>
          </a:bodyPr>
          <a:lstStyle/>
          <a:p>
            <a:r>
              <a:rPr lang="en-US" sz="2400" dirty="0">
                <a:latin typeface="Garamond" panose="02020404030301010803" pitchFamily="18" charset="0"/>
              </a:rPr>
              <a:t>Mediterranean Ecosystems are one of the </a:t>
            </a:r>
            <a:r>
              <a:rPr lang="en-US" sz="2400" b="1" dirty="0">
                <a:latin typeface="Garamond" panose="02020404030301010803" pitchFamily="18" charset="0"/>
              </a:rPr>
              <a:t>most highly altered</a:t>
            </a:r>
            <a:r>
              <a:rPr lang="en-US" sz="2400" dirty="0">
                <a:latin typeface="Garamond" panose="02020404030301010803" pitchFamily="18" charset="0"/>
              </a:rPr>
              <a:t> on the planet and contain the least undisturbed area of any ecosystem.</a:t>
            </a:r>
          </a:p>
        </p:txBody>
      </p:sp>
      <p:pic>
        <p:nvPicPr>
          <p:cNvPr id="11" name="Picture 10">
            <a:extLst>
              <a:ext uri="{FF2B5EF4-FFF2-40B4-BE49-F238E27FC236}">
                <a16:creationId xmlns:a16="http://schemas.microsoft.com/office/drawing/2014/main" id="{572B63D5-DD67-8F43-8EDF-EA9900F2F24C}"/>
              </a:ext>
            </a:extLst>
          </p:cNvPr>
          <p:cNvPicPr>
            <a:picLocks noChangeAspect="1"/>
          </p:cNvPicPr>
          <p:nvPr/>
        </p:nvPicPr>
        <p:blipFill>
          <a:blip r:embed="rId4"/>
          <a:stretch>
            <a:fillRect/>
          </a:stretch>
        </p:blipFill>
        <p:spPr>
          <a:xfrm>
            <a:off x="95533" y="5208482"/>
            <a:ext cx="12096467" cy="164951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9B5DDF29-EA25-3A4F-BA32-08EEAFC01112}"/>
              </a:ext>
            </a:extLst>
          </p:cNvPr>
          <p:cNvSpPr txBox="1"/>
          <p:nvPr/>
        </p:nvSpPr>
        <p:spPr>
          <a:xfrm>
            <a:off x="11398686" y="4798949"/>
            <a:ext cx="880997" cy="276999"/>
          </a:xfrm>
          <a:prstGeom prst="rect">
            <a:avLst/>
          </a:prstGeom>
          <a:noFill/>
        </p:spPr>
        <p:txBody>
          <a:bodyPr wrap="square" rtlCol="0">
            <a:spAutoFit/>
          </a:bodyPr>
          <a:lstStyle/>
          <a:p>
            <a:r>
              <a:rPr lang="en-US" sz="1200" dirty="0"/>
              <a:t>(NPS, n.d.)</a:t>
            </a:r>
          </a:p>
        </p:txBody>
      </p:sp>
    </p:spTree>
    <p:extLst>
      <p:ext uri="{BB962C8B-B14F-4D97-AF65-F5344CB8AC3E}">
        <p14:creationId xmlns:p14="http://schemas.microsoft.com/office/powerpoint/2010/main" val="136498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C4F7-F273-5946-82DA-8D9A7926793B}"/>
              </a:ext>
            </a:extLst>
          </p:cNvPr>
          <p:cNvSpPr>
            <a:spLocks noGrp="1"/>
          </p:cNvSpPr>
          <p:nvPr>
            <p:ph type="title"/>
          </p:nvPr>
        </p:nvSpPr>
        <p:spPr>
          <a:xfrm>
            <a:off x="3044054" y="3147254"/>
            <a:ext cx="7956560" cy="1424746"/>
          </a:xfrm>
        </p:spPr>
        <p:txBody>
          <a:bodyPr>
            <a:normAutofit/>
          </a:bodyPr>
          <a:lstStyle/>
          <a:p>
            <a:r>
              <a:rPr lang="en-US" sz="3600" dirty="0">
                <a:solidFill>
                  <a:schemeClr val="accent5"/>
                </a:solidFill>
              </a:rPr>
              <a:t>Santa Monica Mountains National Recreation Area</a:t>
            </a:r>
          </a:p>
        </p:txBody>
      </p:sp>
      <p:sp>
        <p:nvSpPr>
          <p:cNvPr id="3" name="Text Placeholder 2">
            <a:extLst>
              <a:ext uri="{FF2B5EF4-FFF2-40B4-BE49-F238E27FC236}">
                <a16:creationId xmlns:a16="http://schemas.microsoft.com/office/drawing/2014/main" id="{C9D53D51-F65D-9444-A923-E77E045DAFCF}"/>
              </a:ext>
            </a:extLst>
          </p:cNvPr>
          <p:cNvSpPr>
            <a:spLocks noGrp="1"/>
          </p:cNvSpPr>
          <p:nvPr>
            <p:ph type="body" idx="1"/>
          </p:nvPr>
        </p:nvSpPr>
        <p:spPr>
          <a:xfrm>
            <a:off x="1349115" y="2268786"/>
            <a:ext cx="9651499" cy="878468"/>
          </a:xfrm>
        </p:spPr>
        <p:txBody>
          <a:bodyPr>
            <a:noAutofit/>
          </a:bodyPr>
          <a:lstStyle/>
          <a:p>
            <a:r>
              <a:rPr lang="en-US" sz="2400" dirty="0"/>
              <a:t>But there are places where Mediterranean Ecosystems are protected like:</a:t>
            </a:r>
          </a:p>
        </p:txBody>
      </p:sp>
    </p:spTree>
    <p:extLst>
      <p:ext uri="{BB962C8B-B14F-4D97-AF65-F5344CB8AC3E}">
        <p14:creationId xmlns:p14="http://schemas.microsoft.com/office/powerpoint/2010/main" val="800225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1A5361D-724C-8845-B70E-FA85DDCF93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7995BEA0-5480-9F4C-9CCF-A5D16144670B}"/>
              </a:ext>
            </a:extLst>
          </p:cNvPr>
          <p:cNvSpPr>
            <a:spLocks noGrp="1"/>
          </p:cNvSpPr>
          <p:nvPr>
            <p:ph type="title"/>
          </p:nvPr>
        </p:nvSpPr>
        <p:spPr>
          <a:xfrm>
            <a:off x="244164" y="416170"/>
            <a:ext cx="6973064" cy="1303448"/>
          </a:xfrm>
        </p:spPr>
        <p:txBody>
          <a:bodyPr>
            <a:normAutofit/>
          </a:bodyPr>
          <a:lstStyle/>
          <a:p>
            <a:pPr algn="l"/>
            <a:r>
              <a:rPr lang="en-US" sz="4000" dirty="0">
                <a:solidFill>
                  <a:schemeClr val="bg2"/>
                </a:solidFill>
              </a:rPr>
              <a:t>Santa Monica Mountains National Recreation Area</a:t>
            </a:r>
          </a:p>
        </p:txBody>
      </p:sp>
      <p:sp>
        <p:nvSpPr>
          <p:cNvPr id="13" name="TextBox 12">
            <a:extLst>
              <a:ext uri="{FF2B5EF4-FFF2-40B4-BE49-F238E27FC236}">
                <a16:creationId xmlns:a16="http://schemas.microsoft.com/office/drawing/2014/main" id="{7F817B15-86A3-3A41-ACB0-4169947ECF49}"/>
              </a:ext>
            </a:extLst>
          </p:cNvPr>
          <p:cNvSpPr txBox="1"/>
          <p:nvPr/>
        </p:nvSpPr>
        <p:spPr>
          <a:xfrm>
            <a:off x="10380771" y="6581001"/>
            <a:ext cx="2374900" cy="276999"/>
          </a:xfrm>
          <a:prstGeom prst="rect">
            <a:avLst/>
          </a:prstGeom>
          <a:noFill/>
        </p:spPr>
        <p:txBody>
          <a:bodyPr wrap="square" rtlCol="0">
            <a:spAutoFit/>
          </a:bodyPr>
          <a:lstStyle/>
          <a:p>
            <a:r>
              <a:rPr lang="en-US" sz="1200" dirty="0"/>
              <a:t>Photo: Bethany Szczepanski</a:t>
            </a:r>
          </a:p>
        </p:txBody>
      </p:sp>
      <p:sp>
        <p:nvSpPr>
          <p:cNvPr id="5" name="TextBox 4">
            <a:extLst>
              <a:ext uri="{FF2B5EF4-FFF2-40B4-BE49-F238E27FC236}">
                <a16:creationId xmlns:a16="http://schemas.microsoft.com/office/drawing/2014/main" id="{F4DFF6CE-8D27-2344-919A-918E37F4706B}"/>
              </a:ext>
            </a:extLst>
          </p:cNvPr>
          <p:cNvSpPr txBox="1"/>
          <p:nvPr/>
        </p:nvSpPr>
        <p:spPr>
          <a:xfrm>
            <a:off x="4079308" y="3980144"/>
            <a:ext cx="4033381" cy="2554545"/>
          </a:xfrm>
          <a:prstGeom prst="rect">
            <a:avLst/>
          </a:prstGeom>
          <a:noFill/>
        </p:spPr>
        <p:txBody>
          <a:bodyPr wrap="square" rtlCol="0">
            <a:spAutoFit/>
          </a:bodyPr>
          <a:lstStyle/>
          <a:p>
            <a:pPr algn="ctr"/>
            <a:r>
              <a:rPr lang="en-US" sz="4000" b="1" dirty="0"/>
              <a:t>Do you know that you have a National Park very near you?</a:t>
            </a:r>
          </a:p>
        </p:txBody>
      </p:sp>
      <p:sp>
        <p:nvSpPr>
          <p:cNvPr id="3" name="TextBox 2">
            <a:extLst>
              <a:ext uri="{FF2B5EF4-FFF2-40B4-BE49-F238E27FC236}">
                <a16:creationId xmlns:a16="http://schemas.microsoft.com/office/drawing/2014/main" id="{B18B3B8D-0ABC-FE40-9F91-0891257CEB72}"/>
              </a:ext>
            </a:extLst>
          </p:cNvPr>
          <p:cNvSpPr txBox="1"/>
          <p:nvPr/>
        </p:nvSpPr>
        <p:spPr>
          <a:xfrm>
            <a:off x="1323583" y="4134033"/>
            <a:ext cx="9544832" cy="2246769"/>
          </a:xfrm>
          <a:prstGeom prst="rect">
            <a:avLst/>
          </a:prstGeom>
          <a:noFill/>
        </p:spPr>
        <p:txBody>
          <a:bodyPr wrap="square" rtlCol="0">
            <a:spAutoFit/>
          </a:bodyPr>
          <a:lstStyle/>
          <a:p>
            <a:pPr algn="ctr"/>
            <a:r>
              <a:rPr lang="en-US" sz="2800" b="1" dirty="0"/>
              <a:t>Part of the National Park System, </a:t>
            </a:r>
            <a:r>
              <a:rPr lang="en-US" sz="2800" b="1" dirty="0">
                <a:solidFill>
                  <a:schemeClr val="accent5"/>
                </a:solidFill>
              </a:rPr>
              <a:t>Santa Monica Mountains National Recreation Area </a:t>
            </a:r>
            <a:r>
              <a:rPr lang="en-US" sz="2800" b="1" dirty="0"/>
              <a:t>was created in 1978 to protect the scenic, recreational, educational, scientific, archaeological, historic, and public health aspects of the Santa </a:t>
            </a:r>
            <a:r>
              <a:rPr lang="en-US" sz="2800" b="1" dirty="0" err="1"/>
              <a:t>Monicas</a:t>
            </a:r>
            <a:r>
              <a:rPr lang="en-US" sz="2800" b="1" dirty="0"/>
              <a:t>, as well as its unique Mediterranean chaparral ecosystem.</a:t>
            </a:r>
          </a:p>
        </p:txBody>
      </p:sp>
      <p:sp>
        <p:nvSpPr>
          <p:cNvPr id="6" name="TextBox 5">
            <a:extLst>
              <a:ext uri="{FF2B5EF4-FFF2-40B4-BE49-F238E27FC236}">
                <a16:creationId xmlns:a16="http://schemas.microsoft.com/office/drawing/2014/main" id="{D944240F-02C1-3348-8A69-773CBF5DFA80}"/>
              </a:ext>
            </a:extLst>
          </p:cNvPr>
          <p:cNvSpPr txBox="1"/>
          <p:nvPr/>
        </p:nvSpPr>
        <p:spPr>
          <a:xfrm>
            <a:off x="0" y="6491069"/>
            <a:ext cx="5842000" cy="369332"/>
          </a:xfrm>
          <a:prstGeom prst="rect">
            <a:avLst/>
          </a:prstGeom>
          <a:noFill/>
        </p:spPr>
        <p:txBody>
          <a:bodyPr wrap="square" rtlCol="0">
            <a:spAutoFit/>
          </a:bodyPr>
          <a:lstStyle/>
          <a:p>
            <a:r>
              <a:rPr lang="en-US" dirty="0"/>
              <a:t>View from Sandstone Peak: The highest peak in the mountains.</a:t>
            </a:r>
          </a:p>
        </p:txBody>
      </p:sp>
    </p:spTree>
    <p:extLst>
      <p:ext uri="{BB962C8B-B14F-4D97-AF65-F5344CB8AC3E}">
        <p14:creationId xmlns:p14="http://schemas.microsoft.com/office/powerpoint/2010/main" val="37032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16" presetClass="entr" presetSubtype="37"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16" repeatCount="indefinite" restart="whenNotActive" fill="hold" evtFilter="cancelBubble" nodeType="interactiveSeq">
                <p:stCondLst>
                  <p:cond delay="indefinite"/>
                  <p:cond evt="onBegin" delay="0">
                    <p:tn val="1"/>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 0 L -0.05354 -0.24699" pathEditMode="relative" ptsTypes="AA">
                                      <p:cBhvr>
                                        <p:cTn id="20" dur="30000" fill="hold"/>
                                        <p:tgtEl>
                                          <p:spTgt spid="11"/>
                                        </p:tgtEl>
                                        <p:attrNameLst>
                                          <p:attrName>ppt_x</p:attrName>
                                          <p:attrName>ppt_y</p:attrName>
                                        </p:attrNameLst>
                                      </p:cBhvr>
                                    </p:animMotion>
                                  </p:childTnLst>
                                </p:cTn>
                              </p:par>
                              <p:par>
                                <p:cTn id="21" presetID="6" presetClass="emph" presetSubtype="0" accel="50000" decel="50000" fill="hold" nodeType="withEffect">
                                  <p:stCondLst>
                                    <p:cond delay="0"/>
                                  </p:stCondLst>
                                  <p:childTnLst>
                                    <p:animScale>
                                      <p:cBhvr>
                                        <p:cTn id="22" dur="30000" fill="hold"/>
                                        <p:tgtEl>
                                          <p:spTgt spid="11"/>
                                        </p:tgtEl>
                                      </p:cBhvr>
                                      <p:by x="150000" y="150000"/>
                                    </p:animScale>
                                  </p:childTnLst>
                                </p:cTn>
                              </p:par>
                            </p:childTnLst>
                          </p:cTn>
                        </p:par>
                        <p:par>
                          <p:cTn id="23" fill="hold">
                            <p:stCondLst>
                              <p:cond delay="30000"/>
                            </p:stCondLst>
                            <p:childTnLst>
                              <p:par>
                                <p:cTn id="24" presetID="0" presetClass="path" presetSubtype="0" accel="50000" decel="50000" fill="hold" nodeType="afterEffect">
                                  <p:stCondLst>
                                    <p:cond delay="5000"/>
                                  </p:stCondLst>
                                  <p:childTnLst>
                                    <p:animMotion origin="layout" path="M -0.05354 -0.24699 L 0 0" pathEditMode="relative" ptsTypes="AA">
                                      <p:cBhvr>
                                        <p:cTn id="25" dur="30000" fill="hold"/>
                                        <p:tgtEl>
                                          <p:spTgt spid="11"/>
                                        </p:tgtEl>
                                        <p:attrNameLst>
                                          <p:attrName>ppt_x</p:attrName>
                                          <p:attrName>ppt_y</p:attrName>
                                        </p:attrNameLst>
                                      </p:cBhvr>
                                    </p:animMotion>
                                  </p:childTnLst>
                                </p:cTn>
                              </p:par>
                              <p:par>
                                <p:cTn id="26" presetID="6" presetClass="emph" presetSubtype="0" accel="50000" decel="50000" fill="hold" nodeType="withEffect">
                                  <p:stCondLst>
                                    <p:cond delay="5000"/>
                                  </p:stCondLst>
                                  <p:childTnLst>
                                    <p:animScale>
                                      <p:cBhvr>
                                        <p:cTn id="27" dur="30000" fill="hold"/>
                                        <p:tgtEl>
                                          <p:spTgt spid="11"/>
                                        </p:tgtEl>
                                      </p:cBhvr>
                                      <p:by x="150000" y="150000"/>
                                      <p:to x="100000" y="100000"/>
                                    </p:animScale>
                                  </p:childTnLst>
                                </p:cTn>
                              </p:par>
                            </p:childTnLst>
                          </p:cTn>
                        </p:par>
                        <p:par>
                          <p:cTn id="28" fill="hold">
                            <p:stCondLst>
                              <p:cond delay="65000"/>
                            </p:stCondLst>
                            <p:childTnLst>
                              <p:par>
                                <p:cTn id="29" presetID="0" presetClass="path" presetSubtype="0" accel="50000" decel="50000" fill="hold" nodeType="afterEffect">
                                  <p:stCondLst>
                                    <p:cond delay="0"/>
                                  </p:stCondLst>
                                  <p:childTnLst>
                                    <p:animMotion origin="layout" path="M 0 0 L 0 0" pathEditMode="relative" ptsTypes="AA">
                                      <p:cBhvr>
                                        <p:cTn id="30" dur="5000" fill="hold"/>
                                        <p:tgtEl>
                                          <p:spTgt spid="11"/>
                                        </p:tgtEl>
                                        <p:attrNameLst>
                                          <p:attrName>ppt_x</p:attrName>
                                          <p:attrName>ppt_y</p:attrName>
                                        </p:attrNameLst>
                                      </p:cBhvr>
                                    </p:animMotion>
                                  </p:childTnLst>
                                </p:cTn>
                              </p:par>
                            </p:childTnLst>
                          </p:cTn>
                        </p:par>
                      </p:childTnLst>
                    </p:cTn>
                  </p:par>
                </p:childTnLst>
              </p:cTn>
            </p:seq>
          </p:childTnLst>
        </p:cTn>
      </p:par>
    </p:tnLst>
    <p:bldLst>
      <p:bldP spid="5" grpId="0"/>
      <p:bldP spid="5" grpId="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86A7-59A7-DA49-8B10-C7222B90C617}"/>
              </a:ext>
            </a:extLst>
          </p:cNvPr>
          <p:cNvSpPr>
            <a:spLocks noGrp="1"/>
          </p:cNvSpPr>
          <p:nvPr>
            <p:ph type="title"/>
          </p:nvPr>
        </p:nvSpPr>
        <p:spPr>
          <a:xfrm>
            <a:off x="3189586" y="169611"/>
            <a:ext cx="7956560" cy="1424746"/>
          </a:xfrm>
        </p:spPr>
        <p:txBody>
          <a:bodyPr/>
          <a:lstStyle/>
          <a:p>
            <a:r>
              <a:rPr lang="en-US" dirty="0"/>
              <a:t>Where can you take a walk in a </a:t>
            </a:r>
            <a:r>
              <a:rPr lang="en-US" dirty="0">
                <a:solidFill>
                  <a:schemeClr val="accent1"/>
                </a:solidFill>
              </a:rPr>
              <a:t>Mediterranean Ecosystem</a:t>
            </a:r>
            <a:r>
              <a:rPr lang="en-US" dirty="0"/>
              <a:t>?</a:t>
            </a:r>
          </a:p>
        </p:txBody>
      </p:sp>
      <p:pic>
        <p:nvPicPr>
          <p:cNvPr id="5" name="Picture 4">
            <a:extLst>
              <a:ext uri="{FF2B5EF4-FFF2-40B4-BE49-F238E27FC236}">
                <a16:creationId xmlns:a16="http://schemas.microsoft.com/office/drawing/2014/main" id="{A20AC342-D554-124E-B9A0-30891C0DC177}"/>
              </a:ext>
            </a:extLst>
          </p:cNvPr>
          <p:cNvPicPr>
            <a:picLocks noChangeAspect="1"/>
          </p:cNvPicPr>
          <p:nvPr/>
        </p:nvPicPr>
        <p:blipFill>
          <a:blip r:embed="rId3"/>
          <a:stretch>
            <a:fillRect/>
          </a:stretch>
        </p:blipFill>
        <p:spPr>
          <a:xfrm>
            <a:off x="3476279" y="1470753"/>
            <a:ext cx="8513030" cy="3723778"/>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451A9B47-3DE3-6741-B8DD-B6E452D157A6}"/>
              </a:ext>
            </a:extLst>
          </p:cNvPr>
          <p:cNvSpPr txBox="1"/>
          <p:nvPr/>
        </p:nvSpPr>
        <p:spPr>
          <a:xfrm>
            <a:off x="3476279" y="5349895"/>
            <a:ext cx="8035140" cy="1508105"/>
          </a:xfrm>
          <a:prstGeom prst="rect">
            <a:avLst/>
          </a:prstGeom>
          <a:noFill/>
        </p:spPr>
        <p:txBody>
          <a:bodyPr wrap="square" rtlCol="0">
            <a:spAutoFit/>
          </a:bodyPr>
          <a:lstStyle/>
          <a:p>
            <a:r>
              <a:rPr lang="en-US" sz="2300" b="1" dirty="0"/>
              <a:t>Visit </a:t>
            </a:r>
            <a:r>
              <a:rPr lang="en-US" sz="2300" b="1" dirty="0">
                <a:hlinkClick r:id="rId4"/>
              </a:rPr>
              <a:t>https://www.nps.gov/samo/index.htm</a:t>
            </a:r>
            <a:r>
              <a:rPr lang="en-US" sz="2300" b="1" dirty="0"/>
              <a:t> to learn more about the park and </a:t>
            </a:r>
            <a:r>
              <a:rPr lang="en-US" sz="2300" b="1" dirty="0">
                <a:hlinkClick r:id="rId5"/>
              </a:rPr>
              <a:t>https://www.samofund.org/calendar/</a:t>
            </a:r>
            <a:r>
              <a:rPr lang="en-US" sz="2300" b="1" dirty="0"/>
              <a:t> to learn about special events and hikes that you, your friends, and your family can enjoy in the park. Many are free of charge.</a:t>
            </a:r>
          </a:p>
        </p:txBody>
      </p:sp>
      <p:sp>
        <p:nvSpPr>
          <p:cNvPr id="4" name="TextBox 3">
            <a:extLst>
              <a:ext uri="{FF2B5EF4-FFF2-40B4-BE49-F238E27FC236}">
                <a16:creationId xmlns:a16="http://schemas.microsoft.com/office/drawing/2014/main" id="{2F6A9C71-4C88-E247-9248-F6692BC6C16B}"/>
              </a:ext>
            </a:extLst>
          </p:cNvPr>
          <p:cNvSpPr txBox="1"/>
          <p:nvPr/>
        </p:nvSpPr>
        <p:spPr>
          <a:xfrm>
            <a:off x="144751" y="425138"/>
            <a:ext cx="3188182" cy="6093976"/>
          </a:xfrm>
          <a:prstGeom prst="rect">
            <a:avLst/>
          </a:prstGeom>
          <a:solidFill>
            <a:schemeClr val="bg2"/>
          </a:solidFill>
        </p:spPr>
        <p:txBody>
          <a:bodyPr wrap="square" rtlCol="0">
            <a:spAutoFit/>
          </a:bodyPr>
          <a:lstStyle/>
          <a:p>
            <a:pPr algn="ctr"/>
            <a:r>
              <a:rPr lang="en-US" sz="2600" b="1" dirty="0">
                <a:solidFill>
                  <a:schemeClr val="accent1"/>
                </a:solidFill>
              </a:rPr>
              <a:t>Right outside your door! </a:t>
            </a:r>
          </a:p>
          <a:p>
            <a:pPr algn="ctr"/>
            <a:r>
              <a:rPr lang="en-US" sz="2600" b="1" dirty="0"/>
              <a:t>Southern California is in a Mediterranean Biome. </a:t>
            </a:r>
          </a:p>
          <a:p>
            <a:pPr algn="ctr"/>
            <a:r>
              <a:rPr lang="en-US" sz="2600" b="1" dirty="0">
                <a:solidFill>
                  <a:schemeClr val="accent1"/>
                </a:solidFill>
              </a:rPr>
              <a:t>A wonderful place to experience a Mediterranean Ecosystem is just a short distance away in the </a:t>
            </a:r>
            <a:r>
              <a:rPr lang="en-US" sz="2600" b="1" dirty="0">
                <a:solidFill>
                  <a:schemeClr val="accent5"/>
                </a:solidFill>
              </a:rPr>
              <a:t>Santa Monica Mountains </a:t>
            </a:r>
            <a:r>
              <a:rPr lang="en-US" sz="2600" b="1" dirty="0">
                <a:solidFill>
                  <a:schemeClr val="accent1"/>
                </a:solidFill>
              </a:rPr>
              <a:t>where you can hike, camp, ride bicycles, rock climb, and more! </a:t>
            </a:r>
          </a:p>
        </p:txBody>
      </p:sp>
      <p:sp>
        <p:nvSpPr>
          <p:cNvPr id="6" name="TextBox 5">
            <a:extLst>
              <a:ext uri="{FF2B5EF4-FFF2-40B4-BE49-F238E27FC236}">
                <a16:creationId xmlns:a16="http://schemas.microsoft.com/office/drawing/2014/main" id="{E4AD85BF-0935-2243-B677-E8369C384DC5}"/>
              </a:ext>
            </a:extLst>
          </p:cNvPr>
          <p:cNvSpPr txBox="1"/>
          <p:nvPr/>
        </p:nvSpPr>
        <p:spPr>
          <a:xfrm>
            <a:off x="11271407" y="6581001"/>
            <a:ext cx="1045854" cy="276999"/>
          </a:xfrm>
          <a:prstGeom prst="rect">
            <a:avLst/>
          </a:prstGeom>
          <a:noFill/>
        </p:spPr>
        <p:txBody>
          <a:bodyPr wrap="square" rtlCol="0">
            <a:spAutoFit/>
          </a:bodyPr>
          <a:lstStyle/>
          <a:p>
            <a:r>
              <a:rPr lang="en-US" sz="1200" dirty="0"/>
              <a:t>(Image: NPS)</a:t>
            </a:r>
          </a:p>
        </p:txBody>
      </p:sp>
    </p:spTree>
    <p:extLst>
      <p:ext uri="{BB962C8B-B14F-4D97-AF65-F5344CB8AC3E}">
        <p14:creationId xmlns:p14="http://schemas.microsoft.com/office/powerpoint/2010/main" val="55584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par>
                          <p:cTn id="9" fill="hold">
                            <p:stCondLst>
                              <p:cond delay="1000"/>
                            </p:stCondLst>
                            <p:childTnLst>
                              <p:par>
                                <p:cTn id="10" presetID="12" presetClass="entr" presetSubtype="8"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ppt_x</p:attrName>
                                        </p:attrNameLst>
                                      </p:cBhvr>
                                      <p:tavLst>
                                        <p:tav tm="0">
                                          <p:val>
                                            <p:strVal val="#ppt_x-#ppt_w*1.125000"/>
                                          </p:val>
                                        </p:tav>
                                        <p:tav tm="100000">
                                          <p:val>
                                            <p:strVal val="#ppt_x"/>
                                          </p:val>
                                        </p:tav>
                                      </p:tavLst>
                                    </p:anim>
                                    <p:animEffect transition="in" filter="wipe(right)">
                                      <p:cBhvr>
                                        <p:cTn id="13" dur="1000"/>
                                        <p:tgtEl>
                                          <p:spTgt spid="5"/>
                                        </p:tgtEl>
                                      </p:cBhvr>
                                    </p:animEffect>
                                  </p:childTnLst>
                                </p:cTn>
                              </p:par>
                            </p:childTnLst>
                          </p:cTn>
                        </p:par>
                        <p:par>
                          <p:cTn id="14" fill="hold">
                            <p:stCondLst>
                              <p:cond delay="4000"/>
                            </p:stCondLst>
                            <p:childTnLst>
                              <p:par>
                                <p:cTn id="15" presetID="12" presetClass="entr" presetSubtype="1"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p:tgtEl>
                                          <p:spTgt spid="3"/>
                                        </p:tgtEl>
                                        <p:attrNameLst>
                                          <p:attrName>ppt_y</p:attrName>
                                        </p:attrNameLst>
                                      </p:cBhvr>
                                      <p:tavLst>
                                        <p:tav tm="0">
                                          <p:val>
                                            <p:strVal val="#ppt_y-#ppt_h*1.125000"/>
                                          </p:val>
                                        </p:tav>
                                        <p:tav tm="100000">
                                          <p:val>
                                            <p:strVal val="#ppt_y"/>
                                          </p:val>
                                        </p:tav>
                                      </p:tavLst>
                                    </p:anim>
                                    <p:animEffect transition="in" filter="wipe(down)">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59E7-D667-7047-ACC6-7696BB707E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42CC861-2C3B-0243-885C-1C5EA71D2A04}"/>
              </a:ext>
            </a:extLst>
          </p:cNvPr>
          <p:cNvSpPr>
            <a:spLocks noGrp="1"/>
          </p:cNvSpPr>
          <p:nvPr>
            <p:ph idx="1"/>
          </p:nvPr>
        </p:nvSpPr>
        <p:spPr>
          <a:xfrm>
            <a:off x="1262130" y="1262130"/>
            <a:ext cx="9710670" cy="5203064"/>
          </a:xfrm>
        </p:spPr>
        <p:txBody>
          <a:bodyPr anchor="t">
            <a:normAutofit/>
          </a:bodyPr>
          <a:lstStyle/>
          <a:p>
            <a:endParaRPr lang="en-US" sz="1200" b="0" dirty="0"/>
          </a:p>
          <a:p>
            <a:r>
              <a:rPr lang="en-US" sz="1600" b="0" dirty="0"/>
              <a:t>Anderson, P. (2015, September 14). </a:t>
            </a:r>
            <a:r>
              <a:rPr lang="en-US" sz="1600" b="0" i="1" dirty="0"/>
              <a:t>Ecosystem Ecology </a:t>
            </a:r>
            <a:r>
              <a:rPr lang="en-US" sz="1600" b="0" dirty="0"/>
              <a:t>[Streaming Video]. Retrieved from https://</a:t>
            </a:r>
            <a:r>
              <a:rPr lang="en-US" sz="1600" b="0" dirty="0" err="1"/>
              <a:t>www.youtube.com</a:t>
            </a:r>
            <a:r>
              <a:rPr lang="en-US" sz="1600" b="0" dirty="0"/>
              <a:t>/</a:t>
            </a:r>
            <a:r>
              <a:rPr lang="en-US" sz="1600" b="0" dirty="0" err="1"/>
              <a:t>watch?v</a:t>
            </a:r>
            <a:r>
              <a:rPr lang="en-US" sz="1600" b="0" dirty="0"/>
              <a:t>=</a:t>
            </a:r>
            <a:r>
              <a:rPr lang="en-US" sz="1600" b="0" dirty="0" err="1"/>
              <a:t>FhaldPmkoNE</a:t>
            </a:r>
            <a:endParaRPr lang="en-US" sz="1600" b="0" dirty="0"/>
          </a:p>
          <a:p>
            <a:r>
              <a:rPr lang="en-US" sz="1600" b="0" dirty="0"/>
              <a:t>National Geographic Society (NGS). (2012, October 09). Ecosystem. Retrieved March 30, 2018, from </a:t>
            </a:r>
            <a:r>
              <a:rPr lang="en-US" sz="1600" b="0" dirty="0">
                <a:hlinkClick r:id="rId3"/>
              </a:rPr>
              <a:t>https://www.nationalgeographic.org/encyclopedia/ecosystem/</a:t>
            </a:r>
            <a:endParaRPr lang="en-US" sz="1600" b="0" dirty="0"/>
          </a:p>
          <a:p>
            <a:r>
              <a:rPr lang="en-US" sz="1600" b="0" dirty="0"/>
              <a:t>National Park Service (NPS). (</a:t>
            </a:r>
            <a:r>
              <a:rPr lang="en-US" sz="1600" b="0" dirty="0" err="1"/>
              <a:t>n.d.</a:t>
            </a:r>
            <a:r>
              <a:rPr lang="en-US" sz="1600" b="0" dirty="0"/>
              <a:t>). Mediterranean Ecosystem. Retrieved March 28, 2018, from https://</a:t>
            </a:r>
            <a:r>
              <a:rPr lang="en-US" sz="1600" b="0" dirty="0" err="1"/>
              <a:t>www.nps.gov</a:t>
            </a:r>
            <a:r>
              <a:rPr lang="en-US" sz="1600" b="0" dirty="0"/>
              <a:t>/</a:t>
            </a:r>
            <a:r>
              <a:rPr lang="en-US" sz="1600" b="0" dirty="0" err="1"/>
              <a:t>samo</a:t>
            </a:r>
            <a:r>
              <a:rPr lang="en-US" sz="1600" b="0" dirty="0"/>
              <a:t>/learn/nature/</a:t>
            </a:r>
            <a:r>
              <a:rPr lang="en-US" sz="1600" b="0" dirty="0" err="1"/>
              <a:t>mediterraneanecosystem.htm</a:t>
            </a:r>
            <a:endParaRPr lang="en-US" sz="1600" b="0" dirty="0"/>
          </a:p>
          <a:p>
            <a:r>
              <a:rPr lang="en-US" sz="1600" b="0" dirty="0"/>
              <a:t>National Park Service (NPS). (2006, March 6). </a:t>
            </a:r>
            <a:r>
              <a:rPr lang="en-US" sz="1600" b="0" i="1" dirty="0"/>
              <a:t>Santa Monica Mountains National Recreation Area Fire Management Plan </a:t>
            </a:r>
            <a:r>
              <a:rPr lang="en-US" sz="1600" b="0" dirty="0"/>
              <a:t>(United States, National Park Service, Santa Monica Mountains National Recreation Area). Retrieved May 8, 2018, from </a:t>
            </a:r>
            <a:r>
              <a:rPr lang="en-US" sz="1600" b="0" dirty="0">
                <a:hlinkClick r:id="rId4"/>
              </a:rPr>
              <a:t>https://www.nps.gov/samo/learn/management/upload/SAMO_FMP_Review_Final_2012.pdf</a:t>
            </a:r>
            <a:endParaRPr lang="en-US" sz="1600" b="0" dirty="0"/>
          </a:p>
          <a:p>
            <a:r>
              <a:rPr lang="en-US" sz="1600" b="0" dirty="0"/>
              <a:t>Northern Virginia Community College (NVCC), &amp; OpenStax College (OSC). (n.d.). Biology II: Terrestrial biomes. Retrieved from </a:t>
            </a:r>
            <a:r>
              <a:rPr lang="en-US" sz="1600" b="0" dirty="0">
                <a:hlinkClick r:id="rId5"/>
              </a:rPr>
              <a:t>https://courses.lumenlearning.com/biology2xmaster/chapter/terrestrial-biomes/</a:t>
            </a:r>
            <a:endParaRPr lang="en-US" sz="1600" b="0" dirty="0"/>
          </a:p>
          <a:p>
            <a:r>
              <a:rPr lang="en-US" sz="1600" b="0" dirty="0"/>
              <a:t>Taylor, R. S.  (</a:t>
            </a:r>
            <a:r>
              <a:rPr lang="en-US" sz="1600" b="0" dirty="0" err="1"/>
              <a:t>n.d.</a:t>
            </a:r>
            <a:r>
              <a:rPr lang="en-US" sz="1600" b="0" dirty="0"/>
              <a:t>). </a:t>
            </a:r>
            <a:r>
              <a:rPr lang="en-US" sz="1600" b="0" i="1" dirty="0"/>
              <a:t>Fire regime, fire history, and fire behavior in the Santa Monica Mountains </a:t>
            </a:r>
            <a:r>
              <a:rPr lang="en-US" sz="1600" b="0" dirty="0"/>
              <a:t>[PowerPoint slides]. </a:t>
            </a:r>
          </a:p>
        </p:txBody>
      </p:sp>
    </p:spTree>
    <p:extLst>
      <p:ext uri="{BB962C8B-B14F-4D97-AF65-F5344CB8AC3E}">
        <p14:creationId xmlns:p14="http://schemas.microsoft.com/office/powerpoint/2010/main" val="3216690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FFE0-CDED-E34A-8D2C-BFE73B0B6981}"/>
              </a:ext>
            </a:extLst>
          </p:cNvPr>
          <p:cNvSpPr>
            <a:spLocks noGrp="1"/>
          </p:cNvSpPr>
          <p:nvPr>
            <p:ph type="title"/>
          </p:nvPr>
        </p:nvSpPr>
        <p:spPr>
          <a:xfrm>
            <a:off x="3157719" y="248498"/>
            <a:ext cx="7958331" cy="638607"/>
          </a:xfrm>
        </p:spPr>
        <p:txBody>
          <a:bodyPr/>
          <a:lstStyle/>
          <a:p>
            <a:r>
              <a:rPr lang="en-US" dirty="0"/>
              <a:t>Biomes of the World</a:t>
            </a:r>
          </a:p>
        </p:txBody>
      </p:sp>
      <p:sp>
        <p:nvSpPr>
          <p:cNvPr id="3" name="Content Placeholder 2">
            <a:extLst>
              <a:ext uri="{FF2B5EF4-FFF2-40B4-BE49-F238E27FC236}">
                <a16:creationId xmlns:a16="http://schemas.microsoft.com/office/drawing/2014/main" id="{087305F1-8AE9-7741-87EC-94D695BDF20B}"/>
              </a:ext>
            </a:extLst>
          </p:cNvPr>
          <p:cNvSpPr>
            <a:spLocks noGrp="1"/>
          </p:cNvSpPr>
          <p:nvPr>
            <p:ph idx="1"/>
          </p:nvPr>
        </p:nvSpPr>
        <p:spPr>
          <a:xfrm>
            <a:off x="8570794" y="887105"/>
            <a:ext cx="2808791" cy="5970895"/>
          </a:xfrm>
        </p:spPr>
        <p:txBody>
          <a:bodyPr>
            <a:noAutofit/>
          </a:bodyPr>
          <a:lstStyle/>
          <a:p>
            <a:pPr marL="0" indent="0">
              <a:buNone/>
            </a:pPr>
            <a:r>
              <a:rPr lang="en-US" sz="2200" dirty="0">
                <a:latin typeface="+mn-lt"/>
              </a:rPr>
              <a:t>Biomes are determined by the </a:t>
            </a:r>
            <a:r>
              <a:rPr lang="en-US" sz="2200" dirty="0">
                <a:solidFill>
                  <a:schemeClr val="accent1"/>
                </a:solidFill>
                <a:latin typeface="+mn-lt"/>
              </a:rPr>
              <a:t>climate</a:t>
            </a:r>
            <a:r>
              <a:rPr lang="en-US" sz="2200" dirty="0">
                <a:latin typeface="+mn-lt"/>
              </a:rPr>
              <a:t> (temperature and precipitation). That, in turn, influences what </a:t>
            </a:r>
            <a:r>
              <a:rPr lang="en-US" sz="2200" dirty="0">
                <a:solidFill>
                  <a:schemeClr val="accent1"/>
                </a:solidFill>
                <a:latin typeface="+mn-lt"/>
              </a:rPr>
              <a:t>biota</a:t>
            </a:r>
            <a:r>
              <a:rPr lang="en-US" sz="2200" dirty="0">
                <a:latin typeface="+mn-lt"/>
              </a:rPr>
              <a:t> (plants and animals) will live there.</a:t>
            </a:r>
          </a:p>
          <a:p>
            <a:pPr marL="0" indent="0">
              <a:buNone/>
            </a:pPr>
            <a:r>
              <a:rPr lang="en-US" sz="2200" dirty="0">
                <a:latin typeface="+mn-lt"/>
              </a:rPr>
              <a:t>The biota of each biome have </a:t>
            </a:r>
            <a:r>
              <a:rPr lang="en-US" sz="2200" dirty="0">
                <a:solidFill>
                  <a:schemeClr val="accent1"/>
                </a:solidFill>
                <a:latin typeface="+mn-lt"/>
              </a:rPr>
              <a:t>adapted</a:t>
            </a:r>
            <a:r>
              <a:rPr lang="en-US" sz="2200" dirty="0">
                <a:latin typeface="+mn-lt"/>
              </a:rPr>
              <a:t> to their environment by evolving </a:t>
            </a:r>
            <a:r>
              <a:rPr lang="en-US" sz="2200" dirty="0">
                <a:solidFill>
                  <a:schemeClr val="accent1"/>
                </a:solidFill>
                <a:latin typeface="+mn-lt"/>
              </a:rPr>
              <a:t>similar characteristics</a:t>
            </a:r>
            <a:r>
              <a:rPr lang="en-US" sz="2200" dirty="0">
                <a:latin typeface="+mn-lt"/>
              </a:rPr>
              <a:t>. </a:t>
            </a:r>
          </a:p>
        </p:txBody>
      </p:sp>
      <p:sp>
        <p:nvSpPr>
          <p:cNvPr id="6" name="TextBox 5">
            <a:extLst>
              <a:ext uri="{FF2B5EF4-FFF2-40B4-BE49-F238E27FC236}">
                <a16:creationId xmlns:a16="http://schemas.microsoft.com/office/drawing/2014/main" id="{7FFA826C-8A50-7944-827C-7AF40110DAB1}"/>
              </a:ext>
            </a:extLst>
          </p:cNvPr>
          <p:cNvSpPr txBox="1"/>
          <p:nvPr/>
        </p:nvSpPr>
        <p:spPr>
          <a:xfrm>
            <a:off x="1059084" y="693248"/>
            <a:ext cx="7113844" cy="2062103"/>
          </a:xfrm>
          <a:prstGeom prst="rect">
            <a:avLst/>
          </a:prstGeom>
          <a:noFill/>
        </p:spPr>
        <p:txBody>
          <a:bodyPr wrap="square" rtlCol="0">
            <a:spAutoFit/>
          </a:bodyPr>
          <a:lstStyle/>
          <a:p>
            <a:r>
              <a:rPr lang="en-US" sz="3200" dirty="0">
                <a:latin typeface="Garamond" panose="02020404030301010803" pitchFamily="18" charset="0"/>
              </a:rPr>
              <a:t>When looking at life on Earth (the </a:t>
            </a:r>
            <a:r>
              <a:rPr lang="en-US" sz="3200" dirty="0">
                <a:solidFill>
                  <a:schemeClr val="accent1"/>
                </a:solidFill>
                <a:latin typeface="Garamond" panose="02020404030301010803" pitchFamily="18" charset="0"/>
              </a:rPr>
              <a:t>biosphere</a:t>
            </a:r>
            <a:r>
              <a:rPr lang="en-US" sz="3200" dirty="0">
                <a:latin typeface="Garamond" panose="02020404030301010803" pitchFamily="18" charset="0"/>
              </a:rPr>
              <a:t>), the terrestrial components of the planet can be broken down into distinctive groupings known as </a:t>
            </a:r>
            <a:r>
              <a:rPr lang="en-US" sz="3200" dirty="0">
                <a:solidFill>
                  <a:schemeClr val="accent1"/>
                </a:solidFill>
                <a:latin typeface="Garamond" panose="02020404030301010803" pitchFamily="18" charset="0"/>
              </a:rPr>
              <a:t>biomes</a:t>
            </a:r>
            <a:r>
              <a:rPr lang="en-US" sz="3200" dirty="0">
                <a:latin typeface="Garamond" panose="02020404030301010803" pitchFamily="18" charset="0"/>
              </a:rPr>
              <a:t>. </a:t>
            </a:r>
            <a:endParaRPr lang="en-US" sz="3200" dirty="0"/>
          </a:p>
        </p:txBody>
      </p:sp>
      <p:pic>
        <p:nvPicPr>
          <p:cNvPr id="5" name="Picture 4">
            <a:extLst>
              <a:ext uri="{FF2B5EF4-FFF2-40B4-BE49-F238E27FC236}">
                <a16:creationId xmlns:a16="http://schemas.microsoft.com/office/drawing/2014/main" id="{7799DEC2-09C3-8349-A13D-C36DC4FCBAF4}"/>
              </a:ext>
            </a:extLst>
          </p:cNvPr>
          <p:cNvPicPr>
            <a:picLocks noChangeAspect="1"/>
          </p:cNvPicPr>
          <p:nvPr/>
        </p:nvPicPr>
        <p:blipFill>
          <a:blip r:embed="rId3"/>
          <a:stretch>
            <a:fillRect/>
          </a:stretch>
        </p:blipFill>
        <p:spPr>
          <a:xfrm>
            <a:off x="393138" y="2855795"/>
            <a:ext cx="8057472" cy="3763370"/>
          </a:xfrm>
          <a:prstGeom prst="rect">
            <a:avLst/>
          </a:prstGeom>
          <a:solidFill>
            <a:schemeClr val="accent1"/>
          </a:solidFill>
        </p:spPr>
      </p:pic>
      <p:sp>
        <p:nvSpPr>
          <p:cNvPr id="4" name="TextBox 3">
            <a:extLst>
              <a:ext uri="{FF2B5EF4-FFF2-40B4-BE49-F238E27FC236}">
                <a16:creationId xmlns:a16="http://schemas.microsoft.com/office/drawing/2014/main" id="{E1DDB4B5-EFFE-EB4C-A0C5-C7B0FC2A688A}"/>
              </a:ext>
            </a:extLst>
          </p:cNvPr>
          <p:cNvSpPr txBox="1"/>
          <p:nvPr/>
        </p:nvSpPr>
        <p:spPr>
          <a:xfrm>
            <a:off x="11379585" y="6157500"/>
            <a:ext cx="932599" cy="923330"/>
          </a:xfrm>
          <a:prstGeom prst="rect">
            <a:avLst/>
          </a:prstGeom>
          <a:noFill/>
        </p:spPr>
        <p:txBody>
          <a:bodyPr wrap="square" rtlCol="0">
            <a:spAutoFit/>
          </a:bodyPr>
          <a:lstStyle/>
          <a:p>
            <a:r>
              <a:rPr lang="en-US" sz="1200" dirty="0"/>
              <a:t>(Image: NVCC &amp; OSC, n.d.)</a:t>
            </a:r>
          </a:p>
          <a:p>
            <a:endParaRPr lang="en-US" dirty="0"/>
          </a:p>
        </p:txBody>
      </p:sp>
      <p:sp>
        <p:nvSpPr>
          <p:cNvPr id="8" name="TextBox 7">
            <a:extLst>
              <a:ext uri="{FF2B5EF4-FFF2-40B4-BE49-F238E27FC236}">
                <a16:creationId xmlns:a16="http://schemas.microsoft.com/office/drawing/2014/main" id="{959978AF-3154-5D4C-A7E3-5D03131BA5DB}"/>
              </a:ext>
            </a:extLst>
          </p:cNvPr>
          <p:cNvSpPr txBox="1"/>
          <p:nvPr/>
        </p:nvSpPr>
        <p:spPr>
          <a:xfrm>
            <a:off x="8131243" y="6619165"/>
            <a:ext cx="3335913" cy="276999"/>
          </a:xfrm>
          <a:prstGeom prst="rect">
            <a:avLst/>
          </a:prstGeom>
          <a:noFill/>
        </p:spPr>
        <p:txBody>
          <a:bodyPr wrap="none" rtlCol="0">
            <a:spAutoFit/>
          </a:bodyPr>
          <a:lstStyle/>
          <a:p>
            <a:r>
              <a:rPr lang="en-US" sz="1200" dirty="0"/>
              <a:t>(Lena Lee, NPS, Personal Communication, 5/16/18)</a:t>
            </a:r>
          </a:p>
        </p:txBody>
      </p:sp>
    </p:spTree>
    <p:extLst>
      <p:ext uri="{BB962C8B-B14F-4D97-AF65-F5344CB8AC3E}">
        <p14:creationId xmlns:p14="http://schemas.microsoft.com/office/powerpoint/2010/main" val="636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3657-16ED-064D-8276-A05B736532A8}"/>
              </a:ext>
            </a:extLst>
          </p:cNvPr>
          <p:cNvSpPr>
            <a:spLocks noGrp="1"/>
          </p:cNvSpPr>
          <p:nvPr>
            <p:ph type="title"/>
          </p:nvPr>
        </p:nvSpPr>
        <p:spPr>
          <a:xfrm>
            <a:off x="2593076" y="255966"/>
            <a:ext cx="8409776" cy="572170"/>
          </a:xfrm>
        </p:spPr>
        <p:txBody>
          <a:bodyPr>
            <a:normAutofit/>
          </a:bodyPr>
          <a:lstStyle/>
          <a:p>
            <a:r>
              <a:rPr lang="en-US" dirty="0"/>
              <a:t>Each Biome has a Characteristic Climate</a:t>
            </a:r>
          </a:p>
        </p:txBody>
      </p:sp>
      <p:pic>
        <p:nvPicPr>
          <p:cNvPr id="4" name="Picture 3">
            <a:extLst>
              <a:ext uri="{FF2B5EF4-FFF2-40B4-BE49-F238E27FC236}">
                <a16:creationId xmlns:a16="http://schemas.microsoft.com/office/drawing/2014/main" id="{ED2A448C-8051-3A4A-91D4-A3B1E958ED82}"/>
              </a:ext>
            </a:extLst>
          </p:cNvPr>
          <p:cNvPicPr/>
          <p:nvPr/>
        </p:nvPicPr>
        <p:blipFill>
          <a:blip r:embed="rId3"/>
          <a:stretch>
            <a:fillRect/>
          </a:stretch>
        </p:blipFill>
        <p:spPr>
          <a:xfrm>
            <a:off x="3472337" y="1190445"/>
            <a:ext cx="8449369" cy="5210355"/>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1993C81C-18B6-A448-B145-DF1655D46C13}"/>
              </a:ext>
            </a:extLst>
          </p:cNvPr>
          <p:cNvSpPr txBox="1"/>
          <p:nvPr/>
        </p:nvSpPr>
        <p:spPr>
          <a:xfrm>
            <a:off x="11317707" y="6581001"/>
            <a:ext cx="1399504" cy="276999"/>
          </a:xfrm>
          <a:prstGeom prst="rect">
            <a:avLst/>
          </a:prstGeom>
          <a:noFill/>
        </p:spPr>
        <p:txBody>
          <a:bodyPr wrap="square" rtlCol="0">
            <a:spAutoFit/>
          </a:bodyPr>
          <a:lstStyle/>
          <a:p>
            <a:r>
              <a:rPr lang="en-US" sz="1200" dirty="0"/>
              <a:t>(Taylor, </a:t>
            </a:r>
            <a:r>
              <a:rPr lang="en-US" sz="1200" dirty="0" err="1"/>
              <a:t>n.d.</a:t>
            </a:r>
            <a:r>
              <a:rPr lang="en-US" sz="1200" dirty="0"/>
              <a:t>)</a:t>
            </a:r>
          </a:p>
        </p:txBody>
      </p:sp>
      <p:pic>
        <p:nvPicPr>
          <p:cNvPr id="6" name="Picture 5">
            <a:extLst>
              <a:ext uri="{FF2B5EF4-FFF2-40B4-BE49-F238E27FC236}">
                <a16:creationId xmlns:a16="http://schemas.microsoft.com/office/drawing/2014/main" id="{AA2FFB6B-999B-DD49-99F6-6C7DC46E36A9}"/>
              </a:ext>
            </a:extLst>
          </p:cNvPr>
          <p:cNvPicPr/>
          <p:nvPr/>
        </p:nvPicPr>
        <p:blipFill rotWithShape="1">
          <a:blip r:embed="rId4" cstate="hqprint">
            <a:extLst>
              <a:ext uri="{28A0092B-C50C-407E-A947-70E740481C1C}">
                <a14:useLocalDpi xmlns:a14="http://schemas.microsoft.com/office/drawing/2010/main"/>
              </a:ext>
            </a:extLst>
          </a:blip>
          <a:srcRect t="14607" r="50437" b="12846"/>
          <a:stretch/>
        </p:blipFill>
        <p:spPr>
          <a:xfrm>
            <a:off x="120770" y="1190445"/>
            <a:ext cx="3161786" cy="3234984"/>
          </a:xfrm>
          <a:prstGeom prst="rect">
            <a:avLst/>
          </a:prstGeom>
          <a:ln w="889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DCABAA5E-7DDC-D74D-9377-85FF3DBF87F6}"/>
              </a:ext>
            </a:extLst>
          </p:cNvPr>
          <p:cNvSpPr txBox="1"/>
          <p:nvPr/>
        </p:nvSpPr>
        <p:spPr>
          <a:xfrm>
            <a:off x="137964" y="4785112"/>
            <a:ext cx="3127397" cy="1569660"/>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chemeClr val="accent1"/>
                </a:solidFill>
                <a:latin typeface="Garamond" panose="02020404030301010803" pitchFamily="18" charset="0"/>
              </a:rPr>
              <a:t>Can you guess which climate </a:t>
            </a:r>
          </a:p>
          <a:p>
            <a:pPr algn="ctr"/>
            <a:r>
              <a:rPr lang="en-US" sz="3200" b="1" dirty="0">
                <a:solidFill>
                  <a:schemeClr val="accent1"/>
                </a:solidFill>
                <a:latin typeface="Garamond" panose="02020404030301010803" pitchFamily="18" charset="0"/>
              </a:rPr>
              <a:t>you live in?</a:t>
            </a:r>
          </a:p>
        </p:txBody>
      </p:sp>
    </p:spTree>
    <p:extLst>
      <p:ext uri="{BB962C8B-B14F-4D97-AF65-F5344CB8AC3E}">
        <p14:creationId xmlns:p14="http://schemas.microsoft.com/office/powerpoint/2010/main" val="9745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63DE-7829-5647-9592-CE291826EB12}"/>
              </a:ext>
            </a:extLst>
          </p:cNvPr>
          <p:cNvSpPr>
            <a:spLocks noGrp="1"/>
          </p:cNvSpPr>
          <p:nvPr>
            <p:ph type="title"/>
          </p:nvPr>
        </p:nvSpPr>
        <p:spPr>
          <a:xfrm>
            <a:off x="1542198" y="324978"/>
            <a:ext cx="9476516" cy="641182"/>
          </a:xfrm>
        </p:spPr>
        <p:txBody>
          <a:bodyPr>
            <a:normAutofit fontScale="90000"/>
          </a:bodyPr>
          <a:lstStyle/>
          <a:p>
            <a:r>
              <a:rPr lang="en-US" dirty="0"/>
              <a:t>Southern California is in a </a:t>
            </a:r>
            <a:r>
              <a:rPr lang="en-US" sz="3600" dirty="0">
                <a:solidFill>
                  <a:schemeClr val="accent1"/>
                </a:solidFill>
              </a:rPr>
              <a:t>Mediterranean Climate</a:t>
            </a:r>
            <a:br>
              <a:rPr lang="en-US" sz="2000" dirty="0">
                <a:solidFill>
                  <a:schemeClr val="accent1"/>
                </a:solidFill>
                <a:latin typeface="Garamond" panose="02020404030301010803" pitchFamily="18" charset="0"/>
                <a:cs typeface="Bangla MN" pitchFamily="2" charset="0"/>
              </a:rPr>
            </a:br>
            <a:endParaRPr lang="en-US" dirty="0"/>
          </a:p>
        </p:txBody>
      </p:sp>
      <p:sp>
        <p:nvSpPr>
          <p:cNvPr id="3" name="TextBox 2">
            <a:extLst>
              <a:ext uri="{FF2B5EF4-FFF2-40B4-BE49-F238E27FC236}">
                <a16:creationId xmlns:a16="http://schemas.microsoft.com/office/drawing/2014/main" id="{C0D4F2FD-E4D5-2C4B-8F17-E6E75027C727}"/>
              </a:ext>
            </a:extLst>
          </p:cNvPr>
          <p:cNvSpPr txBox="1"/>
          <p:nvPr/>
        </p:nvSpPr>
        <p:spPr>
          <a:xfrm>
            <a:off x="388982" y="1802235"/>
            <a:ext cx="2572517" cy="4031873"/>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solidFill>
                  <a:schemeClr val="accent1"/>
                </a:solidFill>
              </a:rPr>
              <a:t>All Mediterranean climates experience hot, dry summers and mild, wet winters.</a:t>
            </a:r>
            <a:endParaRPr lang="en-US" sz="3200" dirty="0">
              <a:solidFill>
                <a:schemeClr val="accent1"/>
              </a:solidFill>
              <a:latin typeface="Garamond" panose="02020404030301010803" pitchFamily="18" charset="0"/>
            </a:endParaRPr>
          </a:p>
        </p:txBody>
      </p:sp>
      <p:pic>
        <p:nvPicPr>
          <p:cNvPr id="6" name="Picture 5">
            <a:extLst>
              <a:ext uri="{FF2B5EF4-FFF2-40B4-BE49-F238E27FC236}">
                <a16:creationId xmlns:a16="http://schemas.microsoft.com/office/drawing/2014/main" id="{7C8A0052-BEB5-C24E-B719-95E5956972F7}"/>
              </a:ext>
            </a:extLst>
          </p:cNvPr>
          <p:cNvPicPr/>
          <p:nvPr/>
        </p:nvPicPr>
        <p:blipFill>
          <a:blip r:embed="rId3"/>
          <a:stretch>
            <a:fillRect/>
          </a:stretch>
        </p:blipFill>
        <p:spPr>
          <a:xfrm>
            <a:off x="3367353" y="1055344"/>
            <a:ext cx="8406905" cy="5525656"/>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3645229-7BA4-8948-ABCE-7D2C3D9C45DA}"/>
              </a:ext>
            </a:extLst>
          </p:cNvPr>
          <p:cNvSpPr txBox="1"/>
          <p:nvPr/>
        </p:nvSpPr>
        <p:spPr>
          <a:xfrm>
            <a:off x="11280482" y="6581001"/>
            <a:ext cx="1399504" cy="276999"/>
          </a:xfrm>
          <a:prstGeom prst="rect">
            <a:avLst/>
          </a:prstGeom>
          <a:noFill/>
        </p:spPr>
        <p:txBody>
          <a:bodyPr wrap="square" rtlCol="0">
            <a:spAutoFit/>
          </a:bodyPr>
          <a:lstStyle/>
          <a:p>
            <a:r>
              <a:rPr lang="en-US" sz="1200" dirty="0"/>
              <a:t>(Taylor, </a:t>
            </a:r>
            <a:r>
              <a:rPr lang="en-US" sz="1200" dirty="0" err="1"/>
              <a:t>n.d.</a:t>
            </a:r>
            <a:r>
              <a:rPr lang="en-US" sz="1200" dirty="0"/>
              <a:t>)</a:t>
            </a:r>
          </a:p>
        </p:txBody>
      </p:sp>
    </p:spTree>
    <p:extLst>
      <p:ext uri="{BB962C8B-B14F-4D97-AF65-F5344CB8AC3E}">
        <p14:creationId xmlns:p14="http://schemas.microsoft.com/office/powerpoint/2010/main" val="10834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5AB-9A47-4749-BF89-68FD5AF6A376}"/>
              </a:ext>
            </a:extLst>
          </p:cNvPr>
          <p:cNvSpPr>
            <a:spLocks noGrp="1"/>
          </p:cNvSpPr>
          <p:nvPr>
            <p:ph type="title"/>
          </p:nvPr>
        </p:nvSpPr>
        <p:spPr>
          <a:xfrm>
            <a:off x="1133856" y="146013"/>
            <a:ext cx="9947853" cy="1077229"/>
          </a:xfrm>
        </p:spPr>
        <p:txBody>
          <a:bodyPr>
            <a:noAutofit/>
          </a:bodyPr>
          <a:lstStyle/>
          <a:p>
            <a:r>
              <a:rPr lang="en-US" sz="3600" dirty="0"/>
              <a:t>There are 5 areas around the world that are characterized by the Mediterranean Biome:</a:t>
            </a:r>
          </a:p>
        </p:txBody>
      </p:sp>
      <p:sp>
        <p:nvSpPr>
          <p:cNvPr id="6" name="TextBox 5">
            <a:extLst>
              <a:ext uri="{FF2B5EF4-FFF2-40B4-BE49-F238E27FC236}">
                <a16:creationId xmlns:a16="http://schemas.microsoft.com/office/drawing/2014/main" id="{1F927E2B-A740-6841-AD0F-19CE143F1906}"/>
              </a:ext>
            </a:extLst>
          </p:cNvPr>
          <p:cNvSpPr txBox="1"/>
          <p:nvPr/>
        </p:nvSpPr>
        <p:spPr>
          <a:xfrm>
            <a:off x="201080" y="1474166"/>
            <a:ext cx="3602824" cy="4985980"/>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lvl="0" indent="-457200">
              <a:buFont typeface="Wingdings" pitchFamily="2" charset="2"/>
              <a:buChar char="§"/>
            </a:pPr>
            <a:r>
              <a:rPr lang="en-US" sz="2650" dirty="0">
                <a:solidFill>
                  <a:schemeClr val="accent1"/>
                </a:solidFill>
              </a:rPr>
              <a:t>Southern California “chaparral”</a:t>
            </a:r>
            <a:endParaRPr lang="en-US" sz="2650" dirty="0">
              <a:solidFill>
                <a:schemeClr val="tx1"/>
              </a:solidFill>
            </a:endParaRPr>
          </a:p>
          <a:p>
            <a:pPr marL="457200" lvl="0" indent="-457200">
              <a:buFont typeface="Wingdings" pitchFamily="2" charset="2"/>
              <a:buChar char="§"/>
            </a:pPr>
            <a:endParaRPr lang="en-US" sz="2650" dirty="0">
              <a:solidFill>
                <a:schemeClr val="tx1"/>
              </a:solidFill>
            </a:endParaRPr>
          </a:p>
          <a:p>
            <a:pPr marL="457200" lvl="0" indent="-457200">
              <a:buFont typeface="Wingdings" pitchFamily="2" charset="2"/>
              <a:buChar char="§"/>
            </a:pPr>
            <a:r>
              <a:rPr lang="en-US" sz="2650" dirty="0">
                <a:solidFill>
                  <a:schemeClr val="tx1"/>
                </a:solidFill>
              </a:rPr>
              <a:t>Chile “matorral”</a:t>
            </a:r>
          </a:p>
          <a:p>
            <a:pPr marL="457200" lvl="0" indent="-457200">
              <a:buFont typeface="Wingdings" pitchFamily="2" charset="2"/>
              <a:buChar char="§"/>
            </a:pPr>
            <a:endParaRPr lang="en-US" sz="2650" dirty="0">
              <a:solidFill>
                <a:schemeClr val="accent1"/>
              </a:solidFill>
            </a:endParaRPr>
          </a:p>
          <a:p>
            <a:pPr marL="457200" lvl="0" indent="-457200">
              <a:buFont typeface="Wingdings" pitchFamily="2" charset="2"/>
              <a:buChar char="§"/>
            </a:pPr>
            <a:r>
              <a:rPr lang="en-US" sz="2650" dirty="0">
                <a:solidFill>
                  <a:schemeClr val="accent1"/>
                </a:solidFill>
              </a:rPr>
              <a:t>Mediterranean Basin “</a:t>
            </a:r>
            <a:r>
              <a:rPr lang="en-US" sz="2650" dirty="0" err="1">
                <a:solidFill>
                  <a:schemeClr val="accent1"/>
                </a:solidFill>
              </a:rPr>
              <a:t>maquis</a:t>
            </a:r>
            <a:r>
              <a:rPr lang="en-US" sz="2650" dirty="0">
                <a:solidFill>
                  <a:schemeClr val="accent1"/>
                </a:solidFill>
              </a:rPr>
              <a:t>”</a:t>
            </a:r>
          </a:p>
          <a:p>
            <a:pPr marL="457200" lvl="0" indent="-457200">
              <a:buFont typeface="Wingdings" pitchFamily="2" charset="2"/>
              <a:buChar char="§"/>
            </a:pPr>
            <a:endParaRPr lang="en-US" sz="2650" dirty="0">
              <a:solidFill>
                <a:schemeClr val="tx1"/>
              </a:solidFill>
            </a:endParaRPr>
          </a:p>
          <a:p>
            <a:pPr marL="457200" lvl="0" indent="-457200">
              <a:buFont typeface="Wingdings" pitchFamily="2" charset="2"/>
              <a:buChar char="§"/>
            </a:pPr>
            <a:r>
              <a:rPr lang="en-US" sz="2650" dirty="0">
                <a:solidFill>
                  <a:schemeClr val="tx1"/>
                </a:solidFill>
              </a:rPr>
              <a:t>South Africa “fynbos”</a:t>
            </a:r>
          </a:p>
          <a:p>
            <a:pPr marL="457200" lvl="0" indent="-457200">
              <a:buFont typeface="Wingdings" pitchFamily="2" charset="2"/>
              <a:buChar char="§"/>
            </a:pPr>
            <a:endParaRPr lang="en-US" sz="2650" dirty="0">
              <a:solidFill>
                <a:schemeClr val="accent1"/>
              </a:solidFill>
            </a:endParaRPr>
          </a:p>
          <a:p>
            <a:pPr marL="457200" lvl="0" indent="-457200">
              <a:buFont typeface="Wingdings" pitchFamily="2" charset="2"/>
              <a:buChar char="§"/>
            </a:pPr>
            <a:r>
              <a:rPr lang="en-US" sz="2650" dirty="0">
                <a:solidFill>
                  <a:schemeClr val="accent1"/>
                </a:solidFill>
              </a:rPr>
              <a:t>Southwestern Australia “</a:t>
            </a:r>
            <a:r>
              <a:rPr lang="en-US" sz="2650" dirty="0" err="1">
                <a:solidFill>
                  <a:schemeClr val="accent1"/>
                </a:solidFill>
              </a:rPr>
              <a:t>mallee</a:t>
            </a:r>
            <a:r>
              <a:rPr lang="en-US" sz="2650" dirty="0">
                <a:solidFill>
                  <a:schemeClr val="accent1"/>
                </a:solidFill>
              </a:rPr>
              <a:t>”</a:t>
            </a:r>
          </a:p>
        </p:txBody>
      </p:sp>
      <p:sp>
        <p:nvSpPr>
          <p:cNvPr id="4" name="TextBox 3">
            <a:extLst>
              <a:ext uri="{FF2B5EF4-FFF2-40B4-BE49-F238E27FC236}">
                <a16:creationId xmlns:a16="http://schemas.microsoft.com/office/drawing/2014/main" id="{C31890FF-70A1-4B42-92E2-461CEE3CD740}"/>
              </a:ext>
            </a:extLst>
          </p:cNvPr>
          <p:cNvSpPr txBox="1"/>
          <p:nvPr/>
        </p:nvSpPr>
        <p:spPr>
          <a:xfrm>
            <a:off x="8877883" y="6572965"/>
            <a:ext cx="4487260" cy="276999"/>
          </a:xfrm>
          <a:prstGeom prst="rect">
            <a:avLst/>
          </a:prstGeom>
          <a:noFill/>
        </p:spPr>
        <p:txBody>
          <a:bodyPr wrap="square" rtlCol="0">
            <a:spAutoFit/>
          </a:bodyPr>
          <a:lstStyle/>
          <a:p>
            <a:r>
              <a:rPr lang="en-US" sz="1200" dirty="0"/>
              <a:t>(Lena Lee, NPS, Personal Communication, 5/16/18)</a:t>
            </a:r>
          </a:p>
        </p:txBody>
      </p:sp>
      <p:pic>
        <p:nvPicPr>
          <p:cNvPr id="9" name="Picture 8">
            <a:extLst>
              <a:ext uri="{FF2B5EF4-FFF2-40B4-BE49-F238E27FC236}">
                <a16:creationId xmlns:a16="http://schemas.microsoft.com/office/drawing/2014/main" id="{22F12B32-059D-5F43-A8BB-B750E8FA197F}"/>
              </a:ext>
            </a:extLst>
          </p:cNvPr>
          <p:cNvPicPr>
            <a:picLocks noChangeAspect="1"/>
          </p:cNvPicPr>
          <p:nvPr/>
        </p:nvPicPr>
        <p:blipFill>
          <a:blip r:embed="rId3"/>
          <a:stretch>
            <a:fillRect/>
          </a:stretch>
        </p:blipFill>
        <p:spPr>
          <a:xfrm>
            <a:off x="4080698" y="1464359"/>
            <a:ext cx="7722111" cy="5148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AA688875-81F1-794F-9224-EBA768D6263F}"/>
              </a:ext>
            </a:extLst>
          </p:cNvPr>
          <p:cNvPicPr>
            <a:picLocks noChangeAspect="1"/>
          </p:cNvPicPr>
          <p:nvPr/>
        </p:nvPicPr>
        <p:blipFill>
          <a:blip r:embed="rId4"/>
          <a:stretch>
            <a:fillRect/>
          </a:stretch>
        </p:blipFill>
        <p:spPr>
          <a:xfrm>
            <a:off x="3925435" y="1482546"/>
            <a:ext cx="7791679" cy="5148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B2650466-066F-1846-9281-FE1FA6772516}"/>
              </a:ext>
            </a:extLst>
          </p:cNvPr>
          <p:cNvPicPr>
            <a:picLocks noChangeAspect="1"/>
          </p:cNvPicPr>
          <p:nvPr/>
        </p:nvPicPr>
        <p:blipFill>
          <a:blip r:embed="rId5"/>
          <a:stretch>
            <a:fillRect/>
          </a:stretch>
        </p:blipFill>
        <p:spPr>
          <a:xfrm>
            <a:off x="4103210" y="1678171"/>
            <a:ext cx="7578068" cy="441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0CF0EFD-C7B6-464F-8F0E-C38DB87F0FD7}"/>
              </a:ext>
            </a:extLst>
          </p:cNvPr>
          <p:cNvPicPr>
            <a:picLocks noChangeAspect="1"/>
          </p:cNvPicPr>
          <p:nvPr/>
        </p:nvPicPr>
        <p:blipFill>
          <a:blip r:embed="rId6"/>
          <a:stretch>
            <a:fillRect/>
          </a:stretch>
        </p:blipFill>
        <p:spPr>
          <a:xfrm>
            <a:off x="3996137" y="1393119"/>
            <a:ext cx="7722111" cy="51480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E63AB783-3700-C645-A8C2-6274748D1505}"/>
              </a:ext>
            </a:extLst>
          </p:cNvPr>
          <p:cNvPicPr>
            <a:picLocks noChangeAspect="1"/>
          </p:cNvPicPr>
          <p:nvPr/>
        </p:nvPicPr>
        <p:blipFill>
          <a:blip r:embed="rId7"/>
          <a:stretch>
            <a:fillRect/>
          </a:stretch>
        </p:blipFill>
        <p:spPr>
          <a:xfrm>
            <a:off x="4080698" y="1432587"/>
            <a:ext cx="6885552" cy="5164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90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anim calcmode="lin" valueType="num">
                                      <p:cBhvr additive="base">
                                        <p:cTn id="5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8" end="8"/>
                                            </p:txEl>
                                          </p:spTgt>
                                        </p:tgtEl>
                                        <p:attrNameLst>
                                          <p:attrName>ppt_y</p:attrName>
                                        </p:attrNameLst>
                                      </p:cBhvr>
                                      <p:tavLst>
                                        <p:tav tm="0">
                                          <p:val>
                                            <p:strVal val="1+#ppt_h/2"/>
                                          </p:val>
                                        </p:tav>
                                        <p:tav tm="100000">
                                          <p:val>
                                            <p:strVal val="#ppt_y"/>
                                          </p:val>
                                        </p:tav>
                                      </p:tavLst>
                                    </p:anim>
                                  </p:childTnLst>
                                </p:cTn>
                              </p:par>
                              <p:par>
                                <p:cTn id="55" presetID="1" presetClass="exit" presetSubtype="0" fill="hold"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2" presetClass="entr" presetSubtype="4"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5AB-9A47-4749-BF89-68FD5AF6A376}"/>
              </a:ext>
            </a:extLst>
          </p:cNvPr>
          <p:cNvSpPr>
            <a:spLocks noGrp="1"/>
          </p:cNvSpPr>
          <p:nvPr>
            <p:ph type="title"/>
          </p:nvPr>
        </p:nvSpPr>
        <p:spPr>
          <a:xfrm>
            <a:off x="1133856" y="146013"/>
            <a:ext cx="9947853" cy="1077229"/>
          </a:xfrm>
        </p:spPr>
        <p:txBody>
          <a:bodyPr>
            <a:noAutofit/>
          </a:bodyPr>
          <a:lstStyle/>
          <a:p>
            <a:r>
              <a:rPr lang="en-US" sz="3600" dirty="0"/>
              <a:t>Characteristics of the Mediterranean Biome:</a:t>
            </a:r>
          </a:p>
        </p:txBody>
      </p:sp>
      <p:pic>
        <p:nvPicPr>
          <p:cNvPr id="8" name="Picture 7">
            <a:extLst>
              <a:ext uri="{FF2B5EF4-FFF2-40B4-BE49-F238E27FC236}">
                <a16:creationId xmlns:a16="http://schemas.microsoft.com/office/drawing/2014/main" id="{13B02E43-1475-2D45-95A8-22CBFF9AAC02}"/>
              </a:ext>
            </a:extLst>
          </p:cNvPr>
          <p:cNvPicPr/>
          <p:nvPr/>
        </p:nvPicPr>
        <p:blipFill rotWithShape="1">
          <a:blip r:embed="rId3" cstate="hqprint">
            <a:extLst>
              <a:ext uri="{28A0092B-C50C-407E-A947-70E740481C1C}">
                <a14:useLocalDpi xmlns:a14="http://schemas.microsoft.com/office/drawing/2010/main"/>
              </a:ext>
            </a:extLst>
          </a:blip>
          <a:srcRect t="18140" b="8605"/>
          <a:stretch/>
        </p:blipFill>
        <p:spPr>
          <a:xfrm>
            <a:off x="4911673" y="1006765"/>
            <a:ext cx="7042156" cy="5227688"/>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1F927E2B-A740-6841-AD0F-19CE143F1906}"/>
              </a:ext>
            </a:extLst>
          </p:cNvPr>
          <p:cNvSpPr txBox="1"/>
          <p:nvPr/>
        </p:nvSpPr>
        <p:spPr>
          <a:xfrm>
            <a:off x="1133856" y="1006765"/>
            <a:ext cx="3618448" cy="5509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lvl="0" indent="-285750">
              <a:buFont typeface="Wingdings" pitchFamily="2" charset="2"/>
              <a:buChar char="§"/>
            </a:pPr>
            <a:r>
              <a:rPr lang="en-US" sz="3200" dirty="0">
                <a:solidFill>
                  <a:schemeClr val="accent1"/>
                </a:solidFill>
              </a:rPr>
              <a:t>Distributed between 30-40 degrees latitude</a:t>
            </a:r>
          </a:p>
          <a:p>
            <a:pPr marL="285750" lvl="0" indent="-285750">
              <a:buFont typeface="Wingdings" pitchFamily="2" charset="2"/>
              <a:buChar char="§"/>
            </a:pPr>
            <a:endParaRPr lang="en-US" sz="3200" dirty="0">
              <a:solidFill>
                <a:schemeClr val="tx1"/>
              </a:solidFill>
            </a:endParaRPr>
          </a:p>
          <a:p>
            <a:pPr marL="285750" lvl="0" indent="-285750">
              <a:buFont typeface="Wingdings" pitchFamily="2" charset="2"/>
              <a:buChar char="§"/>
            </a:pPr>
            <a:r>
              <a:rPr lang="en-US" sz="3200" dirty="0">
                <a:solidFill>
                  <a:schemeClr val="tx1"/>
                </a:solidFill>
              </a:rPr>
              <a:t>Located on the western edges of continents</a:t>
            </a:r>
          </a:p>
          <a:p>
            <a:pPr marL="285750" lvl="0" indent="-285750">
              <a:buFont typeface="Wingdings" pitchFamily="2" charset="2"/>
              <a:buChar char="§"/>
            </a:pPr>
            <a:endParaRPr lang="en-US" sz="3200" dirty="0">
              <a:solidFill>
                <a:schemeClr val="accent1"/>
              </a:solidFill>
            </a:endParaRPr>
          </a:p>
          <a:p>
            <a:pPr marL="285750" lvl="0" indent="-285750">
              <a:buFont typeface="Wingdings" pitchFamily="2" charset="2"/>
              <a:buChar char="§"/>
            </a:pPr>
            <a:r>
              <a:rPr lang="en-US" sz="3200" dirty="0">
                <a:solidFill>
                  <a:schemeClr val="accent1"/>
                </a:solidFill>
              </a:rPr>
              <a:t>Climate is moderated by cold ocean currents</a:t>
            </a:r>
          </a:p>
        </p:txBody>
      </p:sp>
      <p:sp>
        <p:nvSpPr>
          <p:cNvPr id="4" name="TextBox 3">
            <a:extLst>
              <a:ext uri="{FF2B5EF4-FFF2-40B4-BE49-F238E27FC236}">
                <a16:creationId xmlns:a16="http://schemas.microsoft.com/office/drawing/2014/main" id="{C31890FF-70A1-4B42-92E2-461CEE3CD740}"/>
              </a:ext>
            </a:extLst>
          </p:cNvPr>
          <p:cNvSpPr txBox="1"/>
          <p:nvPr/>
        </p:nvSpPr>
        <p:spPr>
          <a:xfrm>
            <a:off x="11317356" y="6581001"/>
            <a:ext cx="1399504" cy="276999"/>
          </a:xfrm>
          <a:prstGeom prst="rect">
            <a:avLst/>
          </a:prstGeom>
          <a:noFill/>
        </p:spPr>
        <p:txBody>
          <a:bodyPr wrap="square" rtlCol="0">
            <a:spAutoFit/>
          </a:bodyPr>
          <a:lstStyle/>
          <a:p>
            <a:r>
              <a:rPr lang="en-US" sz="1200" dirty="0"/>
              <a:t>(Taylor, </a:t>
            </a:r>
            <a:r>
              <a:rPr lang="en-US" sz="1200" dirty="0" err="1"/>
              <a:t>n.d.</a:t>
            </a:r>
            <a:r>
              <a:rPr lang="en-US" sz="1200" dirty="0"/>
              <a:t>)</a:t>
            </a:r>
          </a:p>
        </p:txBody>
      </p:sp>
      <p:sp>
        <p:nvSpPr>
          <p:cNvPr id="5" name="Oval 4">
            <a:extLst>
              <a:ext uri="{FF2B5EF4-FFF2-40B4-BE49-F238E27FC236}">
                <a16:creationId xmlns:a16="http://schemas.microsoft.com/office/drawing/2014/main" id="{D5E5BB4D-0ED3-DD4F-BF0B-313CAB7FDE08}"/>
              </a:ext>
            </a:extLst>
          </p:cNvPr>
          <p:cNvSpPr/>
          <p:nvPr/>
        </p:nvSpPr>
        <p:spPr>
          <a:xfrm rot="21178825">
            <a:off x="4598932" y="4523186"/>
            <a:ext cx="2434107" cy="2047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509CF5-4469-8E45-9C91-195E4D494942}"/>
              </a:ext>
            </a:extLst>
          </p:cNvPr>
          <p:cNvSpPr txBox="1"/>
          <p:nvPr/>
        </p:nvSpPr>
        <p:spPr>
          <a:xfrm rot="20586695">
            <a:off x="4865396" y="4819556"/>
            <a:ext cx="1894001" cy="147732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a:r>
              <a:rPr lang="en-US" b="1" dirty="0">
                <a:solidFill>
                  <a:schemeClr val="accent3"/>
                </a:solidFill>
              </a:rPr>
              <a:t>Do you notice any similarities between the Mediterranean biome regions?</a:t>
            </a:r>
          </a:p>
        </p:txBody>
      </p:sp>
    </p:spTree>
    <p:extLst>
      <p:ext uri="{BB962C8B-B14F-4D97-AF65-F5344CB8AC3E}">
        <p14:creationId xmlns:p14="http://schemas.microsoft.com/office/powerpoint/2010/main" val="382803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 calcmode="lin" valueType="num">
                                      <p:cBhvr additive="base">
                                        <p:cTn id="5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15AE-E484-7D45-878F-20F96DBED1F9}"/>
              </a:ext>
            </a:extLst>
          </p:cNvPr>
          <p:cNvSpPr>
            <a:spLocks noGrp="1"/>
          </p:cNvSpPr>
          <p:nvPr>
            <p:ph type="title"/>
          </p:nvPr>
        </p:nvSpPr>
        <p:spPr>
          <a:xfrm>
            <a:off x="3157719" y="262147"/>
            <a:ext cx="7958331" cy="652254"/>
          </a:xfrm>
        </p:spPr>
        <p:txBody>
          <a:bodyPr/>
          <a:lstStyle/>
          <a:p>
            <a:r>
              <a:rPr lang="en-US" dirty="0"/>
              <a:t>What is an Ecosystem?</a:t>
            </a:r>
          </a:p>
        </p:txBody>
      </p:sp>
      <p:sp>
        <p:nvSpPr>
          <p:cNvPr id="3" name="Content Placeholder 2">
            <a:extLst>
              <a:ext uri="{FF2B5EF4-FFF2-40B4-BE49-F238E27FC236}">
                <a16:creationId xmlns:a16="http://schemas.microsoft.com/office/drawing/2014/main" id="{77BCEAE2-8FBC-D143-9EB4-76939302A6C2}"/>
              </a:ext>
            </a:extLst>
          </p:cNvPr>
          <p:cNvSpPr>
            <a:spLocks noGrp="1"/>
          </p:cNvSpPr>
          <p:nvPr>
            <p:ph idx="1"/>
          </p:nvPr>
        </p:nvSpPr>
        <p:spPr>
          <a:xfrm>
            <a:off x="6509982" y="914401"/>
            <a:ext cx="4939068" cy="5609229"/>
          </a:xfrm>
        </p:spPr>
        <p:txBody>
          <a:bodyPr>
            <a:normAutofit/>
          </a:bodyPr>
          <a:lstStyle/>
          <a:p>
            <a:r>
              <a:rPr lang="en-US" sz="3200" b="0" dirty="0"/>
              <a:t>Biotic (living) factors include plants, animals, and other organisms. </a:t>
            </a:r>
          </a:p>
          <a:p>
            <a:r>
              <a:rPr lang="en-US" sz="3200" b="0" dirty="0"/>
              <a:t>Abiotic (non-living) factors include rocks, temperature, and humidity (i.e. weather)</a:t>
            </a:r>
            <a:r>
              <a:rPr lang="en-US" sz="1300" b="0" dirty="0"/>
              <a:t>.</a:t>
            </a:r>
            <a:endParaRPr lang="en-US" dirty="0">
              <a:hlinkClick r:id="rId3"/>
            </a:endParaRPr>
          </a:p>
          <a:p>
            <a:r>
              <a:rPr lang="en-US" dirty="0">
                <a:hlinkClick r:id="rId3"/>
              </a:rPr>
              <a:t>https://youtu.be/FhaldPmkoNE</a:t>
            </a:r>
            <a:endParaRPr lang="en-US" dirty="0"/>
          </a:p>
        </p:txBody>
      </p:sp>
      <p:sp>
        <p:nvSpPr>
          <p:cNvPr id="4" name="TextBox 3">
            <a:extLst>
              <a:ext uri="{FF2B5EF4-FFF2-40B4-BE49-F238E27FC236}">
                <a16:creationId xmlns:a16="http://schemas.microsoft.com/office/drawing/2014/main" id="{88E453E7-D9EB-EC4F-BF72-FF4B697B6A95}"/>
              </a:ext>
            </a:extLst>
          </p:cNvPr>
          <p:cNvSpPr txBox="1"/>
          <p:nvPr/>
        </p:nvSpPr>
        <p:spPr>
          <a:xfrm>
            <a:off x="6713182" y="6523630"/>
            <a:ext cx="6132299" cy="276999"/>
          </a:xfrm>
          <a:prstGeom prst="rect">
            <a:avLst/>
          </a:prstGeom>
          <a:noFill/>
        </p:spPr>
        <p:txBody>
          <a:bodyPr wrap="square" rtlCol="0">
            <a:spAutoFit/>
          </a:bodyPr>
          <a:lstStyle/>
          <a:p>
            <a:r>
              <a:rPr lang="en-US" sz="1200" dirty="0"/>
              <a:t>(Video: Anderson, 2015; Lena Lee, NPS, Personal Communication, 5/16/18; NGS, 2012)</a:t>
            </a:r>
          </a:p>
        </p:txBody>
      </p:sp>
      <p:pic>
        <p:nvPicPr>
          <p:cNvPr id="7" name="Picture 6">
            <a:extLst>
              <a:ext uri="{FF2B5EF4-FFF2-40B4-BE49-F238E27FC236}">
                <a16:creationId xmlns:a16="http://schemas.microsoft.com/office/drawing/2014/main" id="{D8645209-5B2D-FA44-8C86-5557C3C8837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9182" y="3588918"/>
            <a:ext cx="6305266" cy="3211711"/>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D3421519-D11A-B94C-BB23-8681457433C0}"/>
              </a:ext>
            </a:extLst>
          </p:cNvPr>
          <p:cNvSpPr txBox="1"/>
          <p:nvPr/>
        </p:nvSpPr>
        <p:spPr>
          <a:xfrm>
            <a:off x="272955" y="588274"/>
            <a:ext cx="6141493" cy="2769989"/>
          </a:xfrm>
          <a:prstGeom prst="rect">
            <a:avLst/>
          </a:prstGeom>
          <a:solidFill>
            <a:schemeClr val="bg2"/>
          </a:solidFill>
        </p:spPr>
        <p:txBody>
          <a:bodyPr wrap="square" rtlCol="0">
            <a:spAutoFit/>
          </a:bodyPr>
          <a:lstStyle/>
          <a:p>
            <a:pPr marL="457200" indent="-457200">
              <a:buFont typeface="Wingdings" pitchFamily="2" charset="2"/>
              <a:buChar char="§"/>
            </a:pPr>
            <a:r>
              <a:rPr lang="en-US" sz="2900" dirty="0">
                <a:solidFill>
                  <a:schemeClr val="accent1"/>
                </a:solidFill>
                <a:latin typeface="Garamond" panose="02020404030301010803" pitchFamily="18" charset="0"/>
              </a:rPr>
              <a:t>Ecosystems exist within a biome which can be large or small.</a:t>
            </a:r>
          </a:p>
          <a:p>
            <a:pPr marL="457200" indent="-457200">
              <a:buFont typeface="Wingdings" pitchFamily="2" charset="2"/>
              <a:buChar char="§"/>
            </a:pPr>
            <a:r>
              <a:rPr lang="en-US" sz="2900" dirty="0"/>
              <a:t>An ecosystem is a geographic area where biotic (living) and abiotic (non-living) components work together to form a bubble of life.</a:t>
            </a:r>
            <a:endParaRPr lang="en-US" sz="1200" dirty="0">
              <a:latin typeface="Garamond" panose="02020404030301010803" pitchFamily="18" charset="0"/>
            </a:endParaRPr>
          </a:p>
        </p:txBody>
      </p:sp>
    </p:spTree>
    <p:extLst>
      <p:ext uri="{BB962C8B-B14F-4D97-AF65-F5344CB8AC3E}">
        <p14:creationId xmlns:p14="http://schemas.microsoft.com/office/powerpoint/2010/main" val="405954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CF9EEC-B435-604E-8C14-7D334360D89D}"/>
              </a:ext>
            </a:extLst>
          </p:cNvPr>
          <p:cNvPicPr>
            <a:picLocks noGrp="1" noChangeAspect="1"/>
          </p:cNvPicPr>
          <p:nvPr>
            <p:ph type="pic" idx="1"/>
          </p:nvPr>
        </p:nvPicPr>
        <p:blipFill rotWithShape="1">
          <a:blip r:embed="rId3">
            <a:extLst>
              <a:ext uri="{28A0092B-C50C-407E-A947-70E740481C1C}">
                <a14:useLocalDpi xmlns:a14="http://schemas.microsoft.com/office/drawing/2010/main"/>
              </a:ext>
            </a:extLst>
          </a:blip>
          <a:srcRect/>
          <a:stretch/>
        </p:blipFill>
        <p:spPr>
          <a:xfrm>
            <a:off x="6938130" y="0"/>
            <a:ext cx="4403159" cy="6858000"/>
          </a:xfrm>
          <a:prstGeom prst="rect">
            <a:avLst/>
          </a:prstGeom>
          <a:ln w="88900" cap="sq" cmpd="thickThin">
            <a:solidFill>
              <a:srgbClr val="000000"/>
            </a:solidFill>
            <a:prstDash val="solid"/>
            <a:miter lim="800000"/>
          </a:ln>
          <a:effectLst>
            <a:innerShdw blurRad="76200">
              <a:srgbClr val="000000"/>
            </a:innerShdw>
          </a:effectLst>
        </p:spPr>
      </p:pic>
      <p:sp>
        <p:nvSpPr>
          <p:cNvPr id="3" name="Title 2">
            <a:extLst>
              <a:ext uri="{FF2B5EF4-FFF2-40B4-BE49-F238E27FC236}">
                <a16:creationId xmlns:a16="http://schemas.microsoft.com/office/drawing/2014/main" id="{40497DC0-CE67-0C4A-9AE9-498ACB8054A1}"/>
              </a:ext>
            </a:extLst>
          </p:cNvPr>
          <p:cNvSpPr>
            <a:spLocks noGrp="1"/>
          </p:cNvSpPr>
          <p:nvPr>
            <p:ph type="title"/>
          </p:nvPr>
        </p:nvSpPr>
        <p:spPr>
          <a:xfrm>
            <a:off x="1196079" y="264421"/>
            <a:ext cx="5070653" cy="1191156"/>
          </a:xfrm>
        </p:spPr>
        <p:txBody>
          <a:bodyPr anchor="t">
            <a:normAutofit/>
          </a:bodyPr>
          <a:lstStyle/>
          <a:p>
            <a:r>
              <a:rPr lang="en-US" dirty="0"/>
              <a:t>Mediterranean Ecosystem</a:t>
            </a:r>
            <a:br>
              <a:rPr lang="en-US" dirty="0"/>
            </a:br>
            <a:r>
              <a:rPr lang="en-US" dirty="0"/>
              <a:t>Characteristics</a:t>
            </a:r>
          </a:p>
        </p:txBody>
      </p:sp>
      <p:sp>
        <p:nvSpPr>
          <p:cNvPr id="4" name="Text Placeholder 3">
            <a:extLst>
              <a:ext uri="{FF2B5EF4-FFF2-40B4-BE49-F238E27FC236}">
                <a16:creationId xmlns:a16="http://schemas.microsoft.com/office/drawing/2014/main" id="{EEC613C4-0949-EE44-AC27-CDF72F33029A}"/>
              </a:ext>
            </a:extLst>
          </p:cNvPr>
          <p:cNvSpPr>
            <a:spLocks noGrp="1"/>
          </p:cNvSpPr>
          <p:nvPr>
            <p:ph type="body" sz="half" idx="2"/>
          </p:nvPr>
        </p:nvSpPr>
        <p:spPr>
          <a:xfrm>
            <a:off x="1196078" y="1455577"/>
            <a:ext cx="5593027" cy="5013461"/>
          </a:xfrm>
        </p:spPr>
        <p:txBody>
          <a:bodyPr>
            <a:normAutofit/>
          </a:bodyPr>
          <a:lstStyle/>
          <a:p>
            <a:pPr marL="342900" indent="-342900">
              <a:buFont typeface="Wingdings" pitchFamily="2" charset="2"/>
              <a:buChar char="§"/>
            </a:pPr>
            <a:r>
              <a:rPr lang="en-US" sz="2800" dirty="0">
                <a:solidFill>
                  <a:schemeClr val="accent1"/>
                </a:solidFill>
              </a:rPr>
              <a:t>Plants are adapted to drought</a:t>
            </a:r>
          </a:p>
          <a:p>
            <a:pPr marL="342900" indent="-342900">
              <a:buFont typeface="Wingdings" pitchFamily="2" charset="2"/>
              <a:buChar char="§"/>
            </a:pPr>
            <a:r>
              <a:rPr lang="en-US" sz="2800" dirty="0"/>
              <a:t>Evergreen or drought deciduous (i.e. drop their leaves) shrublands</a:t>
            </a:r>
          </a:p>
          <a:p>
            <a:pPr marL="342900" indent="-342900">
              <a:buFont typeface="Wingdings" pitchFamily="2" charset="2"/>
              <a:buChar char="§"/>
            </a:pPr>
            <a:r>
              <a:rPr lang="en-US" sz="2800" dirty="0">
                <a:solidFill>
                  <a:schemeClr val="accent1"/>
                </a:solidFill>
              </a:rPr>
              <a:t>Wildfire is a common natural element</a:t>
            </a:r>
          </a:p>
          <a:p>
            <a:pPr marL="342900" indent="-342900">
              <a:buFont typeface="Wingdings" pitchFamily="2" charset="2"/>
              <a:buChar char="§"/>
            </a:pPr>
            <a:r>
              <a:rPr lang="en-US" sz="2800" dirty="0"/>
              <a:t>High degree of endemism (restricted to a certain area) in flora &amp; fauna</a:t>
            </a:r>
          </a:p>
          <a:p>
            <a:endParaRPr lang="en-US" dirty="0"/>
          </a:p>
        </p:txBody>
      </p:sp>
      <p:sp>
        <p:nvSpPr>
          <p:cNvPr id="2" name="TextBox 1">
            <a:extLst>
              <a:ext uri="{FF2B5EF4-FFF2-40B4-BE49-F238E27FC236}">
                <a16:creationId xmlns:a16="http://schemas.microsoft.com/office/drawing/2014/main" id="{01348BCC-1974-5142-A10E-0ECE75372652}"/>
              </a:ext>
            </a:extLst>
          </p:cNvPr>
          <p:cNvSpPr txBox="1"/>
          <p:nvPr/>
        </p:nvSpPr>
        <p:spPr>
          <a:xfrm>
            <a:off x="-1" y="6574288"/>
            <a:ext cx="2548329" cy="276999"/>
          </a:xfrm>
          <a:prstGeom prst="rect">
            <a:avLst/>
          </a:prstGeom>
          <a:noFill/>
        </p:spPr>
        <p:txBody>
          <a:bodyPr wrap="square" rtlCol="0">
            <a:spAutoFit/>
          </a:bodyPr>
          <a:lstStyle/>
          <a:p>
            <a:r>
              <a:rPr lang="en-US" sz="1200" dirty="0"/>
              <a:t>(NPS, n.d.; Photo: Robert Taylor NPS)</a:t>
            </a:r>
          </a:p>
        </p:txBody>
      </p:sp>
      <p:sp>
        <p:nvSpPr>
          <p:cNvPr id="5" name="TextBox 4">
            <a:extLst>
              <a:ext uri="{FF2B5EF4-FFF2-40B4-BE49-F238E27FC236}">
                <a16:creationId xmlns:a16="http://schemas.microsoft.com/office/drawing/2014/main" id="{C62EF5E1-889A-334E-8ED4-1EC4CD0A269B}"/>
              </a:ext>
            </a:extLst>
          </p:cNvPr>
          <p:cNvSpPr txBox="1"/>
          <p:nvPr/>
        </p:nvSpPr>
        <p:spPr>
          <a:xfrm>
            <a:off x="6789106" y="6389622"/>
            <a:ext cx="2580362" cy="369332"/>
          </a:xfrm>
          <a:prstGeom prst="rect">
            <a:avLst/>
          </a:prstGeom>
          <a:noFill/>
        </p:spPr>
        <p:txBody>
          <a:bodyPr wrap="square" rtlCol="0">
            <a:spAutoFit/>
          </a:bodyPr>
          <a:lstStyle/>
          <a:p>
            <a:pPr algn="ctr"/>
            <a:r>
              <a:rPr lang="en-US" b="1" dirty="0"/>
              <a:t>Coastal Sage Scrub</a:t>
            </a:r>
          </a:p>
        </p:txBody>
      </p:sp>
    </p:spTree>
    <p:extLst>
      <p:ext uri="{BB962C8B-B14F-4D97-AF65-F5344CB8AC3E}">
        <p14:creationId xmlns:p14="http://schemas.microsoft.com/office/powerpoint/2010/main" val="27674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10B2-5BA2-FD4E-8F65-E56F36E732C5}"/>
              </a:ext>
            </a:extLst>
          </p:cNvPr>
          <p:cNvSpPr>
            <a:spLocks noGrp="1"/>
          </p:cNvSpPr>
          <p:nvPr>
            <p:ph type="title"/>
          </p:nvPr>
        </p:nvSpPr>
        <p:spPr>
          <a:xfrm>
            <a:off x="3000085" y="342229"/>
            <a:ext cx="7958331" cy="1077229"/>
          </a:xfrm>
        </p:spPr>
        <p:txBody>
          <a:bodyPr>
            <a:normAutofit fontScale="90000"/>
          </a:bodyPr>
          <a:lstStyle/>
          <a:p>
            <a:r>
              <a:rPr lang="en-US" sz="3600" dirty="0">
                <a:latin typeface="Adobe Garamond Pro Bold" pitchFamily="18" charset="0"/>
              </a:rPr>
              <a:t>The California Floristic Province  is a globally significant hotspot of biodiversity</a:t>
            </a:r>
            <a:br>
              <a:rPr lang="en-US" sz="3600" dirty="0">
                <a:latin typeface="Adobe Garamond Pro Bold" pitchFamily="18" charset="0"/>
              </a:rPr>
            </a:br>
            <a:endParaRPr lang="en-US" dirty="0"/>
          </a:p>
        </p:txBody>
      </p:sp>
      <p:pic>
        <p:nvPicPr>
          <p:cNvPr id="3" name="Picture 1">
            <a:extLst>
              <a:ext uri="{FF2B5EF4-FFF2-40B4-BE49-F238E27FC236}">
                <a16:creationId xmlns:a16="http://schemas.microsoft.com/office/drawing/2014/main" id="{BC96BCDE-02E1-EC41-A634-C1643F8B938D}"/>
              </a:ext>
            </a:extLst>
          </p:cNvPr>
          <p:cNvPicPr>
            <a:picLocks noChangeAspect="1" noChangeArrowheads="1"/>
          </p:cNvPicPr>
          <p:nvPr/>
        </p:nvPicPr>
        <p:blipFill>
          <a:blip r:embed="rId3" cstate="print"/>
          <a:srcRect/>
          <a:stretch>
            <a:fillRect/>
          </a:stretch>
        </p:blipFill>
        <p:spPr bwMode="auto">
          <a:xfrm>
            <a:off x="1166870" y="1419458"/>
            <a:ext cx="10050338" cy="5308345"/>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43598E78-68B0-1D4E-8758-5B9BC7FFDC39}"/>
              </a:ext>
            </a:extLst>
          </p:cNvPr>
          <p:cNvSpPr txBox="1"/>
          <p:nvPr/>
        </p:nvSpPr>
        <p:spPr>
          <a:xfrm>
            <a:off x="11306945" y="6581001"/>
            <a:ext cx="1018666" cy="276999"/>
          </a:xfrm>
          <a:prstGeom prst="rect">
            <a:avLst/>
          </a:prstGeom>
          <a:noFill/>
        </p:spPr>
        <p:txBody>
          <a:bodyPr wrap="square" rtlCol="0">
            <a:spAutoFit/>
          </a:bodyPr>
          <a:lstStyle/>
          <a:p>
            <a:r>
              <a:rPr lang="en-US" sz="1200" dirty="0"/>
              <a:t>(Taylor, </a:t>
            </a:r>
            <a:r>
              <a:rPr lang="en-US" sz="1200" dirty="0" err="1"/>
              <a:t>n.d.</a:t>
            </a:r>
            <a:r>
              <a:rPr lang="en-US" sz="1200" dirty="0"/>
              <a:t>)</a:t>
            </a:r>
          </a:p>
        </p:txBody>
      </p:sp>
    </p:spTree>
    <p:extLst>
      <p:ext uri="{BB962C8B-B14F-4D97-AF65-F5344CB8AC3E}">
        <p14:creationId xmlns:p14="http://schemas.microsoft.com/office/powerpoint/2010/main" val="22678209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Fire Ecology" id="{F4931E89-B50A-9144-9035-C22CD000A2A8}" vid="{0F856638-DFA2-7949-8F17-A645B514F5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8977</TotalTime>
  <Words>2513</Words>
  <Application>Microsoft Macintosh PowerPoint</Application>
  <PresentationFormat>Widescreen</PresentationFormat>
  <Paragraphs>159</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Adobe Garamond Pro Bold</vt:lpstr>
      <vt:lpstr>Arial</vt:lpstr>
      <vt:lpstr>Calibri</vt:lpstr>
      <vt:lpstr>Garamond</vt:lpstr>
      <vt:lpstr>Garamond Bold</vt:lpstr>
      <vt:lpstr>MS Shell Dlg 2</vt:lpstr>
      <vt:lpstr>Wingdings</vt:lpstr>
      <vt:lpstr>Wingdings 3</vt:lpstr>
      <vt:lpstr>Madison</vt:lpstr>
      <vt:lpstr>Mediterranean  Biomes, Climate, &amp; Ecosystems</vt:lpstr>
      <vt:lpstr>Biomes of the World</vt:lpstr>
      <vt:lpstr>Each Biome has a Characteristic Climate</vt:lpstr>
      <vt:lpstr>Southern California is in a Mediterranean Climate </vt:lpstr>
      <vt:lpstr>There are 5 areas around the world that are characterized by the Mediterranean Biome:</vt:lpstr>
      <vt:lpstr>Characteristics of the Mediterranean Biome:</vt:lpstr>
      <vt:lpstr>What is an Ecosystem?</vt:lpstr>
      <vt:lpstr>Mediterranean Ecosystem Characteristics</vt:lpstr>
      <vt:lpstr>The California Floristic Province  is a globally significant hotspot of biodiversity </vt:lpstr>
      <vt:lpstr>Human Habitation</vt:lpstr>
      <vt:lpstr>Santa Monica Mountains National Recreation Area</vt:lpstr>
      <vt:lpstr>Santa Monica Mountains National Recreation Area</vt:lpstr>
      <vt:lpstr>Where can you take a walk in a Mediterranean Ecosystem?</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ecology</dc:title>
  <dc:creator>Szczepanski, Timothy C</dc:creator>
  <cp:lastModifiedBy>Szczepanski, Timothy C</cp:lastModifiedBy>
  <cp:revision>107</cp:revision>
  <dcterms:created xsi:type="dcterms:W3CDTF">2018-03-28T23:00:54Z</dcterms:created>
  <dcterms:modified xsi:type="dcterms:W3CDTF">2018-12-12T22:18:56Z</dcterms:modified>
</cp:coreProperties>
</file>