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1"/>
  </p:notesMasterIdLst>
  <p:sldIdLst>
    <p:sldId id="353" r:id="rId2"/>
    <p:sldId id="307" r:id="rId3"/>
    <p:sldId id="355" r:id="rId4"/>
    <p:sldId id="356" r:id="rId5"/>
    <p:sldId id="357" r:id="rId6"/>
    <p:sldId id="358" r:id="rId7"/>
    <p:sldId id="359" r:id="rId8"/>
    <p:sldId id="360" r:id="rId9"/>
    <p:sldId id="361" r:id="rId10"/>
    <p:sldId id="362" r:id="rId11"/>
    <p:sldId id="308" r:id="rId12"/>
    <p:sldId id="348" r:id="rId13"/>
    <p:sldId id="328" r:id="rId14"/>
    <p:sldId id="327" r:id="rId15"/>
    <p:sldId id="334" r:id="rId16"/>
    <p:sldId id="349" r:id="rId17"/>
    <p:sldId id="322" r:id="rId18"/>
    <p:sldId id="329" r:id="rId19"/>
    <p:sldId id="332" r:id="rId20"/>
    <p:sldId id="331" r:id="rId21"/>
    <p:sldId id="335" r:id="rId22"/>
    <p:sldId id="338" r:id="rId23"/>
    <p:sldId id="341" r:id="rId24"/>
    <p:sldId id="339" r:id="rId25"/>
    <p:sldId id="330" r:id="rId26"/>
    <p:sldId id="342" r:id="rId27"/>
    <p:sldId id="311" r:id="rId28"/>
    <p:sldId id="305" r:id="rId29"/>
    <p:sldId id="352" r:id="rId30"/>
    <p:sldId id="336" r:id="rId31"/>
    <p:sldId id="294" r:id="rId32"/>
    <p:sldId id="306" r:id="rId33"/>
    <p:sldId id="343" r:id="rId34"/>
    <p:sldId id="340" r:id="rId35"/>
    <p:sldId id="337" r:id="rId36"/>
    <p:sldId id="344" r:id="rId37"/>
    <p:sldId id="345" r:id="rId38"/>
    <p:sldId id="350" r:id="rId39"/>
    <p:sldId id="351"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502B"/>
    <a:srgbClr val="705B31"/>
    <a:srgbClr val="A89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128" autoAdjust="0"/>
    <p:restoredTop sz="93245" autoAdjust="0"/>
  </p:normalViewPr>
  <p:slideViewPr>
    <p:cSldViewPr>
      <p:cViewPr>
        <p:scale>
          <a:sx n="100" d="100"/>
          <a:sy n="100" d="100"/>
        </p:scale>
        <p:origin x="-72" y="-72"/>
      </p:cViewPr>
      <p:guideLst>
        <p:guide orient="horz" pos="1008"/>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40763A-1612-422F-9CAF-4FE258955C5A}" type="datetimeFigureOut">
              <a:rPr lang="en-US" smtClean="0"/>
              <a:t>8/27/2012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6051F-221C-4D98-B67A-9798C3FBCA18}" type="slidenum">
              <a:rPr lang="en-US" smtClean="0"/>
              <a:t>‹#›</a:t>
            </a:fld>
            <a:endParaRPr lang="en-US"/>
          </a:p>
        </p:txBody>
      </p:sp>
    </p:spTree>
    <p:extLst>
      <p:ext uri="{BB962C8B-B14F-4D97-AF65-F5344CB8AC3E}">
        <p14:creationId xmlns:p14="http://schemas.microsoft.com/office/powerpoint/2010/main" val="421863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Congress has given the Service the management discretion to allow impacts within parks, that discretion is limited by the statutory requirement (generally enforceable by the federal courts) that the Park Service must leave park resources and values unimpaired unless a particular law directly and specifically provides otherwise. This, the cornerstone of the Organic Act, establishes the primary responsibility of the Nation Park Service. It ensures that park resources and values will continue to exist in a condition that will allow the American people to have present and future opportunities for enjoyment of them. </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a:t>
            </a:fld>
            <a:endParaRPr lang="en-US" dirty="0"/>
          </a:p>
        </p:txBody>
      </p:sp>
    </p:spTree>
    <p:extLst>
      <p:ext uri="{BB962C8B-B14F-4D97-AF65-F5344CB8AC3E}">
        <p14:creationId xmlns:p14="http://schemas.microsoft.com/office/powerpoint/2010/main" val="29176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impact that “harm(s) the integrity of Park resources or values, including the opportunities that otherwise would be present for the enjoyment of those resources or values”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NPS must evaluate “the particular resources and values that would be affected; the severity, duration, and timing of the impact; the direct and indirect effects of the impact; and the cumulative effects of the impact in question and other impacts” </a:t>
            </a:r>
          </a:p>
          <a:p>
            <a:pPr marL="0" indent="0">
              <a:buNone/>
            </a:pPr>
            <a:r>
              <a:rPr lang="en-US" dirty="0" smtClean="0"/>
              <a:t>(NPS Management Policies 2006, Section 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Remember, the resources found at CRNRA are to be left “unimpaired” for future generations.  That your children’s children should be able to enjoy the park as it is today.</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11</a:t>
            </a:fld>
            <a:endParaRPr lang="en-US" dirty="0"/>
          </a:p>
        </p:txBody>
      </p:sp>
    </p:spTree>
    <p:extLst>
      <p:ext uri="{BB962C8B-B14F-4D97-AF65-F5344CB8AC3E}">
        <p14:creationId xmlns:p14="http://schemas.microsoft.com/office/powerpoint/2010/main" val="67284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13</a:t>
            </a:fld>
            <a:endParaRPr lang="en-US" dirty="0"/>
          </a:p>
        </p:txBody>
      </p:sp>
    </p:spTree>
    <p:extLst>
      <p:ext uri="{BB962C8B-B14F-4D97-AF65-F5344CB8AC3E}">
        <p14:creationId xmlns:p14="http://schemas.microsoft.com/office/powerpoint/2010/main" val="18812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14</a:t>
            </a:fld>
            <a:endParaRPr lang="en-US" dirty="0"/>
          </a:p>
        </p:txBody>
      </p:sp>
    </p:spTree>
    <p:extLst>
      <p:ext uri="{BB962C8B-B14F-4D97-AF65-F5344CB8AC3E}">
        <p14:creationId xmlns:p14="http://schemas.microsoft.com/office/powerpoint/2010/main" val="228179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quality is protected by the State’s water uses and classifications – Secondary trout stream, recreation, and drinking water.</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15</a:t>
            </a:fld>
            <a:endParaRPr lang="en-US" dirty="0"/>
          </a:p>
        </p:txBody>
      </p:sp>
    </p:spTree>
    <p:extLst>
      <p:ext uri="{BB962C8B-B14F-4D97-AF65-F5344CB8AC3E}">
        <p14:creationId xmlns:p14="http://schemas.microsoft.com/office/powerpoint/2010/main" val="1859056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48 miles of river and 15 land units = </a:t>
            </a:r>
            <a:r>
              <a:rPr lang="en-US" dirty="0" smtClean="0"/>
              <a:t>over 6,000 </a:t>
            </a:r>
            <a:r>
              <a:rPr lang="en-US" dirty="0" smtClean="0"/>
              <a:t>acres and our jobs are to preserve it for future generations.  We are up against</a:t>
            </a:r>
            <a:r>
              <a:rPr lang="en-US" baseline="0" dirty="0" smtClean="0"/>
              <a:t> d</a:t>
            </a:r>
            <a:r>
              <a:rPr lang="en-US" dirty="0" smtClean="0"/>
              <a:t>evelopment, golf courses, waste water treatment plants, intakes, outtakes, encroachments from all sides, and erosion and sedimentation like you would never guess</a:t>
            </a:r>
            <a:r>
              <a:rPr lang="en-US" baseline="0" dirty="0" smtClean="0"/>
              <a:t> – e.g. Ray’s on the River has lost 65 feet of land since it opened 25 years ago</a:t>
            </a:r>
            <a:r>
              <a:rPr lang="en-US" dirty="0" smtClean="0"/>
              <a:t>.  Think about that – 65 feet.  What</a:t>
            </a:r>
            <a:r>
              <a:rPr lang="en-US" baseline="0" dirty="0" smtClean="0"/>
              <a:t> can we possibly do to prevent that sort of land loss? Calls like this are coming in every day. </a:t>
            </a:r>
            <a:r>
              <a:rPr lang="en-US" dirty="0" smtClean="0"/>
              <a:t>But we also have the resources that an urban environment offers and that</a:t>
            </a:r>
            <a:r>
              <a:rPr lang="en-US" baseline="0" dirty="0" smtClean="0"/>
              <a:t> is the knowledge and expertise to protect the </a:t>
            </a:r>
            <a:r>
              <a:rPr lang="en-US" baseline="0" dirty="0" err="1" smtClean="0"/>
              <a:t>greenspaces</a:t>
            </a:r>
            <a:r>
              <a:rPr lang="en-US" baseline="0" dirty="0" smtClean="0"/>
              <a:t>, the drinking water, and the recreation opportunities.</a:t>
            </a:r>
            <a:r>
              <a:rPr lang="en-US" dirty="0" smtClean="0"/>
              <a:t> </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16</a:t>
            </a:fld>
            <a:endParaRPr lang="en-US"/>
          </a:p>
        </p:txBody>
      </p:sp>
    </p:spTree>
    <p:extLst>
      <p:ext uri="{BB962C8B-B14F-4D97-AF65-F5344CB8AC3E}">
        <p14:creationId xmlns:p14="http://schemas.microsoft.com/office/powerpoint/2010/main" val="113681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‘Edge effect’ </a:t>
            </a:r>
            <a:r>
              <a:rPr lang="en-US" dirty="0" smtClean="0"/>
              <a:t>= long linear park with 15 discrete units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17</a:t>
            </a:fld>
            <a:endParaRPr lang="en-US"/>
          </a:p>
        </p:txBody>
      </p:sp>
    </p:spTree>
    <p:extLst>
      <p:ext uri="{BB962C8B-B14F-4D97-AF65-F5344CB8AC3E}">
        <p14:creationId xmlns:p14="http://schemas.microsoft.com/office/powerpoint/2010/main" val="156831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Buford</a:t>
            </a:r>
            <a:r>
              <a:rPr lang="en-US" baseline="0" dirty="0" smtClean="0"/>
              <a:t> Dam is a hydro power facility.  In order to get the most “bang for the buck”, t</a:t>
            </a:r>
            <a:r>
              <a:rPr lang="en-US" dirty="0" smtClean="0"/>
              <a:t>he flow is on or off, no ramping up or down.</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18</a:t>
            </a:fld>
            <a:endParaRPr lang="en-US"/>
          </a:p>
        </p:txBody>
      </p:sp>
    </p:spTree>
    <p:extLst>
      <p:ext uri="{BB962C8B-B14F-4D97-AF65-F5344CB8AC3E}">
        <p14:creationId xmlns:p14="http://schemas.microsoft.com/office/powerpoint/2010/main" val="389568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19</a:t>
            </a:fld>
            <a:endParaRPr lang="en-US"/>
          </a:p>
        </p:txBody>
      </p:sp>
    </p:spTree>
    <p:extLst>
      <p:ext uri="{BB962C8B-B14F-4D97-AF65-F5344CB8AC3E}">
        <p14:creationId xmlns:p14="http://schemas.microsoft.com/office/powerpoint/2010/main" val="129249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Everybody</a:t>
            </a:r>
            <a:r>
              <a:rPr lang="en-US" baseline="0" dirty="0" smtClean="0"/>
              <a:t> wants to be on the river for the water, the view and the cool breeze.</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20</a:t>
            </a:fld>
            <a:endParaRPr lang="en-US"/>
          </a:p>
        </p:txBody>
      </p:sp>
    </p:spTree>
    <p:extLst>
      <p:ext uri="{BB962C8B-B14F-4D97-AF65-F5344CB8AC3E}">
        <p14:creationId xmlns:p14="http://schemas.microsoft.com/office/powerpoint/2010/main" val="4281086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Stormwater runoff from tributaries has</a:t>
            </a:r>
            <a:r>
              <a:rPr lang="en-US" baseline="0" dirty="0" smtClean="0"/>
              <a:t> a significant impact on the river system, the vegetation and land in the park units, and even on our cultural resources.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22</a:t>
            </a:fld>
            <a:endParaRPr lang="en-US"/>
          </a:p>
        </p:txBody>
      </p:sp>
    </p:spTree>
    <p:extLst>
      <p:ext uri="{BB962C8B-B14F-4D97-AF65-F5344CB8AC3E}">
        <p14:creationId xmlns:p14="http://schemas.microsoft.com/office/powerpoint/2010/main" val="118613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Park’s mission is to lead the preservation and protection</a:t>
            </a:r>
            <a:r>
              <a:rPr lang="en-US" baseline="0" dirty="0" smtClean="0"/>
              <a:t> of a 48-mile section of the Chattahoochee River corridor and its associated natural and cultural resources, for the benefit and enjoyment of the people.</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a:t>
            </a:fld>
            <a:endParaRPr lang="en-US"/>
          </a:p>
        </p:txBody>
      </p:sp>
    </p:spTree>
    <p:extLst>
      <p:ext uri="{BB962C8B-B14F-4D97-AF65-F5344CB8AC3E}">
        <p14:creationId xmlns:p14="http://schemas.microsoft.com/office/powerpoint/2010/main" val="1225563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Streams are incised from</a:t>
            </a:r>
            <a:r>
              <a:rPr lang="en-US" baseline="0" dirty="0" smtClean="0"/>
              <a:t> both the upland development and the fluctuation in river flow.</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23</a:t>
            </a:fld>
            <a:endParaRPr lang="en-US"/>
          </a:p>
        </p:txBody>
      </p:sp>
    </p:spTree>
    <p:extLst>
      <p:ext uri="{BB962C8B-B14F-4D97-AF65-F5344CB8AC3E}">
        <p14:creationId xmlns:p14="http://schemas.microsoft.com/office/powerpoint/2010/main" val="2257523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Developments like the one shown here take the water that would naturally hit the ground and be absorbed into the soil</a:t>
            </a:r>
            <a:r>
              <a:rPr lang="en-US" baseline="0" dirty="0" smtClean="0"/>
              <a:t> and direct it into culverts pointed away from the development and towards the nearest stream and river.  This leads to many man-made streams that erode during high rainfall events, incising ever deeper as they transport the silt and sedimentation into the tributaries and river.  These, really are the bane of our existence here at the park.  Even the road gutters and drains take what used to be sheet flow and direct it into a point source that will erode the area where it hits the ground.  These unnatural streams cause tremendous damage to park resources through erosion, sedimentation, the unsightly aesthetics of the structures and the removal of the natural sheet flow and saturation into the ground.</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24</a:t>
            </a:fld>
            <a:endParaRPr lang="en-US"/>
          </a:p>
        </p:txBody>
      </p:sp>
    </p:spTree>
    <p:extLst>
      <p:ext uri="{BB962C8B-B14F-4D97-AF65-F5344CB8AC3E}">
        <p14:creationId xmlns:p14="http://schemas.microsoft.com/office/powerpoint/2010/main" val="428088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surrounded!</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25</a:t>
            </a:fld>
            <a:endParaRPr lang="en-US"/>
          </a:p>
        </p:txBody>
      </p:sp>
    </p:spTree>
    <p:extLst>
      <p:ext uri="{BB962C8B-B14F-4D97-AF65-F5344CB8AC3E}">
        <p14:creationId xmlns:p14="http://schemas.microsoft.com/office/powerpoint/2010/main" val="498737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Death by a thousand cuts.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26</a:t>
            </a:fld>
            <a:endParaRPr lang="en-US"/>
          </a:p>
        </p:txBody>
      </p:sp>
    </p:spTree>
    <p:extLst>
      <p:ext uri="{BB962C8B-B14F-4D97-AF65-F5344CB8AC3E}">
        <p14:creationId xmlns:p14="http://schemas.microsoft.com/office/powerpoint/2010/main" val="399454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Redwoods Act – acknowledged that the NPS can not allow activities to occur on park land that violate established legislation (including Organic Act and enabling</a:t>
            </a:r>
            <a:r>
              <a:rPr lang="en-US" baseline="0" dirty="0" smtClean="0"/>
              <a:t> legislation).  The park boundaries Of Redwoods NP were expanded to better protect the resources from outside activities.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27</a:t>
            </a:fld>
            <a:endParaRPr lang="en-US"/>
          </a:p>
        </p:txBody>
      </p:sp>
    </p:spTree>
    <p:extLst>
      <p:ext uri="{BB962C8B-B14F-4D97-AF65-F5344CB8AC3E}">
        <p14:creationId xmlns:p14="http://schemas.microsoft.com/office/powerpoint/2010/main" val="347637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we have had several 19jj cases in this park over the years and many of the more severe impacts were the result of</a:t>
            </a:r>
            <a:r>
              <a:rPr lang="en-US" baseline="0" dirty="0" smtClean="0"/>
              <a:t> the improper use of or neglect to use BMPs.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28</a:t>
            </a:fld>
            <a:endParaRPr lang="en-US"/>
          </a:p>
        </p:txBody>
      </p:sp>
    </p:spTree>
    <p:extLst>
      <p:ext uri="{BB962C8B-B14F-4D97-AF65-F5344CB8AC3E}">
        <p14:creationId xmlns:p14="http://schemas.microsoft.com/office/powerpoint/2010/main" val="2286293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Improper BMPs led to a costly 19jj case and a stream restoration.</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29</a:t>
            </a:fld>
            <a:endParaRPr lang="en-US"/>
          </a:p>
        </p:txBody>
      </p:sp>
    </p:spTree>
    <p:extLst>
      <p:ext uri="{BB962C8B-B14F-4D97-AF65-F5344CB8AC3E}">
        <p14:creationId xmlns:p14="http://schemas.microsoft.com/office/powerpoint/2010/main" val="218445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Aesthetics is an important component of the park values as well as sound</a:t>
            </a:r>
            <a:r>
              <a:rPr lang="en-US" baseline="0" dirty="0" smtClean="0"/>
              <a:t> and light</a:t>
            </a:r>
            <a:r>
              <a:rPr lang="en-US" dirty="0" smtClean="0"/>
              <a:t>.</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30</a:t>
            </a:fld>
            <a:endParaRPr lang="en-US"/>
          </a:p>
        </p:txBody>
      </p:sp>
    </p:spTree>
    <p:extLst>
      <p:ext uri="{BB962C8B-B14F-4D97-AF65-F5344CB8AC3E}">
        <p14:creationId xmlns:p14="http://schemas.microsoft.com/office/powerpoint/2010/main" val="159716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the buffer is primarily made up of privet it is still providing</a:t>
            </a:r>
            <a:r>
              <a:rPr lang="en-US" baseline="0" dirty="0" smtClean="0"/>
              <a:t> the protection needed by the streams and river to filter runoff, stabilize banks, and give shade to the waterways.  This is one area where we leave the invasive exotics.  Remember Ray’s?  The nice green lawn that was there for years while he lost about 2-3 feet of land/year.  The unnatural fluctuation in flows of the river exacerbate this situation and there is nothing that we can do about that at this time other than PROTECT THE BUFFERS!!!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33</a:t>
            </a:fld>
            <a:endParaRPr lang="en-US"/>
          </a:p>
        </p:txBody>
      </p:sp>
    </p:spTree>
    <p:extLst>
      <p:ext uri="{BB962C8B-B14F-4D97-AF65-F5344CB8AC3E}">
        <p14:creationId xmlns:p14="http://schemas.microsoft.com/office/powerpoint/2010/main" val="418662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snake photo is taken from the US</a:t>
            </a:r>
            <a:r>
              <a:rPr lang="en-US" baseline="0" dirty="0" smtClean="0"/>
              <a:t> DOT Federal Highway Administration website under the subject line of “Keeping it Simple: Easy Ways to Help Wildlife Along Roads”       http://www.fhwa.dot.gov/environment/wildlifeprotection/</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36</a:t>
            </a:fld>
            <a:endParaRPr lang="en-US"/>
          </a:p>
        </p:txBody>
      </p:sp>
    </p:spTree>
    <p:extLst>
      <p:ext uri="{BB962C8B-B14F-4D97-AF65-F5344CB8AC3E}">
        <p14:creationId xmlns:p14="http://schemas.microsoft.com/office/powerpoint/2010/main" val="37018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are talking about any permits that need to be acquired by any federal agency with respect to a project falling within these two categories in the slide.</a:t>
            </a:r>
            <a:endParaRPr lang="en-US" dirty="0" smtClean="0"/>
          </a:p>
          <a:p>
            <a:endParaRPr lang="en-US" dirty="0" smtClean="0"/>
          </a:p>
          <a:p>
            <a:r>
              <a:rPr lang="en-US" dirty="0" smtClean="0"/>
              <a:t>Within </a:t>
            </a:r>
            <a:r>
              <a:rPr lang="en-US" dirty="0" smtClean="0"/>
              <a:t>2000’ – Essentially</a:t>
            </a:r>
            <a:r>
              <a:rPr lang="en-US" baseline="0" dirty="0" smtClean="0"/>
              <a:t> NPS becomes a formal stakeholder to the action. The federal agency undertaking the action must specifically address, in writing, any comment or recommendation we make to them.</a:t>
            </a:r>
          </a:p>
          <a:p>
            <a:endParaRPr lang="en-US" baseline="0" dirty="0" smtClean="0"/>
          </a:p>
          <a:p>
            <a:r>
              <a:rPr lang="en-US" baseline="0" dirty="0" smtClean="0"/>
              <a:t>Within our legislated jurisdiction, which includes any of our owned property as well as the river in its bed up to the ordinary high water mark: We must concur with the federal agency’s action before they may undertake the action. In these cases we become a major participant.</a:t>
            </a:r>
          </a:p>
          <a:p>
            <a:endParaRPr lang="en-US" baseline="0" dirty="0" smtClean="0"/>
          </a:p>
          <a:p>
            <a:r>
              <a:rPr lang="en-US" baseline="0" dirty="0" smtClean="0"/>
              <a:t>The take-home message here for consultants or project proponents is to be sure that NPS involvement is being sought early in the process for any federal action that falls within these two categories. It doesn’t hurt to confer with your federal agency contact that this step is being accomplished.</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4</a:t>
            </a:fld>
            <a:endParaRPr lang="en-US"/>
          </a:p>
        </p:txBody>
      </p:sp>
    </p:spTree>
    <p:extLst>
      <p:ext uri="{BB962C8B-B14F-4D97-AF65-F5344CB8AC3E}">
        <p14:creationId xmlns:p14="http://schemas.microsoft.com/office/powerpoint/2010/main" val="104656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mandated to treat</a:t>
            </a:r>
            <a:r>
              <a:rPr lang="en-US" baseline="0" dirty="0" smtClean="0"/>
              <a:t> invasive exotics in the parks and keep others from entering.  Cleaning all equipment helps to prevent the spread of invasives by removing dirt and debris that can carries seed and propagules from these plants.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37</a:t>
            </a:fld>
            <a:endParaRPr lang="en-US"/>
          </a:p>
        </p:txBody>
      </p:sp>
    </p:spTree>
    <p:extLst>
      <p:ext uri="{BB962C8B-B14F-4D97-AF65-F5344CB8AC3E}">
        <p14:creationId xmlns:p14="http://schemas.microsoft.com/office/powerpoint/2010/main" val="72009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the state standard is not enough.  </a:t>
            </a:r>
            <a:r>
              <a:rPr lang="en-US" smtClean="0"/>
              <a:t>Consider the site.</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38</a:t>
            </a:fld>
            <a:endParaRPr lang="en-US"/>
          </a:p>
        </p:txBody>
      </p:sp>
    </p:spTree>
    <p:extLst>
      <p:ext uri="{BB962C8B-B14F-4D97-AF65-F5344CB8AC3E}">
        <p14:creationId xmlns:p14="http://schemas.microsoft.com/office/powerpoint/2010/main" val="423193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talking specifically about a scenario that would require</a:t>
            </a:r>
            <a:r>
              <a:rPr lang="en-US" baseline="0" dirty="0" smtClean="0"/>
              <a:t> a separate permit from NPS for a project.</a:t>
            </a:r>
            <a:endParaRPr lang="en-US" dirty="0" smtClean="0"/>
          </a:p>
          <a:p>
            <a:endParaRPr lang="en-US" dirty="0" smtClean="0"/>
          </a:p>
          <a:p>
            <a:r>
              <a:rPr lang="en-US" dirty="0" smtClean="0"/>
              <a:t>Issuance</a:t>
            </a:r>
            <a:r>
              <a:rPr lang="en-US" baseline="0" dirty="0" smtClean="0"/>
              <a:t> </a:t>
            </a:r>
            <a:r>
              <a:rPr lang="en-US" baseline="0" dirty="0" smtClean="0"/>
              <a:t>of a SUP would constitute a “Federal action.”  Thus SUP activities need to be evaluated for compliance with NEPA, NHPA, ESA and all applicable </a:t>
            </a:r>
            <a:r>
              <a:rPr lang="en-US" baseline="0" dirty="0" smtClean="0"/>
              <a:t>laws, executive orders, and policies. </a:t>
            </a:r>
            <a:r>
              <a:rPr lang="en-US" baseline="0" dirty="0" smtClean="0"/>
              <a:t>If a proposed special use is not covered by a categorical exclusion, an EA or EIS will need to be prepared. The park is responsible for identifying reasonable alternatives, both inside and outside the park, and completing appropriate compliance documentation. Compliance documentation may be prepared by either the park or the applicant at the discretion of the superintendent. Although the park may require that the applicant prepare the documentation, the NPS remains responsible for all content. Regardless of who prepares the documents, the applicant is responsible for paying all NPS costs incurred in meeting all requirements. Note: This is true even when the decision process leads to a denial of a permit. Applicants should be prepared early for this possibility and encouraged to work closely with NPS to identify alternatives that are consistent with NPS mission and park vision. Recoverable costs include all costs to the NPS from the time the first inquiry is received until a proposed activity is either denied or carries through to completion.</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5</a:t>
            </a:fld>
            <a:endParaRPr lang="en-US"/>
          </a:p>
        </p:txBody>
      </p:sp>
    </p:spTree>
    <p:extLst>
      <p:ext uri="{BB962C8B-B14F-4D97-AF65-F5344CB8AC3E}">
        <p14:creationId xmlns:p14="http://schemas.microsoft.com/office/powerpoint/2010/main" val="432725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pitfall</a:t>
            </a:r>
            <a:r>
              <a:rPr lang="en-US" sz="1200" kern="1200" baseline="0" dirty="0" smtClean="0">
                <a:solidFill>
                  <a:schemeClr val="tx1"/>
                </a:solidFill>
                <a:effectLst/>
                <a:latin typeface="+mn-lt"/>
                <a:ea typeface="+mn-ea"/>
                <a:cs typeface="+mn-cs"/>
              </a:rPr>
              <a:t> that consultants will often run into is in presenting the NEPA from the perspective of NPS. If working for a municipal or private client, remember that the purpose and need should to be defined in the context of NPS’s action– whether this is issuance of a permit, permission to allow another entity to use NPS land, etc.</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of upmost importance that the Impact </a:t>
            </a:r>
            <a:r>
              <a:rPr lang="en-US" sz="1200" kern="1200" dirty="0" smtClean="0">
                <a:solidFill>
                  <a:schemeClr val="tx1"/>
                </a:solidFill>
                <a:effectLst/>
                <a:latin typeface="+mn-lt"/>
                <a:ea typeface="+mn-ea"/>
                <a:cs typeface="+mn-cs"/>
              </a:rPr>
              <a:t>Analysis </a:t>
            </a:r>
            <a:r>
              <a:rPr lang="en-US" sz="1200" kern="1200" dirty="0" smtClean="0">
                <a:solidFill>
                  <a:schemeClr val="tx1"/>
                </a:solidFill>
                <a:effectLst/>
                <a:latin typeface="+mn-lt"/>
                <a:ea typeface="+mn-ea"/>
                <a:cs typeface="+mn-cs"/>
              </a:rPr>
              <a:t>is Objective and Candid in it’s evaluation. An objective and accurate presentation of data is particularly important, as is the knowledgeable interpretation of those data in all appropriate contexts.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Court </a:t>
            </a:r>
            <a:r>
              <a:rPr lang="en-US" sz="1200" kern="1200" dirty="0" smtClean="0">
                <a:solidFill>
                  <a:schemeClr val="tx1"/>
                </a:solidFill>
                <a:effectLst/>
                <a:latin typeface="+mn-lt"/>
                <a:ea typeface="+mn-ea"/>
                <a:cs typeface="+mn-cs"/>
              </a:rPr>
              <a:t>battles on EAs have been lost on the basis that the EA included undocumented information; that methods used to collect data or that data themselves were inaccurate or controversial; or that the EA depended entirely on mitigation to reduce impacts to below a significance threshold.</a:t>
            </a:r>
          </a:p>
          <a:p>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6</a:t>
            </a:fld>
            <a:endParaRPr lang="en-US"/>
          </a:p>
        </p:txBody>
      </p:sp>
    </p:spTree>
    <p:extLst>
      <p:ext uri="{BB962C8B-B14F-4D97-AF65-F5344CB8AC3E}">
        <p14:creationId xmlns:p14="http://schemas.microsoft.com/office/powerpoint/2010/main" val="403688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a:t>
            </a:r>
            <a:r>
              <a:rPr lang="en-US" dirty="0" err="1" smtClean="0"/>
              <a:t>Cowardin</a:t>
            </a:r>
            <a:r>
              <a:rPr lang="en-US" dirty="0" smtClean="0"/>
              <a:t> definition, a wetland</a:t>
            </a:r>
            <a:r>
              <a:rPr lang="en-US" baseline="0" dirty="0" smtClean="0"/>
              <a:t> must have one or more of the following three attributes:</a:t>
            </a:r>
          </a:p>
          <a:p>
            <a:pPr marL="228600" indent="-228600">
              <a:buAutoNum type="arabicPeriod"/>
            </a:pPr>
            <a:r>
              <a:rPr lang="en-US" baseline="0" dirty="0" smtClean="0"/>
              <a:t>At least periodically, the land supports predominantly hydrophytes (wetland vegetation);</a:t>
            </a:r>
          </a:p>
          <a:p>
            <a:pPr marL="228600" indent="-228600">
              <a:buAutoNum type="arabicPeriod"/>
            </a:pPr>
            <a:r>
              <a:rPr lang="en-US" baseline="0" dirty="0" smtClean="0"/>
              <a:t>the substrate is predominantly </a:t>
            </a:r>
            <a:r>
              <a:rPr lang="en-US" baseline="0" dirty="0" err="1" smtClean="0"/>
              <a:t>undrained</a:t>
            </a:r>
            <a:r>
              <a:rPr lang="en-US" baseline="0" dirty="0" smtClean="0"/>
              <a:t> hydric soil; or</a:t>
            </a:r>
          </a:p>
          <a:p>
            <a:pPr marL="228600" indent="-228600">
              <a:buAutoNum type="arabicPeriod"/>
            </a:pPr>
            <a:r>
              <a:rPr lang="en-US" baseline="0" dirty="0" smtClean="0"/>
              <a:t>The substrate is a non-soil and is saturated with water or covered by shallow water at some time during the growing season of each year.</a:t>
            </a:r>
          </a:p>
          <a:p>
            <a:pPr marL="0" indent="0">
              <a:buNone/>
            </a:pPr>
            <a:endParaRPr lang="en-US" dirty="0" smtClean="0"/>
          </a:p>
          <a:p>
            <a:pPr marL="0" indent="0">
              <a:buNone/>
            </a:pPr>
            <a:r>
              <a:rPr lang="en-US" dirty="0" smtClean="0"/>
              <a:t>Note that</a:t>
            </a:r>
            <a:r>
              <a:rPr lang="en-US" baseline="0" dirty="0" smtClean="0"/>
              <a:t> this may add complexity to the wetland delineation requirements for a project if the project spans NPS-managed lands and non NPS-managed lands. Different delineation procedures may apply to the separate project segments. This underscored the need to consult with both NPS and any other involved federal entity early in the process.</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7</a:t>
            </a:fld>
            <a:endParaRPr lang="en-US"/>
          </a:p>
        </p:txBody>
      </p:sp>
    </p:spTree>
    <p:extLst>
      <p:ext uri="{BB962C8B-B14F-4D97-AF65-F5344CB8AC3E}">
        <p14:creationId xmlns:p14="http://schemas.microsoft.com/office/powerpoint/2010/main" val="302974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Sequential 3-step process of avoidance of wetland impacts, minimization of remaining wetland impacts, and mitigation in the form of wetland replacement must be implemented for any form of impact to wetland function (not restricted to placement of fill </a:t>
            </a:r>
            <a:r>
              <a:rPr lang="en-US" sz="1200" kern="1200" dirty="0" smtClean="0">
                <a:solidFill>
                  <a:schemeClr val="tx1"/>
                </a:solidFill>
                <a:effectLst/>
                <a:latin typeface="+mn-lt"/>
                <a:ea typeface="+mn-ea"/>
                <a:cs typeface="+mn-cs"/>
              </a:rPr>
              <a:t>material or dredging as </a:t>
            </a:r>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CWA</a:t>
            </a:r>
            <a:r>
              <a:rPr lang="en-US" sz="1200" kern="1200" baseline="0" dirty="0" smtClean="0">
                <a:solidFill>
                  <a:schemeClr val="tx1"/>
                </a:solidFill>
                <a:effectLst/>
                <a:latin typeface="+mn-lt"/>
                <a:ea typeface="+mn-ea"/>
                <a:cs typeface="+mn-cs"/>
              </a:rPr>
              <a:t> section </a:t>
            </a:r>
            <a:r>
              <a:rPr lang="en-US" sz="1200" kern="1200" dirty="0" smtClean="0">
                <a:solidFill>
                  <a:schemeClr val="tx1"/>
                </a:solidFill>
                <a:effectLst/>
                <a:latin typeface="+mn-lt"/>
                <a:ea typeface="+mn-ea"/>
                <a:cs typeface="+mn-cs"/>
              </a:rPr>
              <a:t>404</a:t>
            </a:r>
            <a:r>
              <a:rPr lang="en-US" sz="1200" kern="1200" dirty="0" smtClean="0">
                <a:solidFill>
                  <a:schemeClr val="tx1"/>
                </a:solidFill>
                <a:effectLst/>
                <a:latin typeface="+mn-lt"/>
                <a:ea typeface="+mn-ea"/>
                <a:cs typeface="+mn-cs"/>
              </a:rPr>
              <a:t>). In addition mandatory application of Best Management Practices as outlined by NPS.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important to point-out</a:t>
            </a:r>
            <a:r>
              <a:rPr lang="en-US" sz="1200" kern="1200" baseline="0" dirty="0" smtClean="0">
                <a:solidFill>
                  <a:schemeClr val="tx1"/>
                </a:solidFill>
                <a:effectLst/>
                <a:latin typeface="+mn-lt"/>
                <a:ea typeface="+mn-ea"/>
                <a:cs typeface="+mn-cs"/>
              </a:rPr>
              <a:t> that NPS requirements have no provision for the use of “credits” for mitigation. Again, if your project spans both NPS and non NPS-managed lands, please confer early with all involved parties to come to agreement on how mitigation may be collectively handled.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formal Wetland Statement of Findings must be prepared describing project, site, justification for use of the wetland, and detailed description of the sequential 3-step process and best management practices to be implemented. This is a separate document to be approved by NPS National </a:t>
            </a:r>
            <a:r>
              <a:rPr lang="en-US" sz="1200" kern="1200" dirty="0" smtClean="0">
                <a:solidFill>
                  <a:schemeClr val="tx1"/>
                </a:solidFill>
                <a:effectLst/>
                <a:latin typeface="+mn-lt"/>
                <a:ea typeface="+mn-ea"/>
                <a:cs typeface="+mn-cs"/>
              </a:rPr>
              <a:t>office before</a:t>
            </a:r>
            <a:r>
              <a:rPr lang="en-US" sz="1200" kern="1200" baseline="0" dirty="0" smtClean="0">
                <a:solidFill>
                  <a:schemeClr val="tx1"/>
                </a:solidFill>
                <a:effectLst/>
                <a:latin typeface="+mn-lt"/>
                <a:ea typeface="+mn-ea"/>
                <a:cs typeface="+mn-cs"/>
              </a:rPr>
              <a:t> the compliance process can be considered complete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Description of type and magnitude of wetland impacts with description of avoidance, minimization, and mitigation efforts </a:t>
            </a:r>
            <a:r>
              <a:rPr lang="en-US" sz="1200" kern="1200" dirty="0" smtClean="0">
                <a:solidFill>
                  <a:schemeClr val="tx1"/>
                </a:solidFill>
                <a:effectLst/>
                <a:latin typeface="+mn-lt"/>
                <a:ea typeface="+mn-ea"/>
                <a:cs typeface="+mn-cs"/>
              </a:rPr>
              <a:t>should also </a:t>
            </a:r>
            <a:r>
              <a:rPr lang="en-US" sz="1200" kern="1200" dirty="0" smtClean="0">
                <a:solidFill>
                  <a:schemeClr val="tx1"/>
                </a:solidFill>
                <a:effectLst/>
                <a:latin typeface="+mn-lt"/>
                <a:ea typeface="+mn-ea"/>
                <a:cs typeface="+mn-cs"/>
              </a:rPr>
              <a:t>be included within the NEPA </a:t>
            </a:r>
            <a:r>
              <a:rPr lang="en-US" sz="1200" kern="1200" dirty="0" smtClean="0">
                <a:solidFill>
                  <a:schemeClr val="tx1"/>
                </a:solidFill>
                <a:effectLst/>
                <a:latin typeface="+mn-lt"/>
                <a:ea typeface="+mn-ea"/>
                <a:cs typeface="+mn-cs"/>
              </a:rPr>
              <a:t>document</a:t>
            </a:r>
            <a:r>
              <a:rPr lang="en-US" sz="1200" kern="1200" baseline="0" dirty="0" smtClean="0">
                <a:solidFill>
                  <a:schemeClr val="tx1"/>
                </a:solidFill>
                <a:effectLst/>
                <a:latin typeface="+mn-lt"/>
                <a:ea typeface="+mn-ea"/>
                <a:cs typeface="+mn-cs"/>
              </a:rPr>
              <a:t> itself.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Several specific action may be excepted for formal WSOF preparation and replacement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requirement. In these cases Avoidance and Minimization must still</a:t>
            </a:r>
            <a:r>
              <a:rPr lang="en-US" sz="1200" kern="1200" baseline="0" dirty="0" smtClean="0">
                <a:solidFill>
                  <a:schemeClr val="tx1"/>
                </a:solidFill>
                <a:effectLst/>
                <a:latin typeface="+mn-lt"/>
                <a:ea typeface="+mn-ea"/>
                <a:cs typeface="+mn-cs"/>
              </a:rPr>
              <a:t> occur and must be specifically outlined within the NEPA document. Exceptions are made on case-by-case </a:t>
            </a:r>
            <a:r>
              <a:rPr lang="en-US" sz="1200" kern="1200" baseline="0" dirty="0" smtClean="0">
                <a:solidFill>
                  <a:schemeClr val="tx1"/>
                </a:solidFill>
                <a:effectLst/>
                <a:latin typeface="+mn-lt"/>
                <a:ea typeface="+mn-ea"/>
                <a:cs typeface="+mn-cs"/>
              </a:rPr>
              <a:t>basis, and ultimately it is the </a:t>
            </a:r>
            <a:r>
              <a:rPr lang="en-US" sz="1200" kern="1200" baseline="0" dirty="0" smtClean="0">
                <a:solidFill>
                  <a:schemeClr val="tx1"/>
                </a:solidFill>
                <a:effectLst/>
                <a:latin typeface="+mn-lt"/>
                <a:ea typeface="+mn-ea"/>
                <a:cs typeface="+mn-cs"/>
              </a:rPr>
              <a:t>NPS National office is who makes this determination.</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8</a:t>
            </a:fld>
            <a:endParaRPr lang="en-US"/>
          </a:p>
        </p:txBody>
      </p:sp>
    </p:spTree>
    <p:extLst>
      <p:ext uri="{BB962C8B-B14F-4D97-AF65-F5344CB8AC3E}">
        <p14:creationId xmlns:p14="http://schemas.microsoft.com/office/powerpoint/2010/main" val="78552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in the case of wetlands discussed in the previous slide, there are no</a:t>
            </a:r>
            <a:r>
              <a:rPr lang="en-US" dirty="0" smtClean="0"/>
              <a:t> </a:t>
            </a:r>
            <a:r>
              <a:rPr lang="en-US" dirty="0" smtClean="0"/>
              <a:t>exceptions for </a:t>
            </a:r>
            <a:r>
              <a:rPr lang="en-US" dirty="0" smtClean="0"/>
              <a:t>the preparation of a formal Floodplain</a:t>
            </a:r>
            <a:r>
              <a:rPr lang="en-US" baseline="0" dirty="0" smtClean="0"/>
              <a:t> Statement of Findings document (</a:t>
            </a:r>
            <a:r>
              <a:rPr lang="en-US" dirty="0" smtClean="0"/>
              <a:t>FSOW)—if </a:t>
            </a:r>
            <a:r>
              <a:rPr lang="en-US" dirty="0" smtClean="0"/>
              <a:t>an action would</a:t>
            </a:r>
            <a:r>
              <a:rPr lang="en-US" baseline="0" dirty="0" smtClean="0"/>
              <a:t> take place in floodplain, the document must be prepared.</a:t>
            </a:r>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9</a:t>
            </a:fld>
            <a:endParaRPr lang="en-US"/>
          </a:p>
        </p:txBody>
      </p:sp>
    </p:spTree>
    <p:extLst>
      <p:ext uri="{BB962C8B-B14F-4D97-AF65-F5344CB8AC3E}">
        <p14:creationId xmlns:p14="http://schemas.microsoft.com/office/powerpoint/2010/main" val="194815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Ensure that environmental analyses of Federal actions required by the NEPA or other established environmental review processes evaluate the effects of actions and agency plans on migratory birds, with emphasis on species of concern; provide notice to the USFWS Service in advance of conducting an action that is intended to take migratory birds.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Develop and implement conservation measures in cooperation with USFWS to avoid or minimize unintentional take of migratory birds. NPS must evaluate and document possible effects of proposed action on migratory birds.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Some things for projects to consider: timing of construction, noise, artificial lighting, creating </a:t>
            </a:r>
            <a:r>
              <a:rPr lang="en-US" sz="1200" b="0" i="0" u="none" strike="noStrike" kern="1200" baseline="0" dirty="0" smtClean="0">
                <a:solidFill>
                  <a:schemeClr val="tx1"/>
                </a:solidFill>
                <a:latin typeface="+mn-lt"/>
                <a:ea typeface="+mn-ea"/>
                <a:cs typeface="+mn-cs"/>
              </a:rPr>
              <a:t>human access </a:t>
            </a:r>
            <a:r>
              <a:rPr lang="en-US" sz="1200" b="0" i="0" u="none" strike="noStrike" kern="1200" baseline="0" dirty="0" smtClean="0">
                <a:solidFill>
                  <a:schemeClr val="tx1"/>
                </a:solidFill>
                <a:latin typeface="+mn-lt"/>
                <a:ea typeface="+mn-ea"/>
                <a:cs typeface="+mn-cs"/>
              </a:rPr>
              <a:t>to migratory bird </a:t>
            </a:r>
            <a:r>
              <a:rPr lang="en-US" sz="1200" b="0" i="0" u="none" strike="noStrike" kern="1200" baseline="0" dirty="0" smtClean="0">
                <a:solidFill>
                  <a:schemeClr val="tx1"/>
                </a:solidFill>
                <a:latin typeface="+mn-lt"/>
                <a:ea typeface="+mn-ea"/>
                <a:cs typeface="+mn-cs"/>
              </a:rPr>
              <a:t>habitat where that access could foreseeably lead to an undesirable impact, </a:t>
            </a:r>
            <a:r>
              <a:rPr lang="en-US" sz="1200" b="0" i="0" u="none" strike="noStrike" kern="1200" baseline="0" dirty="0" smtClean="0">
                <a:solidFill>
                  <a:schemeClr val="tx1"/>
                </a:solidFill>
                <a:latin typeface="+mn-lt"/>
                <a:ea typeface="+mn-ea"/>
                <a:cs typeface="+mn-cs"/>
              </a:rPr>
              <a:t>etc.</a:t>
            </a:r>
          </a:p>
          <a:p>
            <a:endParaRPr lang="en-US" dirty="0"/>
          </a:p>
        </p:txBody>
      </p:sp>
      <p:sp>
        <p:nvSpPr>
          <p:cNvPr id="4" name="Slide Number Placeholder 3"/>
          <p:cNvSpPr>
            <a:spLocks noGrp="1"/>
          </p:cNvSpPr>
          <p:nvPr>
            <p:ph type="sldNum" sz="quarter" idx="10"/>
          </p:nvPr>
        </p:nvSpPr>
        <p:spPr/>
        <p:txBody>
          <a:bodyPr/>
          <a:lstStyle/>
          <a:p>
            <a:fld id="{E466051F-221C-4D98-B67A-9798C3FBCA18}" type="slidenum">
              <a:rPr lang="en-US" smtClean="0"/>
              <a:t>10</a:t>
            </a:fld>
            <a:endParaRPr lang="en-US"/>
          </a:p>
        </p:txBody>
      </p:sp>
    </p:spTree>
    <p:extLst>
      <p:ext uri="{BB962C8B-B14F-4D97-AF65-F5344CB8AC3E}">
        <p14:creationId xmlns:p14="http://schemas.microsoft.com/office/powerpoint/2010/main" val="825227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54" name="Freeform 22"/>
          <p:cNvSpPr>
            <a:spLocks/>
          </p:cNvSpPr>
          <p:nvPr userDrawn="1"/>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dirty="0"/>
          </a:p>
        </p:txBody>
      </p:sp>
      <p:pic>
        <p:nvPicPr>
          <p:cNvPr id="18458" name="Picture 26" descr="ah_background_layered2"/>
          <p:cNvPicPr>
            <a:picLocks noChangeAspect="1" noChangeArrowheads="1"/>
          </p:cNvPicPr>
          <p:nvPr userDrawn="1"/>
        </p:nvPicPr>
        <p:blipFill>
          <a:blip r:embed="rId2" cstate="print"/>
          <a:srcRect/>
          <a:stretch>
            <a:fillRect/>
          </a:stretch>
        </p:blipFill>
        <p:spPr bwMode="auto">
          <a:xfrm>
            <a:off x="0" y="685800"/>
            <a:ext cx="4768850" cy="6172200"/>
          </a:xfrm>
          <a:prstGeom prst="rect">
            <a:avLst/>
          </a:prstGeom>
          <a:noFill/>
        </p:spPr>
      </p:pic>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r>
              <a:rPr lang="en-US"/>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2" charset="2"/>
              <a:buNone/>
              <a:defRPr sz="2800"/>
            </a:lvl1pPr>
          </a:lstStyle>
          <a:p>
            <a:r>
              <a:rPr lang="en-US"/>
              <a:t>Click to edit Master subtitle style</a:t>
            </a:r>
          </a:p>
        </p:txBody>
      </p:sp>
      <p:sp>
        <p:nvSpPr>
          <p:cNvPr id="18445" name="Rectangle 13"/>
          <p:cNvSpPr>
            <a:spLocks noGrp="1" noChangeArrowheads="1"/>
          </p:cNvSpPr>
          <p:nvPr>
            <p:ph type="dt" sz="quarter" idx="2"/>
          </p:nvPr>
        </p:nvSpPr>
        <p:spPr>
          <a:xfrm>
            <a:off x="609600" y="6172200"/>
            <a:ext cx="2133600" cy="476250"/>
          </a:xfrm>
        </p:spPr>
        <p:txBody>
          <a:bodyPr/>
          <a:lstStyle>
            <a:lvl1pPr>
              <a:defRPr>
                <a:latin typeface="+mn-lt"/>
              </a:defRPr>
            </a:lvl1pPr>
          </a:lstStyle>
          <a:p>
            <a:endParaRPr lang="en-US" dirty="0"/>
          </a:p>
        </p:txBody>
      </p:sp>
      <p:sp>
        <p:nvSpPr>
          <p:cNvPr id="18452" name="Line 20"/>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endParaRPr lang="en-US" dirty="0"/>
          </a:p>
        </p:txBody>
      </p:sp>
      <p:sp>
        <p:nvSpPr>
          <p:cNvPr id="18453" name="Rectangle 21"/>
          <p:cNvSpPr>
            <a:spLocks noGrp="1" noChangeArrowheads="1"/>
          </p:cNvSpPr>
          <p:nvPr>
            <p:ph type="ftr" sz="quarter" idx="3"/>
          </p:nvPr>
        </p:nvSpPr>
        <p:spPr/>
        <p:txBody>
          <a:bodyPr/>
          <a:lstStyle>
            <a:lvl1pPr>
              <a:defRPr/>
            </a:lvl1pPr>
          </a:lstStyle>
          <a:p>
            <a:r>
              <a:rPr lang="en-US" dirty="0"/>
              <a:t>E X P E R I E N C E    Y O U R    A M E R I C A</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dirty="0"/>
          </a:p>
        </p:txBody>
      </p:sp>
      <p:pic>
        <p:nvPicPr>
          <p:cNvPr id="17426" name="Picture 18" descr="ah_background_layered2"/>
          <p:cNvPicPr>
            <a:picLocks noChangeAspect="1" noChangeArrowheads="1"/>
          </p:cNvPicPr>
          <p:nvPr userDrawn="1"/>
        </p:nvPicPr>
        <p:blipFill>
          <a:blip r:embed="rId13" cstate="print"/>
          <a:srcRect/>
          <a:stretch>
            <a:fillRect/>
          </a:stretch>
        </p:blipFill>
        <p:spPr bwMode="auto">
          <a:xfrm>
            <a:off x="0" y="685800"/>
            <a:ext cx="4768850" cy="6172200"/>
          </a:xfrm>
          <a:prstGeom prst="rect">
            <a:avLst/>
          </a:prstGeom>
          <a:noFill/>
        </p:spPr>
      </p:pic>
      <p:sp>
        <p:nvSpPr>
          <p:cNvPr id="17410" name="Rectangle 2"/>
          <p:cNvSpPr>
            <a:spLocks noGrp="1" noChangeArrowheads="1"/>
          </p:cNvSpPr>
          <p:nvPr>
            <p:ph type="dt" sz="half" idx="2"/>
          </p:nvPr>
        </p:nvSpPr>
        <p:spPr bwMode="auto">
          <a:xfrm>
            <a:off x="685800" y="61722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dirty="0"/>
          </a:p>
        </p:txBody>
      </p:sp>
      <p:sp>
        <p:nvSpPr>
          <p:cNvPr id="17421" name="Rectangle 13"/>
          <p:cNvSpPr>
            <a:spLocks noGrp="1" noRot="1" noChangeArrowheads="1"/>
          </p:cNvSpPr>
          <p:nvPr>
            <p:ph type="title"/>
          </p:nvPr>
        </p:nvSpPr>
        <p:spPr bwMode="auto">
          <a:xfrm>
            <a:off x="609600" y="609600"/>
            <a:ext cx="7848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22" name="Rectangle 14"/>
          <p:cNvSpPr>
            <a:spLocks noGrp="1" noChangeArrowheads="1"/>
          </p:cNvSpPr>
          <p:nvPr>
            <p:ph type="ftr" sz="quarter" idx="3"/>
          </p:nvPr>
        </p:nvSpPr>
        <p:spPr bwMode="auto">
          <a:xfrm>
            <a:off x="3124200" y="6172200"/>
            <a:ext cx="5334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r>
              <a:rPr lang="en-US" dirty="0"/>
              <a:t>E X P E R I E N C E    Y O U R    A M E R I C A</a:t>
            </a:r>
          </a:p>
        </p:txBody>
      </p:sp>
      <p:sp>
        <p:nvSpPr>
          <p:cNvPr id="17423" name="Rectangle 15"/>
          <p:cNvSpPr>
            <a:spLocks noGrp="1" noChangeArrowheads="1"/>
          </p:cNvSpPr>
          <p:nvPr>
            <p:ph type="body" idx="1"/>
          </p:nvPr>
        </p:nvSpPr>
        <p:spPr bwMode="auto">
          <a:xfrm>
            <a:off x="609600" y="1600200"/>
            <a:ext cx="7848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25" name="Line 17"/>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endParaRPr lang="en-US" dirty="0"/>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p:transition>
  <p:timing>
    <p:tnLst>
      <p:par>
        <p:cTn id="1" dur="indefinite" restart="never" nodeType="tmRoot"/>
      </p:par>
    </p:tnLst>
  </p:timing>
  <p:hf sldNum="0" hdr="0" dt="0"/>
  <p:txStyles>
    <p:titleStyle>
      <a:lvl1pPr algn="l" rtl="0" fontAlgn="base">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848600" cy="685800"/>
          </a:xfrm>
        </p:spPr>
        <p:txBody>
          <a:bodyPr/>
          <a:lstStyle/>
          <a:p>
            <a:r>
              <a:rPr lang="en-US" dirty="0"/>
              <a:t>Chattahoochee River National Recreation Area</a:t>
            </a:r>
          </a:p>
        </p:txBody>
      </p:sp>
      <p:sp>
        <p:nvSpPr>
          <p:cNvPr id="3" name="Content Placeholder 2"/>
          <p:cNvSpPr>
            <a:spLocks noGrp="1"/>
          </p:cNvSpPr>
          <p:nvPr>
            <p:ph idx="1"/>
          </p:nvPr>
        </p:nvSpPr>
        <p:spPr>
          <a:xfrm>
            <a:off x="457200" y="2743200"/>
            <a:ext cx="2667000" cy="2514600"/>
          </a:xfrm>
        </p:spPr>
        <p:txBody>
          <a:bodyPr/>
          <a:lstStyle/>
          <a:p>
            <a:pPr marL="0" indent="0">
              <a:buNone/>
            </a:pPr>
            <a:r>
              <a:rPr lang="en-US" dirty="0"/>
              <a:t>NPS Compliance Procedures, Permitting, and Best Management Practices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057400"/>
            <a:ext cx="5562600" cy="374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5715000"/>
            <a:ext cx="571182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Frutiger LT Std 55 Roman" pitchFamily="34" charset="0"/>
              </a:rPr>
              <a:t>July 19, 2012</a:t>
            </a:r>
          </a:p>
          <a:p>
            <a:r>
              <a:rPr lang="en-US" dirty="0" smtClean="0">
                <a:effectLst>
                  <a:outerShdw blurRad="38100" dist="38100" dir="2700000" algn="tl">
                    <a:srgbClr val="000000">
                      <a:alpha val="43137"/>
                    </a:srgbClr>
                  </a:outerShdw>
                </a:effectLst>
                <a:latin typeface="Frutiger LT Std 55 Roman" pitchFamily="34" charset="0"/>
              </a:rPr>
              <a:t>Georgia Association of Environmental Professionals</a:t>
            </a:r>
            <a:endParaRPr lang="en-US" dirty="0">
              <a:effectLst>
                <a:outerShdw blurRad="38100" dist="38100" dir="2700000" algn="tl">
                  <a:srgbClr val="000000">
                    <a:alpha val="43137"/>
                  </a:srgbClr>
                </a:outerShdw>
              </a:effectLst>
              <a:latin typeface="Frutiger LT Std 55 Roman" pitchFamily="34" charset="0"/>
            </a:endParaRPr>
          </a:p>
        </p:txBody>
      </p:sp>
    </p:spTree>
    <p:extLst>
      <p:ext uri="{BB962C8B-B14F-4D97-AF65-F5344CB8AC3E}">
        <p14:creationId xmlns:p14="http://schemas.microsoft.com/office/powerpoint/2010/main" val="24093971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Migratory Birds</a:t>
            </a:r>
            <a:endParaRPr lang="en-US" dirty="0"/>
          </a:p>
        </p:txBody>
      </p:sp>
      <p:sp>
        <p:nvSpPr>
          <p:cNvPr id="3" name="Content Placeholder 2"/>
          <p:cNvSpPr>
            <a:spLocks noGrp="1"/>
          </p:cNvSpPr>
          <p:nvPr>
            <p:ph idx="1"/>
          </p:nvPr>
        </p:nvSpPr>
        <p:spPr/>
        <p:txBody>
          <a:bodyPr/>
          <a:lstStyle/>
          <a:p>
            <a:r>
              <a:rPr lang="en-US" dirty="0" smtClean="0"/>
              <a:t>E.O. 13186</a:t>
            </a:r>
          </a:p>
          <a:p>
            <a:pPr marL="0" indent="0">
              <a:buNone/>
            </a:pPr>
            <a:endParaRPr lang="en-US" sz="800" dirty="0" smtClean="0"/>
          </a:p>
          <a:p>
            <a:pPr marL="0" indent="0">
              <a:buNone/>
            </a:pPr>
            <a:r>
              <a:rPr lang="en-US" sz="2000" dirty="0" smtClean="0"/>
              <a:t>Purpose is to support the conservation intent of the Migratory Bird Treaty Act and migratory bird conventions by integrating bird conservation principles, measures, and practices into agency activities and by avoiding and minimizing, to the extent practicable, adverse impacts on migratory bird resources.     </a:t>
            </a:r>
          </a:p>
          <a:p>
            <a:pPr marL="0" indent="0">
              <a:buNone/>
            </a:pPr>
            <a:endParaRPr lang="en-US" sz="800" dirty="0" smtClean="0"/>
          </a:p>
          <a:p>
            <a:pPr marL="0" indent="0">
              <a:buNone/>
            </a:pPr>
            <a:endParaRPr lang="en-US" sz="800" dirty="0" smtClean="0"/>
          </a:p>
          <a:p>
            <a:pPr marL="0" indent="0">
              <a:buNone/>
            </a:pPr>
            <a:r>
              <a:rPr lang="en-US" sz="2000" dirty="0" smtClean="0"/>
              <a:t>				  And to prevent or abate the </a:t>
            </a:r>
          </a:p>
          <a:p>
            <a:pPr marL="0" indent="0">
              <a:buNone/>
            </a:pPr>
            <a:r>
              <a:rPr lang="en-US" sz="2000" dirty="0" smtClean="0"/>
              <a:t>				  pollution or detrimental alteration </a:t>
            </a:r>
          </a:p>
          <a:p>
            <a:pPr marL="0" indent="0">
              <a:buNone/>
            </a:pPr>
            <a:r>
              <a:rPr lang="en-US" sz="2000" dirty="0" smtClean="0"/>
              <a:t>				  of the environment for the benefit </a:t>
            </a:r>
          </a:p>
          <a:p>
            <a:pPr marL="0" indent="0">
              <a:buNone/>
            </a:pPr>
            <a:r>
              <a:rPr lang="en-US" sz="2000" dirty="0" smtClean="0"/>
              <a:t>				  of migratory birds, as practicable.</a:t>
            </a:r>
            <a:endParaRPr lang="en-US" sz="2000" dirty="0"/>
          </a:p>
        </p:txBody>
      </p:sp>
      <p:sp>
        <p:nvSpPr>
          <p:cNvPr id="4" name="Footer Placeholder 3"/>
          <p:cNvSpPr>
            <a:spLocks noGrp="1"/>
          </p:cNvSpPr>
          <p:nvPr>
            <p:ph type="ftr" sz="quarter" idx="11"/>
          </p:nvPr>
        </p:nvSpPr>
        <p:spPr>
          <a:xfrm>
            <a:off x="3124200" y="6248400"/>
            <a:ext cx="5334000" cy="400050"/>
          </a:xfrm>
        </p:spPr>
        <p:txBody>
          <a:bodyPr/>
          <a:lstStyle/>
          <a:p>
            <a:r>
              <a:rPr lang="en-US" dirty="0" smtClean="0"/>
              <a:t>E X P E R I E N C E    Y O U R    A M E R I C A</a:t>
            </a:r>
            <a:endParaRPr lang="en-US" dirty="0"/>
          </a:p>
        </p:txBody>
      </p:sp>
      <p:pic>
        <p:nvPicPr>
          <p:cNvPr id="6146" name="Picture 2" descr="Q:\River\ORV Workshop\FRV Photos\CHAT Photos\Backlit He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810000"/>
            <a:ext cx="4256102" cy="266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761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848600" cy="914400"/>
          </a:xfrm>
        </p:spPr>
        <p:txBody>
          <a:bodyPr/>
          <a:lstStyle/>
          <a:p>
            <a:r>
              <a:rPr lang="en-US" dirty="0" smtClean="0"/>
              <a:t>What, exactly, is a “impairment”?</a:t>
            </a:r>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3800" y="1467029"/>
            <a:ext cx="4453840" cy="29718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aread\Pictures\sediment from Big Creek_Sherpa Gui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97" y="3458876"/>
            <a:ext cx="4417104" cy="2895582"/>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35603" y="5995600"/>
            <a:ext cx="1060162" cy="276999"/>
          </a:xfrm>
          <a:prstGeom prst="rect">
            <a:avLst/>
          </a:prstGeom>
          <a:noFill/>
        </p:spPr>
        <p:txBody>
          <a:bodyPr wrap="none" rtlCol="0">
            <a:spAutoFit/>
          </a:bodyPr>
          <a:lstStyle/>
          <a:p>
            <a:r>
              <a:rPr lang="en-US" sz="1200" dirty="0" smtClean="0"/>
              <a:t>Sherpa Guides</a:t>
            </a:r>
            <a:endParaRPr lang="en-US" sz="1200" dirty="0"/>
          </a:p>
        </p:txBody>
      </p:sp>
      <p:sp>
        <p:nvSpPr>
          <p:cNvPr id="6" name="TextBox 5"/>
          <p:cNvSpPr txBox="1"/>
          <p:nvPr/>
        </p:nvSpPr>
        <p:spPr>
          <a:xfrm>
            <a:off x="752475" y="1905000"/>
            <a:ext cx="3200400" cy="1200329"/>
          </a:xfrm>
          <a:prstGeom prst="rect">
            <a:avLst/>
          </a:prstGeom>
          <a:noFill/>
        </p:spPr>
        <p:txBody>
          <a:bodyPr wrap="square" rtlCol="0">
            <a:spAutoFit/>
          </a:bodyPr>
          <a:lstStyle/>
          <a:p>
            <a:r>
              <a:rPr lang="en-US" sz="2400" dirty="0" smtClean="0">
                <a:latin typeface="Frutiger LT Std 55 Roman" pitchFamily="34" charset="0"/>
              </a:rPr>
              <a:t>An “impact that harms the integrity of park resources”</a:t>
            </a:r>
            <a:endParaRPr lang="en-US" sz="2400" dirty="0">
              <a:latin typeface="Frutiger LT Std 55 Roman"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304484"/>
            <a:ext cx="2286000" cy="3049974"/>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1820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CRNRA</a:t>
            </a:r>
            <a:endParaRPr lang="en-US" dirty="0"/>
          </a:p>
        </p:txBody>
      </p:sp>
      <p:sp>
        <p:nvSpPr>
          <p:cNvPr id="3" name="Content Placeholder 2"/>
          <p:cNvSpPr>
            <a:spLocks noGrp="1"/>
          </p:cNvSpPr>
          <p:nvPr>
            <p:ph idx="1"/>
          </p:nvPr>
        </p:nvSpPr>
        <p:spPr>
          <a:xfrm>
            <a:off x="609600" y="1600200"/>
            <a:ext cx="5867400" cy="4572000"/>
          </a:xfrm>
        </p:spPr>
        <p:txBody>
          <a:bodyPr/>
          <a:lstStyle/>
          <a:p>
            <a:r>
              <a:rPr lang="en-US" dirty="0" smtClean="0"/>
              <a:t>Established 1978 by Jimmy Carter to protect the river and the Brevard Fault line</a:t>
            </a:r>
          </a:p>
          <a:p>
            <a:r>
              <a:rPr lang="en-US" dirty="0" smtClean="0"/>
              <a:t>48 miles of river</a:t>
            </a:r>
          </a:p>
          <a:p>
            <a:r>
              <a:rPr lang="en-US" dirty="0" smtClean="0"/>
              <a:t>15 land units</a:t>
            </a:r>
          </a:p>
          <a:p>
            <a:r>
              <a:rPr lang="en-US" dirty="0" smtClean="0"/>
              <a:t>~6,000 acres</a:t>
            </a:r>
          </a:p>
          <a:p>
            <a:r>
              <a:rPr lang="en-US" dirty="0"/>
              <a:t>Significant botanical diversity</a:t>
            </a:r>
          </a:p>
          <a:p>
            <a:r>
              <a:rPr lang="en-US" dirty="0"/>
              <a:t>First nationally designated Water Trail</a:t>
            </a:r>
          </a:p>
          <a:p>
            <a:r>
              <a:rPr lang="en-US" dirty="0"/>
              <a:t>Recreation changing from terrestrial to water-based</a:t>
            </a:r>
          </a:p>
          <a:p>
            <a:pPr marL="0" indent="0">
              <a:buNone/>
            </a:pPr>
            <a:r>
              <a:rPr lang="en-US" dirty="0" smtClean="0"/>
              <a:t> </a:t>
            </a:r>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0"/>
            <a:ext cx="21336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35058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Y:\Photographs\Tom Wilson\Spring view from White Water Creek_DSC9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74" y="1219199"/>
            <a:ext cx="7512126" cy="500538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Chattahoochee River NRA</a:t>
            </a:r>
            <a:endParaRPr lang="en-US" dirty="0"/>
          </a:p>
        </p:txBody>
      </p:sp>
      <p:sp>
        <p:nvSpPr>
          <p:cNvPr id="3" name="Content Placeholder 2"/>
          <p:cNvSpPr>
            <a:spLocks noGrp="1"/>
          </p:cNvSpPr>
          <p:nvPr>
            <p:ph idx="1"/>
          </p:nvPr>
        </p:nvSpPr>
        <p:spPr>
          <a:xfrm>
            <a:off x="930237" y="4876800"/>
            <a:ext cx="7086600" cy="838200"/>
          </a:xfrm>
        </p:spPr>
        <p:txBody>
          <a:bodyPr/>
          <a:lstStyle/>
          <a:p>
            <a:r>
              <a:rPr lang="en-US" dirty="0"/>
              <a:t>Provides 70% of Atlanta’s drinking water</a:t>
            </a:r>
          </a:p>
          <a:p>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spTree>
    <p:extLst>
      <p:ext uri="{BB962C8B-B14F-4D97-AF65-F5344CB8AC3E}">
        <p14:creationId xmlns:p14="http://schemas.microsoft.com/office/powerpoint/2010/main" val="57702247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Y:\Photographs\Tom Wilson\Palisades Trail DSC_4385_h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06" y="1295400"/>
            <a:ext cx="7471194" cy="5001768"/>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838200"/>
            <a:ext cx="7848600" cy="685800"/>
          </a:xfrm>
        </p:spPr>
        <p:txBody>
          <a:bodyPr/>
          <a:lstStyle/>
          <a:p>
            <a:r>
              <a:rPr lang="en-US" dirty="0" smtClean="0"/>
              <a:t>CRNRA</a:t>
            </a:r>
            <a:br>
              <a:rPr lang="en-US" dirty="0" smtClean="0"/>
            </a:br>
            <a:endParaRPr lang="en-US" dirty="0"/>
          </a:p>
        </p:txBody>
      </p:sp>
      <p:sp>
        <p:nvSpPr>
          <p:cNvPr id="3" name="Content Placeholder 2"/>
          <p:cNvSpPr>
            <a:spLocks noGrp="1"/>
          </p:cNvSpPr>
          <p:nvPr>
            <p:ph idx="1"/>
          </p:nvPr>
        </p:nvSpPr>
        <p:spPr>
          <a:xfrm>
            <a:off x="1446003" y="1676400"/>
            <a:ext cx="6248400" cy="537865"/>
          </a:xfrm>
        </p:spPr>
        <p:txBody>
          <a:bodyPr/>
          <a:lstStyle/>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sp>
        <p:nvSpPr>
          <p:cNvPr id="7" name="Rectangle 6"/>
          <p:cNvSpPr/>
          <p:nvPr/>
        </p:nvSpPr>
        <p:spPr>
          <a:xfrm>
            <a:off x="1143000" y="1626542"/>
            <a:ext cx="6553200" cy="461665"/>
          </a:xfrm>
          <a:prstGeom prst="rect">
            <a:avLst/>
          </a:prstGeom>
        </p:spPr>
        <p:txBody>
          <a:bodyPr wrap="square">
            <a:spAutoFit/>
          </a:bodyPr>
          <a:lstStyle/>
          <a:p>
            <a:pPr marL="342900" lvl="0" indent="-342900" eaLnBrk="1" hangingPunct="1">
              <a:spcBef>
                <a:spcPct val="20000"/>
              </a:spcBef>
              <a:buClr>
                <a:srgbClr val="784700"/>
              </a:buClr>
              <a:buSzPct val="70000"/>
              <a:buFont typeface="Wingdings" pitchFamily="2" charset="2"/>
              <a:buChar char="n"/>
            </a:pPr>
            <a:r>
              <a:rPr lang="en-US" sz="2400" kern="0" dirty="0">
                <a:solidFill>
                  <a:srgbClr val="FFFFFF"/>
                </a:solidFill>
                <a:effectLst>
                  <a:outerShdw blurRad="38100" dist="38100" dir="2700000" algn="tl">
                    <a:srgbClr val="000000"/>
                  </a:outerShdw>
                </a:effectLst>
                <a:latin typeface="Frutiger LT Std 55 Roman"/>
              </a:rPr>
              <a:t>Provides 65% of Atlanta’s </a:t>
            </a:r>
            <a:r>
              <a:rPr lang="en-US" sz="2400" kern="0" dirty="0" smtClean="0">
                <a:solidFill>
                  <a:srgbClr val="FFFFFF"/>
                </a:solidFill>
                <a:effectLst>
                  <a:outerShdw blurRad="38100" dist="38100" dir="2700000" algn="tl">
                    <a:srgbClr val="000000"/>
                  </a:outerShdw>
                </a:effectLst>
                <a:latin typeface="Frutiger LT Std 55 Roman"/>
              </a:rPr>
              <a:t>green space</a:t>
            </a:r>
            <a:endParaRPr lang="en-US" sz="2400" kern="0" dirty="0">
              <a:solidFill>
                <a:srgbClr val="FFFFFF"/>
              </a:solidFill>
              <a:effectLst>
                <a:outerShdw blurRad="38100" dist="38100" dir="2700000" algn="tl">
                  <a:srgbClr val="000000"/>
                </a:outerShdw>
              </a:effectLst>
              <a:latin typeface="Frutiger LT Std 55 Roman"/>
            </a:endParaRPr>
          </a:p>
        </p:txBody>
      </p:sp>
    </p:spTree>
    <p:extLst>
      <p:ext uri="{BB962C8B-B14F-4D97-AF65-F5344CB8AC3E}">
        <p14:creationId xmlns:p14="http://schemas.microsoft.com/office/powerpoint/2010/main" val="394172996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Designated Uses and Classification</a:t>
            </a:r>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pic>
        <p:nvPicPr>
          <p:cNvPr id="3074" name="Picture 2" descr="\\inpchathqs3\public\Photographs\Fisherman\Landing a Rainbow possible back pane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3733800" cy="37338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3075" name="Picture 3" descr="Y:\Photographs\Tom Wilson\Summer Splash\Selects\_DSC51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3276600"/>
            <a:ext cx="4121871" cy="302258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460" y="1371600"/>
            <a:ext cx="2456222" cy="2597501"/>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17329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Water Quality</a:t>
            </a:r>
            <a:endParaRPr lang="en-US" dirty="0"/>
          </a:p>
        </p:txBody>
      </p:sp>
      <p:sp>
        <p:nvSpPr>
          <p:cNvPr id="3" name="Content Placeholder 2"/>
          <p:cNvSpPr>
            <a:spLocks noGrp="1"/>
          </p:cNvSpPr>
          <p:nvPr>
            <p:ph idx="1"/>
          </p:nvPr>
        </p:nvSpPr>
        <p:spPr/>
        <p:txBody>
          <a:bodyPr/>
          <a:lstStyle/>
          <a:p>
            <a:r>
              <a:rPr lang="en-US" dirty="0" smtClean="0"/>
              <a:t>It’s a constant battle.</a:t>
            </a:r>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pic>
        <p:nvPicPr>
          <p:cNvPr id="7170" name="Picture 2" descr="C:\Users\aread\Pictures\atlanta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62200"/>
            <a:ext cx="3009900" cy="30099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7171" name="Picture 3" descr="C:\Users\aread\Pictures\Atlanta Sky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63980"/>
            <a:ext cx="3771900" cy="250317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7172" name="Picture 4" descr="C:\Users\aread\Pictures\Atlanta grow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0" y="4038600"/>
            <a:ext cx="2971800" cy="2225981"/>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1132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r>
              <a:rPr lang="en-US" dirty="0" smtClean="0"/>
              <a:t>Erosion and Sedimentation at CRNRA: The Issues</a:t>
            </a:r>
            <a:endParaRPr lang="en-US" dirty="0"/>
          </a:p>
        </p:txBody>
      </p:sp>
      <p:sp>
        <p:nvSpPr>
          <p:cNvPr id="3" name="Content Placeholder 2"/>
          <p:cNvSpPr>
            <a:spLocks noGrp="1"/>
          </p:cNvSpPr>
          <p:nvPr>
            <p:ph idx="1"/>
          </p:nvPr>
        </p:nvSpPr>
        <p:spPr>
          <a:xfrm>
            <a:off x="685800" y="2057400"/>
            <a:ext cx="7467600" cy="3886200"/>
          </a:xfrm>
        </p:spPr>
        <p:txBody>
          <a:bodyPr/>
          <a:lstStyle/>
          <a:p>
            <a:r>
              <a:rPr lang="en-US" dirty="0" smtClean="0"/>
              <a:t>Buford Dam </a:t>
            </a:r>
          </a:p>
          <a:p>
            <a:pPr lvl="1"/>
            <a:r>
              <a:rPr lang="en-US" dirty="0" smtClean="0"/>
              <a:t>Releases in pulses</a:t>
            </a:r>
          </a:p>
          <a:p>
            <a:r>
              <a:rPr lang="en-US" dirty="0"/>
              <a:t>Increasing </a:t>
            </a:r>
            <a:r>
              <a:rPr lang="en-US" dirty="0" smtClean="0"/>
              <a:t>population </a:t>
            </a:r>
            <a:r>
              <a:rPr lang="en-US" dirty="0"/>
              <a:t>and ensuing development</a:t>
            </a:r>
          </a:p>
          <a:p>
            <a:pPr lvl="1"/>
            <a:r>
              <a:rPr lang="en-US" dirty="0"/>
              <a:t>Removal of or decreasing the size of riparian buffers on streams and river</a:t>
            </a:r>
          </a:p>
          <a:p>
            <a:pPr lvl="1"/>
            <a:r>
              <a:rPr lang="en-US" dirty="0"/>
              <a:t>Increasing impervious surface area</a:t>
            </a:r>
          </a:p>
          <a:p>
            <a:pPr lvl="1"/>
            <a:r>
              <a:rPr lang="en-US" dirty="0"/>
              <a:t>Point sources</a:t>
            </a:r>
          </a:p>
          <a:p>
            <a:pPr lvl="1"/>
            <a:r>
              <a:rPr lang="en-US" dirty="0"/>
              <a:t>Stormwater events and flows</a:t>
            </a:r>
          </a:p>
          <a:p>
            <a:r>
              <a:rPr lang="en-US" dirty="0" smtClean="0"/>
              <a:t>The “Edge” effect</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spTree>
    <p:extLst>
      <p:ext uri="{BB962C8B-B14F-4D97-AF65-F5344CB8AC3E}">
        <p14:creationId xmlns:p14="http://schemas.microsoft.com/office/powerpoint/2010/main" val="236794681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Buford Dam</a:t>
            </a:r>
            <a:endParaRPr lang="en-US" dirty="0"/>
          </a:p>
        </p:txBody>
      </p:sp>
      <p:sp>
        <p:nvSpPr>
          <p:cNvPr id="4" name="Footer Placeholder 3"/>
          <p:cNvSpPr>
            <a:spLocks noGrp="1"/>
          </p:cNvSpPr>
          <p:nvPr>
            <p:ph type="ftr" sz="quarter" idx="11"/>
          </p:nvPr>
        </p:nvSpPr>
        <p:spPr>
          <a:xfrm>
            <a:off x="3200400" y="6096000"/>
            <a:ext cx="5334000" cy="476250"/>
          </a:xfrm>
        </p:spPr>
        <p:txBody>
          <a:bodyPr/>
          <a:lstStyle/>
          <a:p>
            <a:r>
              <a:rPr lang="en-US" smtClean="0"/>
              <a:t>E X P E R I E N C E    Y O U R    A M E R I C A</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372" y="685800"/>
            <a:ext cx="3730625" cy="3151187"/>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read\Pictures\USGS_02334430_02_00060__20120705_20120712_log_0_p50_pr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3690826" cy="273630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575" y="4107902"/>
            <a:ext cx="2831572"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343400"/>
            <a:ext cx="2829828"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aread\Pictures\090226_Buford_dam.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0" y="4191000"/>
            <a:ext cx="2155372" cy="16764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00049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48600" cy="990600"/>
          </a:xfrm>
        </p:spPr>
        <p:txBody>
          <a:bodyPr/>
          <a:lstStyle/>
          <a:p>
            <a:r>
              <a:rPr lang="en-US" dirty="0" smtClean="0"/>
              <a:t>Buford Dam</a:t>
            </a:r>
            <a:endParaRPr lang="en-US" dirty="0"/>
          </a:p>
        </p:txBody>
      </p:sp>
      <p:sp>
        <p:nvSpPr>
          <p:cNvPr id="4" name="Footer Placeholder 3"/>
          <p:cNvSpPr>
            <a:spLocks noGrp="1"/>
          </p:cNvSpPr>
          <p:nvPr>
            <p:ph type="ftr" sz="quarter" idx="11"/>
          </p:nvPr>
        </p:nvSpPr>
        <p:spPr>
          <a:xfrm>
            <a:off x="3124200" y="6139339"/>
            <a:ext cx="5334000" cy="476250"/>
          </a:xfrm>
        </p:spPr>
        <p:txBody>
          <a:bodyPr/>
          <a:lstStyle/>
          <a:p>
            <a:r>
              <a:rPr lang="en-US" smtClean="0"/>
              <a:t>E X P E R I E N C E    Y O U R    A M E R I C A</a:t>
            </a:r>
            <a:endParaRPr lang="en-US" dirty="0"/>
          </a:p>
        </p:txBody>
      </p:sp>
      <p:pic>
        <p:nvPicPr>
          <p:cNvPr id="1030" name="Picture 6" descr="Q:\Photos\SRMandSEROfloats\SRM Float 2010\IMG_02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62350"/>
            <a:ext cx="3581400" cy="268605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946070"/>
            <a:ext cx="3251200" cy="24384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95800" y="3504962"/>
            <a:ext cx="3657917" cy="2743438"/>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0600" y="1814810"/>
            <a:ext cx="3733800" cy="1569660"/>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Frutiger LT Std 55 Roman" pitchFamily="34" charset="0"/>
              </a:rPr>
              <a:t>The fluctuations in flow causes scouring </a:t>
            </a:r>
            <a:r>
              <a:rPr lang="en-US" sz="2400" dirty="0">
                <a:effectLst>
                  <a:outerShdw blurRad="38100" dist="38100" dir="2700000" algn="tl">
                    <a:srgbClr val="000000">
                      <a:alpha val="43137"/>
                    </a:srgbClr>
                  </a:outerShdw>
                </a:effectLst>
                <a:latin typeface="Frutiger LT Std 55 Roman" pitchFamily="34" charset="0"/>
              </a:rPr>
              <a:t>of the </a:t>
            </a:r>
            <a:r>
              <a:rPr lang="en-US" sz="2400" dirty="0" smtClean="0">
                <a:effectLst>
                  <a:outerShdw blurRad="38100" dist="38100" dir="2700000" algn="tl">
                    <a:srgbClr val="000000">
                      <a:alpha val="43137"/>
                    </a:srgbClr>
                  </a:outerShdw>
                </a:effectLst>
                <a:latin typeface="Frutiger LT Std 55 Roman" pitchFamily="34" charset="0"/>
              </a:rPr>
              <a:t>river bottom</a:t>
            </a:r>
            <a:r>
              <a:rPr lang="en-US" sz="2400" dirty="0">
                <a:effectLst>
                  <a:outerShdw blurRad="38100" dist="38100" dir="2700000" algn="tl">
                    <a:srgbClr val="000000">
                      <a:alpha val="43137"/>
                    </a:srgbClr>
                  </a:outerShdw>
                </a:effectLst>
                <a:latin typeface="Frutiger LT Std 55 Roman" pitchFamily="34" charset="0"/>
              </a:rPr>
              <a:t>, </a:t>
            </a:r>
            <a:r>
              <a:rPr lang="en-US" sz="2400" dirty="0" smtClean="0">
                <a:effectLst>
                  <a:outerShdw blurRad="38100" dist="38100" dir="2700000" algn="tl">
                    <a:srgbClr val="000000">
                      <a:alpha val="43137"/>
                    </a:srgbClr>
                  </a:outerShdw>
                </a:effectLst>
                <a:latin typeface="Frutiger LT Std 55 Roman" pitchFamily="34" charset="0"/>
              </a:rPr>
              <a:t>banks</a:t>
            </a:r>
            <a:r>
              <a:rPr lang="en-US" sz="2400" dirty="0">
                <a:effectLst>
                  <a:outerShdw blurRad="38100" dist="38100" dir="2700000" algn="tl">
                    <a:srgbClr val="000000">
                      <a:alpha val="43137"/>
                    </a:srgbClr>
                  </a:outerShdw>
                </a:effectLst>
                <a:latin typeface="Frutiger LT Std 55 Roman" pitchFamily="34" charset="0"/>
              </a:rPr>
              <a:t>, and </a:t>
            </a:r>
            <a:r>
              <a:rPr lang="en-US" sz="2400" dirty="0" smtClean="0">
                <a:effectLst>
                  <a:outerShdw blurRad="38100" dist="38100" dir="2700000" algn="tl">
                    <a:srgbClr val="000000">
                      <a:alpha val="43137"/>
                    </a:srgbClr>
                  </a:outerShdw>
                </a:effectLst>
                <a:latin typeface="Frutiger LT Std 55 Roman" pitchFamily="34" charset="0"/>
              </a:rPr>
              <a:t>tributaries</a:t>
            </a:r>
            <a:endParaRPr lang="en-US" sz="2400" dirty="0">
              <a:effectLst>
                <a:outerShdw blurRad="38100" dist="38100" dir="2700000" algn="tl">
                  <a:srgbClr val="000000">
                    <a:alpha val="43137"/>
                  </a:srgbClr>
                </a:outerShdw>
              </a:effectLst>
              <a:latin typeface="Frutiger LT Std 55 Roman" pitchFamily="34" charset="0"/>
            </a:endParaRPr>
          </a:p>
        </p:txBody>
      </p:sp>
      <p:sp>
        <p:nvSpPr>
          <p:cNvPr id="3" name="TextBox 2"/>
          <p:cNvSpPr txBox="1"/>
          <p:nvPr/>
        </p:nvSpPr>
        <p:spPr>
          <a:xfrm>
            <a:off x="5314493" y="2895600"/>
            <a:ext cx="2852063" cy="369332"/>
          </a:xfrm>
          <a:prstGeom prst="rect">
            <a:avLst/>
          </a:prstGeom>
          <a:solidFill>
            <a:schemeClr val="bg1">
              <a:lumMod val="75000"/>
            </a:schemeClr>
          </a:solidFill>
        </p:spPr>
        <p:txBody>
          <a:bodyPr wrap="none" rtlCol="0">
            <a:spAutoFit/>
          </a:bodyPr>
          <a:lstStyle/>
          <a:p>
            <a:r>
              <a:rPr lang="en-US" dirty="0" smtClean="0">
                <a:effectLst>
                  <a:outerShdw blurRad="38100" dist="38100" dir="2700000" algn="tl">
                    <a:srgbClr val="000000">
                      <a:alpha val="43137"/>
                    </a:srgbClr>
                  </a:outerShdw>
                </a:effectLst>
                <a:latin typeface="Frutiger LT Std 55 Roman" pitchFamily="34" charset="0"/>
              </a:rPr>
              <a:t>Fallen trees line the river</a:t>
            </a:r>
            <a:endParaRPr lang="en-US" dirty="0">
              <a:effectLst>
                <a:outerShdw blurRad="38100" dist="38100" dir="2700000" algn="tl">
                  <a:srgbClr val="000000">
                    <a:alpha val="43137"/>
                  </a:srgbClr>
                </a:outerShdw>
              </a:effectLst>
              <a:latin typeface="Frutiger LT Std 55 Roman" pitchFamily="34" charset="0"/>
            </a:endParaRPr>
          </a:p>
        </p:txBody>
      </p:sp>
      <p:sp>
        <p:nvSpPr>
          <p:cNvPr id="6" name="TextBox 5"/>
          <p:cNvSpPr txBox="1"/>
          <p:nvPr/>
        </p:nvSpPr>
        <p:spPr>
          <a:xfrm>
            <a:off x="1447800" y="5760482"/>
            <a:ext cx="1646605" cy="369332"/>
          </a:xfrm>
          <a:prstGeom prst="rect">
            <a:avLst/>
          </a:prstGeom>
          <a:solidFill>
            <a:schemeClr val="bg1">
              <a:lumMod val="75000"/>
            </a:schemeClr>
          </a:solidFill>
        </p:spPr>
        <p:txBody>
          <a:bodyPr wrap="none" rtlCol="0">
            <a:spAutoFit/>
          </a:bodyPr>
          <a:lstStyle/>
          <a:p>
            <a:r>
              <a:rPr lang="en-US" dirty="0" smtClean="0">
                <a:effectLst>
                  <a:outerShdw blurRad="38100" dist="38100" dir="2700000" algn="tl">
                    <a:srgbClr val="000000">
                      <a:alpha val="43137"/>
                    </a:srgbClr>
                  </a:outerShdw>
                </a:effectLst>
                <a:latin typeface="Frutiger LT Std 55 Roman" pitchFamily="34" charset="0"/>
              </a:rPr>
              <a:t>Eroded banks</a:t>
            </a:r>
            <a:endParaRPr lang="en-US" dirty="0">
              <a:effectLst>
                <a:outerShdw blurRad="38100" dist="38100" dir="2700000" algn="tl">
                  <a:srgbClr val="000000">
                    <a:alpha val="43137"/>
                  </a:srgbClr>
                </a:outerShdw>
              </a:effectLst>
              <a:latin typeface="Frutiger LT Std 55 Roman" pitchFamily="34" charset="0"/>
            </a:endParaRPr>
          </a:p>
        </p:txBody>
      </p:sp>
      <p:sp>
        <p:nvSpPr>
          <p:cNvPr id="7" name="TextBox 6"/>
          <p:cNvSpPr txBox="1"/>
          <p:nvPr/>
        </p:nvSpPr>
        <p:spPr>
          <a:xfrm>
            <a:off x="5410200" y="5758339"/>
            <a:ext cx="2095445" cy="369332"/>
          </a:xfrm>
          <a:prstGeom prst="rect">
            <a:avLst/>
          </a:prstGeom>
          <a:solidFill>
            <a:schemeClr val="bg1">
              <a:lumMod val="75000"/>
            </a:schemeClr>
          </a:solidFill>
        </p:spPr>
        <p:txBody>
          <a:bodyPr wrap="none" rtlCol="0">
            <a:spAutoFit/>
          </a:bodyPr>
          <a:lstStyle/>
          <a:p>
            <a:r>
              <a:rPr lang="en-US" dirty="0" smtClean="0">
                <a:effectLst>
                  <a:outerShdw blurRad="38100" dist="38100" dir="2700000" algn="tl">
                    <a:srgbClr val="000000">
                      <a:alpha val="43137"/>
                    </a:srgbClr>
                  </a:outerShdw>
                </a:effectLst>
                <a:latin typeface="Frutiger LT Std 55 Roman" pitchFamily="34" charset="0"/>
              </a:rPr>
              <a:t>Incised tributaries</a:t>
            </a:r>
            <a:endParaRPr lang="en-US" dirty="0">
              <a:effectLst>
                <a:outerShdw blurRad="38100" dist="38100" dir="2700000" algn="tl">
                  <a:srgbClr val="000000">
                    <a:alpha val="43137"/>
                  </a:srgbClr>
                </a:outerShdw>
              </a:effectLst>
              <a:latin typeface="Frutiger LT Std 55 Roman" pitchFamily="34" charset="0"/>
            </a:endParaRPr>
          </a:p>
        </p:txBody>
      </p:sp>
    </p:spTree>
    <p:extLst>
      <p:ext uri="{BB962C8B-B14F-4D97-AF65-F5344CB8AC3E}">
        <p14:creationId xmlns:p14="http://schemas.microsoft.com/office/powerpoint/2010/main" val="45509620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848600" cy="1066800"/>
          </a:xfrm>
        </p:spPr>
        <p:txBody>
          <a:bodyPr/>
          <a:lstStyle/>
          <a:p>
            <a:r>
              <a:rPr lang="en-US" dirty="0" smtClean="0"/>
              <a:t>National Park Service Organic Act of 1916</a:t>
            </a:r>
            <a:endParaRPr lang="en-US" dirty="0"/>
          </a:p>
        </p:txBody>
      </p:sp>
      <p:sp>
        <p:nvSpPr>
          <p:cNvPr id="3" name="Content Placeholder 2"/>
          <p:cNvSpPr>
            <a:spLocks noGrp="1"/>
          </p:cNvSpPr>
          <p:nvPr>
            <p:ph idx="1"/>
          </p:nvPr>
        </p:nvSpPr>
        <p:spPr>
          <a:xfrm>
            <a:off x="609600" y="3886200"/>
            <a:ext cx="7848600" cy="2286000"/>
          </a:xfrm>
          <a:solidFill>
            <a:schemeClr val="bg2">
              <a:lumMod val="75000"/>
              <a:alpha val="55000"/>
            </a:schemeClr>
          </a:solidFill>
          <a:effectLst>
            <a:softEdge rad="50800"/>
          </a:effectLst>
        </p:spPr>
        <p:txBody>
          <a:bodyPr/>
          <a:lstStyle/>
          <a:p>
            <a:pPr marL="0" indent="0">
              <a:buNone/>
            </a:pPr>
            <a:r>
              <a:rPr lang="en-US" dirty="0" smtClean="0"/>
              <a:t> </a:t>
            </a:r>
            <a:r>
              <a:rPr lang="en-US" b="1" dirty="0"/>
              <a:t>“to conserve the scenery and the natural and historic objects and wildlife therein and to provide for the enjoyment of the same in such a manner and by such a means as will leave them </a:t>
            </a:r>
            <a:r>
              <a:rPr lang="en-US" b="1" dirty="0" smtClean="0"/>
              <a:t>UNIMPAIRED </a:t>
            </a:r>
            <a:r>
              <a:rPr lang="en-US" b="1" dirty="0"/>
              <a:t>for the enjoyment of future generations” </a:t>
            </a:r>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spTree>
    <p:extLst>
      <p:ext uri="{BB962C8B-B14F-4D97-AF65-F5344CB8AC3E}">
        <p14:creationId xmlns:p14="http://schemas.microsoft.com/office/powerpoint/2010/main" val="16807560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848600" cy="685800"/>
          </a:xfrm>
        </p:spPr>
        <p:txBody>
          <a:bodyPr/>
          <a:lstStyle/>
          <a:p>
            <a:r>
              <a:rPr lang="en-US" dirty="0" smtClean="0"/>
              <a:t>Increasing Population and Development</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4101" name="Picture 5" descr="\\inpchathqs3\share-srm\Wayside Exhibits\Water\Stream Assessments\Bowmans Stream Assessment\BI- sugar hill golf course 2001\sugar hill algal bloom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330" y="1066800"/>
            <a:ext cx="3098799" cy="232409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2743200"/>
            <a:ext cx="2990170" cy="298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Y:\Photographs\2012 - 4th July Week\Photos\Wed 7-4 Pfeninger\Powers Island Launch Ram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670050"/>
            <a:ext cx="3657600" cy="27432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8196" name="Picture 4" descr="Y:\Photographs\2012 - 4th July Week\Photos\Weds 7-4 VUAs\IMG_07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00" y="3576135"/>
            <a:ext cx="4114800" cy="27432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09983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npchathqs3\share-srm\Resource Damage\Cousins Property - River's Call and Wildwood\Cleared Area Photos\IMGP066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00575" y="1485900"/>
            <a:ext cx="3759200" cy="28194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Impervious Surfaces</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810000"/>
            <a:ext cx="32797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1524000"/>
            <a:ext cx="3829050" cy="301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01390" y="2895600"/>
            <a:ext cx="2743200" cy="1323439"/>
          </a:xfrm>
          <a:prstGeom prst="rect">
            <a:avLst/>
          </a:prstGeom>
        </p:spPr>
        <p:txBody>
          <a:bodyPr wrap="square">
            <a:spAutoFit/>
          </a:bodyPr>
          <a:lstStyle/>
          <a:p>
            <a:pPr algn="ctr"/>
            <a:r>
              <a:rPr lang="en-US" sz="4000" b="1" dirty="0" smtClean="0">
                <a:latin typeface="Frutiger LT Std 55 Roman" pitchFamily="34" charset="0"/>
              </a:rPr>
              <a:t>54</a:t>
            </a:r>
          </a:p>
          <a:p>
            <a:pPr algn="ctr"/>
            <a:r>
              <a:rPr lang="en-US" sz="4000" b="1" dirty="0" smtClean="0">
                <a:latin typeface="Frutiger LT Std 55 Roman" pitchFamily="34" charset="0"/>
              </a:rPr>
              <a:t>acres/day</a:t>
            </a:r>
            <a:endParaRPr lang="en-US" sz="4000" b="1" dirty="0">
              <a:latin typeface="Frutiger LT Std 55 Roman" pitchFamily="34" charset="0"/>
            </a:endParaRPr>
          </a:p>
        </p:txBody>
      </p:sp>
      <p:sp>
        <p:nvSpPr>
          <p:cNvPr id="7" name="Bent Arrow 6"/>
          <p:cNvSpPr/>
          <p:nvPr/>
        </p:nvSpPr>
        <p:spPr bwMode="auto">
          <a:xfrm rot="2751315">
            <a:off x="4004992" y="2362868"/>
            <a:ext cx="1616267" cy="1157301"/>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8" name="Bent Arrow 7"/>
          <p:cNvSpPr/>
          <p:nvPr/>
        </p:nvSpPr>
        <p:spPr bwMode="auto">
          <a:xfrm rot="10349559">
            <a:off x="6174952" y="4001570"/>
            <a:ext cx="1273096" cy="1407695"/>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9" name="Rectangle 8"/>
          <p:cNvSpPr/>
          <p:nvPr/>
        </p:nvSpPr>
        <p:spPr>
          <a:xfrm>
            <a:off x="5070474" y="1524000"/>
            <a:ext cx="2819401" cy="1323439"/>
          </a:xfrm>
          <a:prstGeom prst="rect">
            <a:avLst/>
          </a:prstGeom>
        </p:spPr>
        <p:txBody>
          <a:bodyPr wrap="square">
            <a:spAutoFit/>
          </a:bodyPr>
          <a:lstStyle/>
          <a:p>
            <a:pPr algn="ctr"/>
            <a:r>
              <a:rPr lang="en-US" sz="4000" b="1" dirty="0">
                <a:solidFill>
                  <a:schemeClr val="bg1">
                    <a:lumMod val="75000"/>
                  </a:schemeClr>
                </a:solidFill>
                <a:latin typeface="Frutiger LT Std 55 Roman" pitchFamily="34" charset="0"/>
              </a:rPr>
              <a:t>28</a:t>
            </a:r>
          </a:p>
          <a:p>
            <a:pPr algn="ctr"/>
            <a:r>
              <a:rPr lang="en-US" sz="4000" b="1" dirty="0">
                <a:solidFill>
                  <a:schemeClr val="bg1">
                    <a:lumMod val="60000"/>
                    <a:lumOff val="40000"/>
                  </a:schemeClr>
                </a:solidFill>
                <a:latin typeface="Frutiger LT Std 55 Roman" pitchFamily="34" charset="0"/>
              </a:rPr>
              <a:t>acres/day</a:t>
            </a:r>
          </a:p>
        </p:txBody>
      </p:sp>
    </p:spTree>
    <p:extLst>
      <p:ext uri="{BB962C8B-B14F-4D97-AF65-F5344CB8AC3E}">
        <p14:creationId xmlns:p14="http://schemas.microsoft.com/office/powerpoint/2010/main" val="106617215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inpchathqs3\share-srm\CHAT STAFF\Jim Long\My Pictures\Chattahoochee\Muddy Big Creek and Chattahooch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95400"/>
            <a:ext cx="7162800" cy="4753495"/>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Stormwater Runoff</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pic>
        <p:nvPicPr>
          <p:cNvPr id="10242" name="Picture 2" descr="C:\Users\aread\Pictures\sediment from Big Creek_Sherpa Gui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2141823" cy="1404047"/>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4" name="Picture 4" descr="\\inpchathqs3\share-srm\Photos\Flood_2009\Big Creek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620020"/>
            <a:ext cx="3657600" cy="27432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7" y="990600"/>
            <a:ext cx="2828925" cy="2116137"/>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02683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Stormwater Runoff</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47800"/>
            <a:ext cx="3657600" cy="48768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1219200"/>
            <a:ext cx="3657600" cy="27432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76600"/>
            <a:ext cx="3651250" cy="27432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a:off x="762000" y="4038600"/>
            <a:ext cx="781050" cy="733425"/>
          </a:xfrm>
          <a:prstGeom prst="straightConnector1">
            <a:avLst/>
          </a:prstGeom>
          <a:solidFill>
            <a:schemeClr val="accent1"/>
          </a:solidFill>
          <a:ln w="63500" cap="flat" cmpd="sng" algn="ctr">
            <a:solidFill>
              <a:schemeClr val="accent6">
                <a:lumMod val="60000"/>
                <a:lumOff val="40000"/>
              </a:schemeClr>
            </a:solidFill>
            <a:prstDash val="solid"/>
            <a:round/>
            <a:headEnd type="none" w="med" len="med"/>
            <a:tailEnd type="arrow"/>
          </a:ln>
          <a:effectLst>
            <a:innerShdw blurRad="63500" dist="50800" dir="8100000">
              <a:prstClr val="black">
                <a:alpha val="50000"/>
              </a:prstClr>
            </a:innerShdw>
          </a:effectLst>
        </p:spPr>
      </p:cxnSp>
    </p:spTree>
    <p:extLst>
      <p:ext uri="{BB962C8B-B14F-4D97-AF65-F5344CB8AC3E}">
        <p14:creationId xmlns:p14="http://schemas.microsoft.com/office/powerpoint/2010/main" val="27771267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Sources</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03675"/>
            <a:ext cx="2786063" cy="2084387"/>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889793"/>
            <a:ext cx="3902075" cy="29210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47800"/>
            <a:ext cx="2822575" cy="2109787"/>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228495" y="3267305"/>
            <a:ext cx="2572210" cy="38100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54196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“Edge” Effect</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2053"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762000"/>
            <a:ext cx="2133600" cy="55577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R:\Park Maps\New Maps\cochran shoals rev 6-05.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524000"/>
            <a:ext cx="3566871" cy="45720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6082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“Edge” Effect</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sp>
        <p:nvSpPr>
          <p:cNvPr id="4" name="TextBox 3"/>
          <p:cNvSpPr txBox="1"/>
          <p:nvPr/>
        </p:nvSpPr>
        <p:spPr>
          <a:xfrm>
            <a:off x="685800" y="1371600"/>
            <a:ext cx="3733800" cy="1938992"/>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Frutiger LT Std 55 Roman" pitchFamily="34" charset="0"/>
              </a:rPr>
              <a:t>Surrounding construction and development should consider the impacts to neighboring lands.</a:t>
            </a:r>
            <a:endParaRPr lang="en-US" sz="2400" dirty="0">
              <a:effectLst>
                <a:outerShdw blurRad="38100" dist="38100" dir="2700000" algn="tl">
                  <a:srgbClr val="000000">
                    <a:alpha val="43137"/>
                  </a:srgbClr>
                </a:outerShdw>
              </a:effectLst>
              <a:latin typeface="Frutiger LT Std 55 Roman" pitchFamily="34" charset="0"/>
            </a:endParaRPr>
          </a:p>
        </p:txBody>
      </p:sp>
      <p:pic>
        <p:nvPicPr>
          <p:cNvPr id="2050" name="Picture 2" descr="Q:\Permits-ROWs\Utility ROWs\Atlanta Gas &amp; Light\CochranShoals-GasLine_2011\Photos\20120712\DSC092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200"/>
            <a:ext cx="3657600" cy="27432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90925"/>
            <a:ext cx="3619500" cy="271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581400"/>
            <a:ext cx="3619959" cy="27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58962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848600" cy="685800"/>
          </a:xfrm>
        </p:spPr>
        <p:txBody>
          <a:bodyPr/>
          <a:lstStyle/>
          <a:p>
            <a:r>
              <a:rPr lang="en-US" dirty="0" smtClean="0"/>
              <a:t>Erosion </a:t>
            </a:r>
            <a:r>
              <a:rPr lang="en-US" dirty="0"/>
              <a:t>and Sedimentation </a:t>
            </a:r>
            <a:r>
              <a:rPr lang="en-US" dirty="0" smtClean="0"/>
              <a:t>at CRNRA: Control Standards</a:t>
            </a:r>
            <a:endParaRPr lang="en-US" dirty="0"/>
          </a:p>
        </p:txBody>
      </p:sp>
      <p:sp>
        <p:nvSpPr>
          <p:cNvPr id="3" name="Content Placeholder 2"/>
          <p:cNvSpPr>
            <a:spLocks noGrp="1"/>
          </p:cNvSpPr>
          <p:nvPr>
            <p:ph idx="1"/>
          </p:nvPr>
        </p:nvSpPr>
        <p:spPr>
          <a:xfrm>
            <a:off x="609600" y="2133600"/>
            <a:ext cx="7848600" cy="4038600"/>
          </a:xfrm>
        </p:spPr>
        <p:txBody>
          <a:bodyPr/>
          <a:lstStyle/>
          <a:p>
            <a:r>
              <a:rPr lang="en-US" dirty="0" smtClean="0"/>
              <a:t>Standard erosion-control measures are used that comply with:</a:t>
            </a:r>
          </a:p>
          <a:p>
            <a:pPr lvl="1"/>
            <a:r>
              <a:rPr lang="en-US" dirty="0" smtClean="0"/>
              <a:t>Current Georgia Soil and Water Conservation Commission (GSWCC) Green Book practices,</a:t>
            </a:r>
          </a:p>
          <a:p>
            <a:pPr lvl="1"/>
            <a:r>
              <a:rPr lang="en-US" dirty="0" smtClean="0"/>
              <a:t>Georgia Erosion and Sedimentation Act of 1975,</a:t>
            </a:r>
          </a:p>
          <a:p>
            <a:pPr lvl="1"/>
            <a:r>
              <a:rPr lang="en-US" dirty="0" smtClean="0"/>
              <a:t>Georgia Erosion and Sedimentation Act (amended 2000),</a:t>
            </a:r>
          </a:p>
          <a:p>
            <a:pPr lvl="1"/>
            <a:r>
              <a:rPr lang="en-US" dirty="0" smtClean="0"/>
              <a:t>Redwoods Amendment of 1978, </a:t>
            </a:r>
          </a:p>
          <a:p>
            <a:pPr lvl="1"/>
            <a:r>
              <a:rPr lang="en-US" dirty="0" smtClean="0"/>
              <a:t>NPS Management </a:t>
            </a:r>
            <a:r>
              <a:rPr lang="en-US" dirty="0"/>
              <a:t>Policies, </a:t>
            </a:r>
            <a:r>
              <a:rPr lang="en-US" dirty="0" smtClean="0"/>
              <a:t>and</a:t>
            </a:r>
            <a:endParaRPr lang="en-US" dirty="0"/>
          </a:p>
          <a:p>
            <a:pPr lvl="1"/>
            <a:r>
              <a:rPr lang="en-US" dirty="0" smtClean="0"/>
              <a:t>CRNRA Construction Standards.</a:t>
            </a:r>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381905931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848600" cy="762000"/>
          </a:xfrm>
        </p:spPr>
        <p:txBody>
          <a:bodyPr/>
          <a:lstStyle/>
          <a:p>
            <a:r>
              <a:rPr lang="en-US" dirty="0" smtClean="0"/>
              <a:t>Best </a:t>
            </a:r>
            <a:r>
              <a:rPr lang="en-US" dirty="0"/>
              <a:t>Management Practices (BMPs</a:t>
            </a:r>
            <a:r>
              <a:rPr lang="en-US" dirty="0" smtClean="0"/>
              <a:t>)</a:t>
            </a:r>
            <a:endParaRPr lang="en-US" dirty="0"/>
          </a:p>
        </p:txBody>
      </p:sp>
      <p:sp>
        <p:nvSpPr>
          <p:cNvPr id="3" name="Content Placeholder 2"/>
          <p:cNvSpPr>
            <a:spLocks noGrp="1"/>
          </p:cNvSpPr>
          <p:nvPr>
            <p:ph idx="1"/>
          </p:nvPr>
        </p:nvSpPr>
        <p:spPr>
          <a:xfrm>
            <a:off x="533400" y="1752600"/>
            <a:ext cx="7848600" cy="3505200"/>
          </a:xfrm>
        </p:spPr>
        <p:txBody>
          <a:bodyPr/>
          <a:lstStyle/>
          <a:p>
            <a:r>
              <a:rPr lang="en-US" b="1" dirty="0" smtClean="0"/>
              <a:t>Required in </a:t>
            </a:r>
            <a:r>
              <a:rPr lang="en-US" b="1" u="sng" dirty="0"/>
              <a:t>and around</a:t>
            </a:r>
            <a:r>
              <a:rPr lang="en-US" b="1" dirty="0"/>
              <a:t> park </a:t>
            </a:r>
            <a:r>
              <a:rPr lang="en-US" b="1" dirty="0" smtClean="0"/>
              <a:t>lands</a:t>
            </a:r>
          </a:p>
          <a:p>
            <a:r>
              <a:rPr lang="en-US" b="1" dirty="0" smtClean="0"/>
              <a:t>Improper use of or negligence may lead to:</a:t>
            </a:r>
          </a:p>
          <a:p>
            <a:pPr lvl="1"/>
            <a:r>
              <a:rPr lang="en-US" dirty="0" smtClean="0"/>
              <a:t>16 USC §19jj</a:t>
            </a:r>
          </a:p>
          <a:p>
            <a:pPr lvl="2"/>
            <a:r>
              <a:rPr lang="en-US" dirty="0" smtClean="0"/>
              <a:t>“Damages” includes:</a:t>
            </a:r>
          </a:p>
          <a:p>
            <a:pPr marL="914400" lvl="2" indent="0">
              <a:buNone/>
            </a:pPr>
            <a:r>
              <a:rPr lang="en-US" dirty="0" smtClean="0"/>
              <a:t>   (1)  Compensation for:</a:t>
            </a:r>
          </a:p>
          <a:p>
            <a:pPr marL="1371600" lvl="3" indent="0">
              <a:buNone/>
            </a:pPr>
            <a:r>
              <a:rPr lang="en-US" dirty="0" smtClean="0"/>
              <a:t>(A) (</a:t>
            </a:r>
            <a:r>
              <a:rPr lang="en-US" dirty="0" err="1" smtClean="0"/>
              <a:t>i</a:t>
            </a:r>
            <a:r>
              <a:rPr lang="en-US" dirty="0" smtClean="0"/>
              <a:t>)  the cost of replacing, restoring, or acquiring the equivalent park system resource; and</a:t>
            </a:r>
          </a:p>
          <a:p>
            <a:pPr marL="1371600" lvl="3" indent="0">
              <a:buNone/>
            </a:pPr>
            <a:r>
              <a:rPr lang="en-US" dirty="0"/>
              <a:t> </a:t>
            </a:r>
            <a:r>
              <a:rPr lang="en-US" dirty="0" smtClean="0"/>
              <a:t>     (ii)  the value of any significant loss of use of a park system resources pending its restoration or replacement or the acquisition of an equivalent resource; or</a:t>
            </a:r>
          </a:p>
          <a:p>
            <a:pPr marL="1371600" lvl="3" indent="0">
              <a:buNone/>
            </a:pPr>
            <a:r>
              <a:rPr lang="en-US" dirty="0" smtClean="0"/>
              <a:t>(B) The value of the park system resource in the event the resource cannot be replaced or restored.</a:t>
            </a:r>
          </a:p>
          <a:p>
            <a:pPr marL="1828800" lvl="4" indent="0">
              <a:buNone/>
            </a:pPr>
            <a:endParaRPr lang="en-US" dirty="0" smtClean="0"/>
          </a:p>
          <a:p>
            <a:pPr lvl="4"/>
            <a:endParaRPr lang="en-US" dirty="0" smtClean="0"/>
          </a:p>
          <a:p>
            <a:pPr lvl="2"/>
            <a:endParaRPr lang="en-US" dirty="0" smtClean="0"/>
          </a:p>
          <a:p>
            <a:pPr marL="457200" lvl="1" indent="0">
              <a:buNone/>
            </a:pPr>
            <a:endParaRPr lang="en-US" dirty="0" smtClean="0"/>
          </a:p>
          <a:p>
            <a:pPr lvl="1"/>
            <a:endParaRPr lang="en-US" dirty="0" smtClean="0"/>
          </a:p>
          <a:p>
            <a:pPr lvl="1"/>
            <a:endParaRPr lang="en-US" dirty="0"/>
          </a:p>
          <a:p>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336910003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19jj Damages</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11266" name="Picture 2" descr="\\inpchathqs3\share-srm\Resource Damage\Cousins Property - River's Call and Wildwood\Rivercall culvert - Stormwater contract photos - 7.21.05\DSCN30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3292663"/>
            <a:ext cx="4038600" cy="302895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762000"/>
            <a:ext cx="3538538" cy="2654529"/>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inpchathqs3\share-srm\Resource Damage\Cousins Property - River's Call and Wildwood\Cleared Area Photos\Photos 0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371600"/>
            <a:ext cx="3657972" cy="27432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1267" name="Picture 3" descr="\\inpchathqs3\share-srm\Resource Damage\Cousins Property - River's Call and Wildwood\Rivercall culvert - Stormwater contract photos - 7.21.05\DSCN30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3581400"/>
            <a:ext cx="3733800" cy="280034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2864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CRNRA Enabling Legislation</a:t>
            </a:r>
            <a:endParaRPr lang="en-US" dirty="0"/>
          </a:p>
        </p:txBody>
      </p:sp>
      <p:sp>
        <p:nvSpPr>
          <p:cNvPr id="3" name="Content Placeholder 2"/>
          <p:cNvSpPr>
            <a:spLocks noGrp="1"/>
          </p:cNvSpPr>
          <p:nvPr>
            <p:ph idx="1"/>
          </p:nvPr>
        </p:nvSpPr>
        <p:spPr/>
        <p:txBody>
          <a:bodyPr/>
          <a:lstStyle/>
          <a:p>
            <a:r>
              <a:rPr lang="en-US" dirty="0" smtClean="0"/>
              <a:t>1978 (Public Law 95-344): “The recreation area shall consist of the river and its bed together with the lands, waters and interests therein.”</a:t>
            </a:r>
          </a:p>
          <a:p>
            <a:pPr marL="0" indent="0">
              <a:buNone/>
            </a:pPr>
            <a:endParaRPr lang="en-US" dirty="0" smtClean="0"/>
          </a:p>
          <a:p>
            <a:r>
              <a:rPr lang="en-US" dirty="0" smtClean="0"/>
              <a:t>1984 Amended Legislation</a:t>
            </a:r>
            <a:br>
              <a:rPr lang="en-US" dirty="0" smtClean="0"/>
            </a:br>
            <a:r>
              <a:rPr lang="en-US" dirty="0" smtClean="0"/>
              <a:t>(Public Law 98-568): Provides</a:t>
            </a:r>
          </a:p>
          <a:p>
            <a:pPr marL="0" indent="0">
              <a:buNone/>
            </a:pPr>
            <a:r>
              <a:rPr lang="en-US" dirty="0"/>
              <a:t>  </a:t>
            </a:r>
            <a:r>
              <a:rPr lang="en-US" dirty="0" smtClean="0"/>
              <a:t>   specific framework for </a:t>
            </a:r>
          </a:p>
          <a:p>
            <a:pPr marL="0" indent="0">
              <a:buNone/>
            </a:pPr>
            <a:r>
              <a:rPr lang="en-US" dirty="0"/>
              <a:t>  </a:t>
            </a:r>
            <a:r>
              <a:rPr lang="en-US" dirty="0" smtClean="0"/>
              <a:t>   coordination among </a:t>
            </a:r>
          </a:p>
          <a:p>
            <a:pPr marL="0" indent="0">
              <a:buNone/>
            </a:pPr>
            <a:r>
              <a:rPr lang="en-US" dirty="0" smtClean="0"/>
              <a:t>     federal agencies for two </a:t>
            </a:r>
          </a:p>
          <a:p>
            <a:pPr marL="0" indent="0">
              <a:buNone/>
            </a:pPr>
            <a:r>
              <a:rPr lang="en-US" dirty="0"/>
              <a:t> </a:t>
            </a:r>
            <a:r>
              <a:rPr lang="en-US" dirty="0" smtClean="0"/>
              <a:t>    scenarios.</a:t>
            </a:r>
          </a:p>
          <a:p>
            <a:pPr marL="0" indent="0">
              <a:buNone/>
            </a:pPr>
            <a:r>
              <a:rPr lang="en-US" dirty="0"/>
              <a:t> </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1026" name="Picture 2" descr="Q:\River\ORV Workshop\FRV Photos\CHAT Photos\Hooch Mor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819400"/>
            <a:ext cx="2602610" cy="345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597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Photos\River Pix\tuesday crop-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65" y="1320939"/>
            <a:ext cx="5729635" cy="383301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Preserve for Future Generations!</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78832"/>
            <a:ext cx="5762625" cy="2150252"/>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30833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848600" cy="685800"/>
          </a:xfrm>
        </p:spPr>
        <p:txBody>
          <a:bodyPr/>
          <a:lstStyle/>
          <a:p>
            <a:r>
              <a:rPr lang="en-US" dirty="0"/>
              <a:t>Riparian </a:t>
            </a:r>
            <a:r>
              <a:rPr lang="en-US" dirty="0" smtClean="0"/>
              <a:t>Buffers: The Importance </a:t>
            </a:r>
            <a:r>
              <a:rPr lang="en-US" dirty="0"/>
              <a:t>of </a:t>
            </a:r>
            <a:r>
              <a:rPr lang="en-US" dirty="0" smtClean="0"/>
              <a:t>Protecting </a:t>
            </a:r>
            <a:r>
              <a:rPr lang="en-US" dirty="0"/>
              <a:t>the </a:t>
            </a:r>
            <a:r>
              <a:rPr lang="en-US" dirty="0" smtClean="0"/>
              <a:t>Protection</a:t>
            </a:r>
            <a:endParaRPr lang="en-US" dirty="0"/>
          </a:p>
        </p:txBody>
      </p:sp>
      <p:sp>
        <p:nvSpPr>
          <p:cNvPr id="3" name="Content Placeholder 2"/>
          <p:cNvSpPr>
            <a:spLocks noGrp="1"/>
          </p:cNvSpPr>
          <p:nvPr>
            <p:ph idx="1"/>
          </p:nvPr>
        </p:nvSpPr>
        <p:spPr>
          <a:xfrm>
            <a:off x="685800" y="2209800"/>
            <a:ext cx="7238999" cy="4049508"/>
          </a:xfrm>
        </p:spPr>
        <p:txBody>
          <a:bodyPr/>
          <a:lstStyle/>
          <a:p>
            <a:pPr marL="0" indent="0">
              <a:buNone/>
            </a:pPr>
            <a:r>
              <a:rPr lang="en-US" b="1" dirty="0" smtClean="0"/>
              <a:t>Metropolitan River Protection Act (MRPA) – </a:t>
            </a:r>
          </a:p>
          <a:p>
            <a:pPr marL="0" indent="0">
              <a:buNone/>
            </a:pPr>
            <a:r>
              <a:rPr lang="en-US" dirty="0" smtClean="0"/>
              <a:t>The </a:t>
            </a:r>
            <a:r>
              <a:rPr lang="en-US" dirty="0"/>
              <a:t>Chattahoochee Corridor is hereby defined as “all land within 2000 feet of the </a:t>
            </a:r>
            <a:r>
              <a:rPr lang="en-US" dirty="0" smtClean="0"/>
              <a:t>banks of </a:t>
            </a:r>
            <a:r>
              <a:rPr lang="en-US" dirty="0"/>
              <a:t>the </a:t>
            </a:r>
            <a:r>
              <a:rPr lang="en-US" dirty="0" smtClean="0"/>
              <a:t>Chattahoochee </a:t>
            </a:r>
            <a:r>
              <a:rPr lang="en-US" dirty="0"/>
              <a:t>River, including any impoundments thereon, or within the </a:t>
            </a:r>
            <a:r>
              <a:rPr lang="en-US" dirty="0" smtClean="0"/>
              <a:t>floodplain</a:t>
            </a:r>
            <a:r>
              <a:rPr lang="en-US" dirty="0"/>
              <a:t>, whichever is greater, from directly below Buford Dam </a:t>
            </a:r>
            <a:r>
              <a:rPr lang="en-US" dirty="0" smtClean="0"/>
              <a:t>downstream </a:t>
            </a:r>
            <a:r>
              <a:rPr lang="en-US" dirty="0"/>
              <a:t>to </a:t>
            </a:r>
            <a:r>
              <a:rPr lang="en-US" dirty="0" smtClean="0"/>
              <a:t>the downstream </a:t>
            </a:r>
            <a:r>
              <a:rPr lang="en-US" dirty="0"/>
              <a:t>limits of Fulton and Douglas counties, including the entire bed of the </a:t>
            </a:r>
            <a:r>
              <a:rPr lang="en-US" dirty="0" smtClean="0"/>
              <a:t>river and </a:t>
            </a:r>
            <a:r>
              <a:rPr lang="en-US" dirty="0"/>
              <a:t>any improvements and all islands therein.”</a:t>
            </a:r>
            <a:endParaRPr lang="en-US" dirty="0" smtClean="0"/>
          </a:p>
          <a:p>
            <a:pPr lvl="2"/>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12975814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57400"/>
            <a:ext cx="6400800" cy="4285167"/>
          </a:xfrm>
          <a:prstGeom prst="rect">
            <a:avLst/>
          </a:prstGeom>
          <a:solidFill>
            <a:schemeClr val="accent1"/>
          </a:solidFill>
        </p:spPr>
      </p:pic>
      <p:sp>
        <p:nvSpPr>
          <p:cNvPr id="2" name="Title 1"/>
          <p:cNvSpPr>
            <a:spLocks noGrp="1"/>
          </p:cNvSpPr>
          <p:nvPr>
            <p:ph type="title"/>
          </p:nvPr>
        </p:nvSpPr>
        <p:spPr>
          <a:xfrm>
            <a:off x="685800" y="990600"/>
            <a:ext cx="7848600" cy="685800"/>
          </a:xfrm>
        </p:spPr>
        <p:txBody>
          <a:bodyPr/>
          <a:lstStyle/>
          <a:p>
            <a:r>
              <a:rPr lang="en-US" dirty="0"/>
              <a:t>Riparian Buffers: The Importance of Protecting the Protection</a:t>
            </a:r>
          </a:p>
        </p:txBody>
      </p:sp>
      <p:sp>
        <p:nvSpPr>
          <p:cNvPr id="3" name="Content Placeholder 2"/>
          <p:cNvSpPr>
            <a:spLocks noGrp="1"/>
          </p:cNvSpPr>
          <p:nvPr>
            <p:ph idx="1"/>
          </p:nvPr>
        </p:nvSpPr>
        <p:spPr>
          <a:xfrm>
            <a:off x="1295400" y="2514600"/>
            <a:ext cx="6400800" cy="2971800"/>
          </a:xfrm>
        </p:spPr>
        <p:txBody>
          <a:bodyPr/>
          <a:lstStyle/>
          <a:p>
            <a:r>
              <a:rPr lang="en-US" b="1" dirty="0" smtClean="0"/>
              <a:t>MRPA Buffer Zone Standards:</a:t>
            </a:r>
          </a:p>
          <a:p>
            <a:endParaRPr lang="en-US" b="1" dirty="0"/>
          </a:p>
          <a:p>
            <a:pPr lvl="1"/>
            <a:r>
              <a:rPr lang="en-US" b="1" dirty="0"/>
              <a:t>35-foot undisturbed vegetative buffer on all streams</a:t>
            </a:r>
          </a:p>
          <a:p>
            <a:pPr lvl="1"/>
            <a:r>
              <a:rPr lang="en-US" b="1" dirty="0"/>
              <a:t>50-foot undisturbed vegetative buffer on river and impoundments</a:t>
            </a:r>
          </a:p>
          <a:p>
            <a:pPr lvl="1"/>
            <a:r>
              <a:rPr lang="en-US" b="1" dirty="0"/>
              <a:t>150-foot impervious surface setback along river and impoundments</a:t>
            </a:r>
          </a:p>
          <a:p>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104482749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Buffers</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447800"/>
            <a:ext cx="4564063" cy="34290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875" y="2857500"/>
            <a:ext cx="4582683" cy="3429000"/>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45062" y="1828800"/>
            <a:ext cx="3430747"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latin typeface="Frutiger LT Std 55 Roman" pitchFamily="34" charset="0"/>
              </a:rPr>
              <a:t>River - 50’ undisturbed</a:t>
            </a:r>
            <a:endParaRPr lang="en-US" sz="2400" dirty="0">
              <a:effectLst>
                <a:outerShdw blurRad="38100" dist="38100" dir="2700000" algn="tl">
                  <a:srgbClr val="000000">
                    <a:alpha val="43137"/>
                  </a:srgbClr>
                </a:outerShdw>
              </a:effectLst>
              <a:latin typeface="Frutiger LT Std 55 Roman" pitchFamily="34" charset="0"/>
            </a:endParaRPr>
          </a:p>
        </p:txBody>
      </p:sp>
      <p:sp>
        <p:nvSpPr>
          <p:cNvPr id="5" name="Rectangle 4"/>
          <p:cNvSpPr/>
          <p:nvPr/>
        </p:nvSpPr>
        <p:spPr>
          <a:xfrm>
            <a:off x="460978" y="5410199"/>
            <a:ext cx="3844322" cy="461665"/>
          </a:xfrm>
          <a:prstGeom prst="rect">
            <a:avLst/>
          </a:prstGeom>
        </p:spPr>
        <p:txBody>
          <a:bodyPr wrap="none">
            <a:spAutoFit/>
          </a:bodyPr>
          <a:lstStyle/>
          <a:p>
            <a:r>
              <a:rPr lang="en-US" sz="2400" dirty="0" smtClean="0">
                <a:effectLst>
                  <a:outerShdw blurRad="38100" dist="38100" dir="2700000" algn="tl">
                    <a:srgbClr val="000000">
                      <a:alpha val="43137"/>
                    </a:srgbClr>
                  </a:outerShdw>
                </a:effectLst>
                <a:latin typeface="Frutiger LT Std 55 Roman" pitchFamily="34" charset="0"/>
              </a:rPr>
              <a:t>Streams - 35’ </a:t>
            </a:r>
            <a:r>
              <a:rPr lang="en-US" sz="2400" dirty="0">
                <a:effectLst>
                  <a:outerShdw blurRad="38100" dist="38100" dir="2700000" algn="tl">
                    <a:srgbClr val="000000">
                      <a:alpha val="43137"/>
                    </a:srgbClr>
                  </a:outerShdw>
                </a:effectLst>
                <a:latin typeface="Frutiger LT Std 55 Roman" pitchFamily="34" charset="0"/>
              </a:rPr>
              <a:t>undisturbed</a:t>
            </a:r>
          </a:p>
        </p:txBody>
      </p:sp>
      <p:sp>
        <p:nvSpPr>
          <p:cNvPr id="6" name="TextBox 5"/>
          <p:cNvSpPr txBox="1"/>
          <p:nvPr/>
        </p:nvSpPr>
        <p:spPr>
          <a:xfrm>
            <a:off x="838200" y="4119860"/>
            <a:ext cx="2266261" cy="461665"/>
          </a:xfrm>
          <a:prstGeom prst="rect">
            <a:avLst/>
          </a:prstGeom>
          <a:solidFill>
            <a:schemeClr val="tx1">
              <a:lumMod val="85000"/>
            </a:schemeClr>
          </a:solidFill>
          <a:ln>
            <a:solidFill>
              <a:schemeClr val="accent4">
                <a:lumMod val="10000"/>
              </a:schemeClr>
            </a:solidFill>
          </a:ln>
        </p:spPr>
        <p:txBody>
          <a:bodyPr wrap="none" rtlCol="0">
            <a:spAutoFit/>
          </a:bodyPr>
          <a:lstStyle/>
          <a:p>
            <a:r>
              <a:rPr lang="en-US" sz="2400" dirty="0" smtClean="0">
                <a:solidFill>
                  <a:schemeClr val="accent4">
                    <a:lumMod val="10000"/>
                  </a:schemeClr>
                </a:solidFill>
                <a:effectLst>
                  <a:outerShdw blurRad="38100" dist="38100" dir="2700000" algn="tl">
                    <a:srgbClr val="000000">
                      <a:alpha val="43137"/>
                    </a:srgbClr>
                  </a:outerShdw>
                </a:effectLst>
                <a:latin typeface="Frutiger LT Std 55 Roman" pitchFamily="34" charset="0"/>
              </a:rPr>
              <a:t>Cleared</a:t>
            </a:r>
            <a:r>
              <a:rPr lang="en-US" sz="2400" dirty="0" smtClean="0">
                <a:effectLst>
                  <a:outerShdw blurRad="38100" dist="38100" dir="2700000" algn="tl">
                    <a:srgbClr val="000000">
                      <a:alpha val="43137"/>
                    </a:srgbClr>
                  </a:outerShdw>
                </a:effectLst>
                <a:latin typeface="Frutiger LT Std 55 Roman" pitchFamily="34" charset="0"/>
              </a:rPr>
              <a:t> </a:t>
            </a:r>
            <a:r>
              <a:rPr lang="en-US" sz="2400" dirty="0" smtClean="0">
                <a:solidFill>
                  <a:schemeClr val="accent4">
                    <a:lumMod val="10000"/>
                  </a:schemeClr>
                </a:solidFill>
                <a:effectLst>
                  <a:outerShdw blurRad="38100" dist="38100" dir="2700000" algn="tl">
                    <a:srgbClr val="000000">
                      <a:alpha val="43137"/>
                    </a:srgbClr>
                  </a:outerShdw>
                </a:effectLst>
                <a:latin typeface="Frutiger LT Std 55 Roman" pitchFamily="34" charset="0"/>
              </a:rPr>
              <a:t>buffer</a:t>
            </a:r>
            <a:endParaRPr lang="en-US" sz="2400" dirty="0">
              <a:solidFill>
                <a:schemeClr val="accent4">
                  <a:lumMod val="10000"/>
                </a:schemeClr>
              </a:solidFill>
              <a:effectLst>
                <a:outerShdw blurRad="38100" dist="38100" dir="2700000" algn="tl">
                  <a:srgbClr val="000000">
                    <a:alpha val="43137"/>
                  </a:srgbClr>
                </a:outerShdw>
              </a:effectLst>
              <a:latin typeface="Frutiger LT Std 55 Roman" pitchFamily="34" charset="0"/>
            </a:endParaRPr>
          </a:p>
        </p:txBody>
      </p:sp>
      <p:sp>
        <p:nvSpPr>
          <p:cNvPr id="7" name="TextBox 6"/>
          <p:cNvSpPr txBox="1"/>
          <p:nvPr/>
        </p:nvSpPr>
        <p:spPr>
          <a:xfrm>
            <a:off x="5562600" y="3147714"/>
            <a:ext cx="3163045" cy="461665"/>
          </a:xfrm>
          <a:prstGeom prst="rect">
            <a:avLst/>
          </a:prstGeom>
          <a:solidFill>
            <a:schemeClr val="tx1">
              <a:lumMod val="85000"/>
            </a:schemeClr>
          </a:solidFill>
          <a:ln>
            <a:solidFill>
              <a:schemeClr val="accent4">
                <a:lumMod val="10000"/>
              </a:schemeClr>
            </a:solidFill>
          </a:ln>
        </p:spPr>
        <p:txBody>
          <a:bodyPr wrap="none" rtlCol="0">
            <a:spAutoFit/>
          </a:bodyPr>
          <a:lstStyle/>
          <a:p>
            <a:r>
              <a:rPr lang="en-US" sz="2400" dirty="0" smtClean="0">
                <a:solidFill>
                  <a:schemeClr val="accent4">
                    <a:lumMod val="10000"/>
                  </a:schemeClr>
                </a:solidFill>
                <a:latin typeface="Frutiger LT Std 55 Roman" pitchFamily="34" charset="0"/>
              </a:rPr>
              <a:t>Protected watershed</a:t>
            </a:r>
            <a:endParaRPr lang="en-US" sz="2400" dirty="0">
              <a:solidFill>
                <a:schemeClr val="accent4">
                  <a:lumMod val="10000"/>
                </a:schemeClr>
              </a:solidFill>
              <a:latin typeface="Frutiger LT Std 55 Roman" pitchFamily="34" charset="0"/>
            </a:endParaRPr>
          </a:p>
        </p:txBody>
      </p:sp>
    </p:spTree>
    <p:extLst>
      <p:ext uri="{BB962C8B-B14F-4D97-AF65-F5344CB8AC3E}">
        <p14:creationId xmlns:p14="http://schemas.microsoft.com/office/powerpoint/2010/main" val="367072161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848600" cy="685800"/>
          </a:xfrm>
        </p:spPr>
        <p:txBody>
          <a:bodyPr/>
          <a:lstStyle/>
          <a:p>
            <a:r>
              <a:rPr lang="en-US" dirty="0" smtClean="0"/>
              <a:t>Native Plantings and Seed Mixes</a:t>
            </a:r>
            <a:endParaRPr lang="en-US" dirty="0"/>
          </a:p>
        </p:txBody>
      </p:sp>
      <p:sp>
        <p:nvSpPr>
          <p:cNvPr id="3" name="Content Placeholder 2"/>
          <p:cNvSpPr>
            <a:spLocks noGrp="1"/>
          </p:cNvSpPr>
          <p:nvPr>
            <p:ph idx="1"/>
          </p:nvPr>
        </p:nvSpPr>
        <p:spPr>
          <a:xfrm>
            <a:off x="609696" y="1905000"/>
            <a:ext cx="7848600" cy="3581400"/>
          </a:xfrm>
        </p:spPr>
        <p:txBody>
          <a:bodyPr/>
          <a:lstStyle/>
          <a:p>
            <a:r>
              <a:rPr lang="en-US" dirty="0"/>
              <a:t>The State Botanical Garden of </a:t>
            </a:r>
            <a:r>
              <a:rPr lang="en-US" dirty="0" smtClean="0"/>
              <a:t>Georgia</a:t>
            </a:r>
          </a:p>
          <a:p>
            <a:pPr lvl="1"/>
            <a:r>
              <a:rPr lang="en-US" dirty="0" smtClean="0"/>
              <a:t>Sourcing for native plants </a:t>
            </a:r>
          </a:p>
          <a:p>
            <a:r>
              <a:rPr lang="en-US" dirty="0" smtClean="0"/>
              <a:t>CRNRA Native Seed, Plant, and Rock Sources</a:t>
            </a:r>
          </a:p>
          <a:p>
            <a:r>
              <a:rPr lang="en-US" dirty="0" smtClean="0"/>
              <a:t>UGA Cooperative Extension Service “Native Plants of Georgia” publications</a:t>
            </a:r>
          </a:p>
          <a:p>
            <a:pPr lvl="1"/>
            <a:r>
              <a:rPr lang="en-US" dirty="0" smtClean="0"/>
              <a:t>Trees, Shrubs and Woody Vines</a:t>
            </a:r>
          </a:p>
          <a:p>
            <a:pPr lvl="1"/>
            <a:r>
              <a:rPr lang="en-US" dirty="0" smtClean="0"/>
              <a:t>Ferns</a:t>
            </a:r>
          </a:p>
          <a:p>
            <a:pPr lvl="1"/>
            <a:r>
              <a:rPr lang="en-US" dirty="0" smtClean="0"/>
              <a:t>Wildflowers</a:t>
            </a:r>
          </a:p>
          <a:p>
            <a:pPr lvl="1"/>
            <a:r>
              <a:rPr lang="en-US" dirty="0" smtClean="0"/>
              <a:t>Grasses (is in the works)</a:t>
            </a:r>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056" y="3776848"/>
            <a:ext cx="1831286" cy="2547752"/>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61343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Native Rock and Stone</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44" t="5586" r="44163" b="5586"/>
          <a:stretch/>
        </p:blipFill>
        <p:spPr bwMode="auto">
          <a:xfrm>
            <a:off x="3913508" y="3268600"/>
            <a:ext cx="4862211" cy="2910462"/>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2681" y="2021481"/>
            <a:ext cx="4590714" cy="3443352"/>
          </a:xfrm>
          <a:prstGeom prst="rect">
            <a:avLst/>
          </a:prstGeom>
          <a:noFill/>
          <a:ln w="9525">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39541" y="1609450"/>
            <a:ext cx="3292889"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latin typeface="Frutiger LT Std 55 Roman" pitchFamily="34" charset="0"/>
              </a:rPr>
              <a:t>Which do you prefer?</a:t>
            </a:r>
            <a:endParaRPr lang="en-US" sz="2400" dirty="0">
              <a:effectLst>
                <a:outerShdw blurRad="38100" dist="38100" dir="2700000" algn="tl">
                  <a:srgbClr val="000000">
                    <a:alpha val="43137"/>
                  </a:srgbClr>
                </a:outerShdw>
              </a:effectLst>
              <a:latin typeface="Frutiger LT Std 55 Roman" pitchFamily="34" charset="0"/>
            </a:endParaRPr>
          </a:p>
        </p:txBody>
      </p:sp>
      <p:sp>
        <p:nvSpPr>
          <p:cNvPr id="5" name="Right Arrow 4"/>
          <p:cNvSpPr/>
          <p:nvPr/>
        </p:nvSpPr>
        <p:spPr bwMode="auto">
          <a:xfrm rot="10800000">
            <a:off x="3961133" y="2052066"/>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6" name="Down Arrow 5"/>
          <p:cNvSpPr/>
          <p:nvPr/>
        </p:nvSpPr>
        <p:spPr bwMode="auto">
          <a:xfrm>
            <a:off x="6943724" y="2138065"/>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val="197815511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Matting</a:t>
            </a:r>
            <a:endParaRPr lang="en-US" dirty="0"/>
          </a:p>
        </p:txBody>
      </p:sp>
      <p:sp>
        <p:nvSpPr>
          <p:cNvPr id="3" name="Footer Placeholder 2"/>
          <p:cNvSpPr>
            <a:spLocks noGrp="1"/>
          </p:cNvSpPr>
          <p:nvPr>
            <p:ph type="ftr" sz="quarter" idx="11"/>
          </p:nvPr>
        </p:nvSpPr>
        <p:spPr/>
        <p:txBody>
          <a:bodyPr/>
          <a:lstStyle/>
          <a:p>
            <a:r>
              <a:rPr lang="en-US" dirty="0" smtClean="0"/>
              <a:t>E X P E R I E N C E    Y O U R    A M E R I C A</a:t>
            </a:r>
            <a:endParaRPr lang="en-US" dirty="0"/>
          </a:p>
        </p:txBody>
      </p:sp>
      <p:pic>
        <p:nvPicPr>
          <p:cNvPr id="7170" name="Picture 2" descr="Q:\Permits-ROWs\Utility ROWs\Colonial Pipeline\2011_JFN Easement Stream Restoration - Colonial\6-20-2011\IMG_0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00200"/>
            <a:ext cx="4546600" cy="340995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1525" y="5334000"/>
            <a:ext cx="2717800" cy="1200329"/>
          </a:xfrm>
          <a:prstGeom prst="rect">
            <a:avLst/>
          </a:prstGeom>
          <a:noFill/>
        </p:spPr>
        <p:txBody>
          <a:bodyPr wrap="square" rtlCol="0">
            <a:spAutoFit/>
          </a:bodyPr>
          <a:lstStyle/>
          <a:p>
            <a:r>
              <a:rPr lang="en-US" sz="2400" u="sng" dirty="0" smtClean="0">
                <a:effectLst>
                  <a:outerShdw blurRad="38100" dist="38100" dir="2700000" algn="tl">
                    <a:srgbClr val="000000">
                      <a:alpha val="43137"/>
                    </a:srgbClr>
                  </a:outerShdw>
                </a:effectLst>
                <a:latin typeface="Frutiger LT Std 55 Roman" pitchFamily="34" charset="0"/>
              </a:rPr>
              <a:t>ALWAYS USE</a:t>
            </a:r>
            <a:r>
              <a:rPr lang="en-US" sz="2400" dirty="0" smtClean="0">
                <a:effectLst>
                  <a:outerShdw blurRad="38100" dist="38100" dir="2700000" algn="tl">
                    <a:srgbClr val="000000">
                      <a:alpha val="43137"/>
                    </a:srgbClr>
                  </a:outerShdw>
                </a:effectLst>
                <a:latin typeface="Frutiger LT Std 55 Roman" pitchFamily="34" charset="0"/>
              </a:rPr>
              <a:t> coir, jute, or natural material matting</a:t>
            </a:r>
            <a:endParaRPr lang="en-US" sz="2400" dirty="0">
              <a:effectLst>
                <a:outerShdw blurRad="38100" dist="38100" dir="2700000" algn="tl">
                  <a:srgbClr val="000000">
                    <a:alpha val="43137"/>
                  </a:srgbClr>
                </a:outerShdw>
              </a:effectLst>
              <a:latin typeface="Frutiger LT Std 55 Roman" pitchFamily="34" charset="0"/>
            </a:endParaRPr>
          </a:p>
        </p:txBody>
      </p:sp>
      <p:pic>
        <p:nvPicPr>
          <p:cNvPr id="2050" name="Picture 2" descr="C:\Users\aread\Pictures\VTSnakeinTurf Ma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857250"/>
            <a:ext cx="5238750" cy="38100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4857983"/>
            <a:ext cx="3622230" cy="1200329"/>
          </a:xfrm>
          <a:prstGeom prst="rect">
            <a:avLst/>
          </a:prstGeom>
          <a:noFill/>
        </p:spPr>
        <p:txBody>
          <a:bodyPr wrap="square" rtlCol="0">
            <a:spAutoFit/>
          </a:bodyPr>
          <a:lstStyle/>
          <a:p>
            <a:r>
              <a:rPr lang="en-US" sz="2400" u="sng" dirty="0" smtClean="0">
                <a:effectLst>
                  <a:outerShdw blurRad="38100" dist="38100" dir="2700000" algn="tl">
                    <a:srgbClr val="000000">
                      <a:alpha val="43137"/>
                    </a:srgbClr>
                  </a:outerShdw>
                </a:effectLst>
                <a:latin typeface="Frutiger LT Std 55 Roman" pitchFamily="34" charset="0"/>
              </a:rPr>
              <a:t>NEVER USE</a:t>
            </a:r>
            <a:r>
              <a:rPr lang="en-US" sz="2400" dirty="0" smtClean="0">
                <a:effectLst>
                  <a:outerShdw blurRad="38100" dist="38100" dir="2700000" algn="tl">
                    <a:srgbClr val="000000">
                      <a:alpha val="43137"/>
                    </a:srgbClr>
                  </a:outerShdw>
                </a:effectLst>
                <a:latin typeface="Frutiger LT Std 55 Roman" pitchFamily="34" charset="0"/>
              </a:rPr>
              <a:t> the plastic turf reinforcement matting</a:t>
            </a:r>
            <a:endParaRPr lang="en-US" sz="2400" dirty="0">
              <a:effectLst>
                <a:outerShdw blurRad="38100" dist="38100" dir="2700000" algn="tl">
                  <a:srgbClr val="000000">
                    <a:alpha val="43137"/>
                  </a:srgbClr>
                </a:outerShdw>
              </a:effectLst>
              <a:latin typeface="Frutiger LT Std 55 Roman" pitchFamily="34" charset="0"/>
            </a:endParaRPr>
          </a:p>
        </p:txBody>
      </p:sp>
      <p:sp>
        <p:nvSpPr>
          <p:cNvPr id="6" name="TextBox 5"/>
          <p:cNvSpPr txBox="1"/>
          <p:nvPr/>
        </p:nvSpPr>
        <p:spPr>
          <a:xfrm>
            <a:off x="4191000" y="3964185"/>
            <a:ext cx="4495800" cy="584775"/>
          </a:xfrm>
          <a:prstGeom prst="rect">
            <a:avLst/>
          </a:prstGeom>
          <a:solidFill>
            <a:schemeClr val="bg1">
              <a:lumMod val="50000"/>
            </a:schemeClr>
          </a:solidFill>
        </p:spPr>
        <p:txBody>
          <a:bodyPr wrap="square" rtlCol="0">
            <a:spAutoFit/>
          </a:bodyPr>
          <a:lstStyle/>
          <a:p>
            <a:r>
              <a:rPr lang="en-US" sz="1600" b="1" dirty="0">
                <a:effectLst>
                  <a:outerShdw blurRad="38100" dist="38100" dir="2700000" algn="tl">
                    <a:srgbClr val="000000">
                      <a:alpha val="43137"/>
                    </a:srgbClr>
                  </a:outerShdw>
                </a:effectLst>
                <a:latin typeface="Frutiger LT Std 55 Roman" pitchFamily="34" charset="0"/>
              </a:rPr>
              <a:t>http://</a:t>
            </a:r>
            <a:r>
              <a:rPr lang="en-US" sz="1600" b="1" dirty="0" smtClean="0">
                <a:effectLst>
                  <a:outerShdw blurRad="38100" dist="38100" dir="2700000" algn="tl">
                    <a:srgbClr val="000000">
                      <a:alpha val="43137"/>
                    </a:srgbClr>
                  </a:outerShdw>
                </a:effectLst>
                <a:latin typeface="Frutiger LT Std 55 Roman" pitchFamily="34" charset="0"/>
              </a:rPr>
              <a:t>www.fhwa.dot.gov/environment/wildlifeprotection</a:t>
            </a:r>
            <a:endParaRPr lang="en-US" b="1" dirty="0">
              <a:latin typeface="Frutiger LT Std 55 Roman" pitchFamily="34" charset="0"/>
            </a:endParaRPr>
          </a:p>
        </p:txBody>
      </p:sp>
    </p:spTree>
    <p:extLst>
      <p:ext uri="{BB962C8B-B14F-4D97-AF65-F5344CB8AC3E}">
        <p14:creationId xmlns:p14="http://schemas.microsoft.com/office/powerpoint/2010/main" val="238426608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505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Inspect and Clean Equipment</a:t>
            </a:r>
            <a:endParaRPr lang="en-US" dirty="0"/>
          </a:p>
        </p:txBody>
      </p:sp>
      <p:sp>
        <p:nvSpPr>
          <p:cNvPr id="3" name="Footer Placeholder 2"/>
          <p:cNvSpPr>
            <a:spLocks noGrp="1"/>
          </p:cNvSpPr>
          <p:nvPr>
            <p:ph type="ftr" sz="quarter" idx="11"/>
          </p:nvPr>
        </p:nvSpPr>
        <p:spPr/>
        <p:txBody>
          <a:bodyPr/>
          <a:lstStyle/>
          <a:p>
            <a:r>
              <a:rPr lang="en-US" smtClean="0"/>
              <a:t>E X P E R I E N C E    Y O U R    A M E R I C A</a:t>
            </a:r>
            <a:endParaRPr lang="en-US" dirty="0"/>
          </a:p>
        </p:txBody>
      </p:sp>
      <p:pic>
        <p:nvPicPr>
          <p:cNvPr id="3074" name="Picture 2" descr="C:\Users\aread\Pictures\heavy_equipment_wash_syst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4762500" cy="28575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5" name="&quot;No&quot; Symbol 4"/>
          <p:cNvSpPr/>
          <p:nvPr/>
        </p:nvSpPr>
        <p:spPr bwMode="auto">
          <a:xfrm rot="15463901">
            <a:off x="5524500" y="3505200"/>
            <a:ext cx="2705100" cy="2743200"/>
          </a:xfrm>
          <a:prstGeom prst="noSmoking">
            <a:avLst>
              <a:gd name="adj" fmla="val 5289"/>
            </a:avLst>
          </a:prstGeom>
          <a:solidFill>
            <a:srgbClr val="C000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val="398936241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838200"/>
            <a:ext cx="7848600" cy="685800"/>
          </a:xfrm>
        </p:spPr>
        <p:txBody>
          <a:bodyPr/>
          <a:lstStyle/>
          <a:p>
            <a:r>
              <a:rPr lang="en-US" dirty="0" smtClean="0"/>
              <a:t>The Importance of Using the Correct Silt Fencing</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9219" name="Picture 3" descr="Q:\Permits-ROWs\Utility ROWs\Atlanta Gas &amp; Light\CochranShoals-GasLine_2011\Photos\20120712\DSC092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793875"/>
            <a:ext cx="3352800" cy="4470400"/>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9220" name="Picture 4" descr="Q:\Permits-ROWs\Utility ROWs\Atlanta Gas &amp; Light\CochranShoals-GasLine_2011\Photos\20120712\DSC092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793876"/>
            <a:ext cx="3352800" cy="4470399"/>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1655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914400"/>
            <a:ext cx="3705225" cy="2895600"/>
          </a:xfrm>
        </p:spPr>
        <p:txBody>
          <a:bodyPr/>
          <a:lstStyle/>
          <a:p>
            <a:r>
              <a:rPr lang="en-US" dirty="0" smtClean="0"/>
              <a:t>…leave them UNIMPAIRED </a:t>
            </a:r>
            <a:r>
              <a:rPr lang="en-US" dirty="0"/>
              <a:t>for the </a:t>
            </a:r>
            <a:r>
              <a:rPr lang="en-US" dirty="0" smtClean="0"/>
              <a:t>enjoyment </a:t>
            </a:r>
            <a:r>
              <a:rPr lang="en-US" dirty="0"/>
              <a:t>of </a:t>
            </a:r>
            <a:r>
              <a:rPr lang="en-US" dirty="0" smtClean="0"/>
              <a:t>future generations.</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10242" name="Picture 2" descr="Q:\Photos\River Pix\tuesday crop-3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838200"/>
            <a:ext cx="4121719" cy="5473538"/>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3" name="Picture 3" descr="Q:\Photos\River Pix\tuesday crop-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038600"/>
            <a:ext cx="3429000" cy="2278063"/>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8869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Permitting</a:t>
            </a:r>
            <a:endParaRPr lang="en-US" dirty="0"/>
          </a:p>
        </p:txBody>
      </p:sp>
      <p:sp>
        <p:nvSpPr>
          <p:cNvPr id="3" name="Content Placeholder 2"/>
          <p:cNvSpPr>
            <a:spLocks noGrp="1"/>
          </p:cNvSpPr>
          <p:nvPr>
            <p:ph idx="1"/>
          </p:nvPr>
        </p:nvSpPr>
        <p:spPr/>
        <p:txBody>
          <a:bodyPr/>
          <a:lstStyle/>
          <a:p>
            <a:r>
              <a:rPr lang="en-US" dirty="0" smtClean="0"/>
              <a:t>Federal action within 2000 </a:t>
            </a:r>
            <a:r>
              <a:rPr lang="en-US" dirty="0" err="1" smtClean="0"/>
              <a:t>ft</a:t>
            </a:r>
            <a:r>
              <a:rPr lang="en-US" dirty="0" smtClean="0"/>
              <a:t> corridor of the river:</a:t>
            </a:r>
          </a:p>
          <a:p>
            <a:pPr marL="0" indent="0">
              <a:buNone/>
            </a:pPr>
            <a:endParaRPr lang="en-US" sz="900" dirty="0" smtClean="0"/>
          </a:p>
          <a:p>
            <a:pPr marL="0" indent="0">
              <a:buNone/>
            </a:pPr>
            <a:r>
              <a:rPr lang="en-US" dirty="0" smtClean="0"/>
              <a:t>Lead agency must </a:t>
            </a:r>
            <a:r>
              <a:rPr lang="en-US" dirty="0" smtClean="0">
                <a:solidFill>
                  <a:srgbClr val="92D050"/>
                </a:solidFill>
              </a:rPr>
              <a:t>notify NPS</a:t>
            </a:r>
            <a:r>
              <a:rPr lang="en-US" dirty="0" smtClean="0"/>
              <a:t>, </a:t>
            </a:r>
            <a:r>
              <a:rPr lang="en-US" dirty="0" smtClean="0">
                <a:solidFill>
                  <a:srgbClr val="FFC000"/>
                </a:solidFill>
              </a:rPr>
              <a:t>provide NPS opportunity to comment and make recommendations</a:t>
            </a:r>
            <a:r>
              <a:rPr lang="en-US" dirty="0" smtClean="0"/>
              <a:t>, </a:t>
            </a:r>
            <a:r>
              <a:rPr lang="en-US" dirty="0" smtClean="0">
                <a:solidFill>
                  <a:srgbClr val="FFFF00"/>
                </a:solidFill>
              </a:rPr>
              <a:t>notify NPS of specific decisions made in respect to NPS comments</a:t>
            </a:r>
            <a:r>
              <a:rPr lang="en-US" dirty="0" smtClean="0"/>
              <a:t>.</a:t>
            </a:r>
          </a:p>
          <a:p>
            <a:pPr marL="0" indent="0">
              <a:buNone/>
            </a:pPr>
            <a:endParaRPr lang="en-US" sz="1000" dirty="0"/>
          </a:p>
          <a:p>
            <a:r>
              <a:rPr lang="en-US" dirty="0" smtClean="0"/>
              <a:t>Federal action on Land or Waters Administered by NPS:</a:t>
            </a:r>
          </a:p>
          <a:p>
            <a:pPr marL="0" indent="0">
              <a:buNone/>
            </a:pPr>
            <a:endParaRPr lang="en-US" sz="800" dirty="0"/>
          </a:p>
          <a:p>
            <a:pPr marL="0" indent="0">
              <a:buNone/>
            </a:pPr>
            <a:r>
              <a:rPr lang="en-US" dirty="0" smtClean="0"/>
              <a:t>Action may not commence </a:t>
            </a:r>
            <a:r>
              <a:rPr lang="en-US" dirty="0" smtClean="0">
                <a:solidFill>
                  <a:srgbClr val="C00000"/>
                </a:solidFill>
              </a:rPr>
              <a:t>until NPS has concurred </a:t>
            </a:r>
            <a:r>
              <a:rPr lang="en-US" dirty="0" smtClean="0"/>
              <a:t>with action.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392195284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NPS Permitting</a:t>
            </a:r>
            <a:endParaRPr lang="en-US" dirty="0"/>
          </a:p>
        </p:txBody>
      </p:sp>
      <p:sp>
        <p:nvSpPr>
          <p:cNvPr id="3" name="Content Placeholder 2"/>
          <p:cNvSpPr>
            <a:spLocks noGrp="1"/>
          </p:cNvSpPr>
          <p:nvPr>
            <p:ph idx="1"/>
          </p:nvPr>
        </p:nvSpPr>
        <p:spPr/>
        <p:txBody>
          <a:bodyPr/>
          <a:lstStyle/>
          <a:p>
            <a:r>
              <a:rPr lang="en-US" dirty="0" smtClean="0"/>
              <a:t>When would a project need to be permitted by NPS?</a:t>
            </a:r>
            <a:endParaRPr lang="en-US" sz="1000" dirty="0" smtClean="0"/>
          </a:p>
          <a:p>
            <a:pPr marL="0" indent="0">
              <a:buNone/>
            </a:pPr>
            <a:r>
              <a:rPr lang="en-US" sz="1000" dirty="0"/>
              <a:t> </a:t>
            </a:r>
            <a:endParaRPr lang="en-US" sz="1000" dirty="0" smtClean="0"/>
          </a:p>
          <a:p>
            <a:pPr marL="0" indent="0">
              <a:buNone/>
            </a:pPr>
            <a:r>
              <a:rPr lang="en-US" dirty="0" smtClean="0"/>
              <a:t>Action would take place within legislated boundary of the park which includes the Chattahoochee River and its bed, up to the ordinary high water mark. </a:t>
            </a:r>
          </a:p>
          <a:p>
            <a:pPr marL="0" indent="0">
              <a:buNone/>
            </a:pPr>
            <a:endParaRPr lang="en-US" sz="800" dirty="0" smtClean="0"/>
          </a:p>
          <a:p>
            <a:r>
              <a:rPr lang="en-US" dirty="0" smtClean="0"/>
              <a:t>NPS  </a:t>
            </a:r>
            <a:r>
              <a:rPr lang="en-US" dirty="0"/>
              <a:t>Special-Use Permit (SUP) instrument.</a:t>
            </a:r>
          </a:p>
          <a:p>
            <a:pPr marL="0" indent="0">
              <a:buNone/>
            </a:pPr>
            <a:endParaRPr lang="en-US" sz="800" dirty="0" smtClean="0"/>
          </a:p>
          <a:p>
            <a:pPr marL="0" indent="0">
              <a:buNone/>
            </a:pPr>
            <a:r>
              <a:rPr lang="en-US" dirty="0" smtClean="0"/>
              <a:t> All NPS costs associated with application, issuance,   </a:t>
            </a:r>
          </a:p>
          <a:p>
            <a:pPr marL="0" indent="0">
              <a:buNone/>
            </a:pPr>
            <a:r>
              <a:rPr lang="en-US" dirty="0"/>
              <a:t> </a:t>
            </a:r>
            <a:r>
              <a:rPr lang="en-US" dirty="0" smtClean="0"/>
              <a:t>            and project monitoring are recoverable.</a:t>
            </a:r>
          </a:p>
          <a:p>
            <a:pPr marL="0" indent="0">
              <a:buNone/>
            </a:pPr>
            <a:r>
              <a:rPr lang="en-US" dirty="0" smtClean="0"/>
              <a:t> Constitutes </a:t>
            </a:r>
            <a:r>
              <a:rPr lang="en-US" dirty="0"/>
              <a:t>a “federal action” for the purposes of     </a:t>
            </a:r>
          </a:p>
          <a:p>
            <a:pPr marL="0" indent="0">
              <a:buNone/>
            </a:pPr>
            <a:r>
              <a:rPr lang="en-US" dirty="0"/>
              <a:t>             compliance. NPS responsible for compliance.</a:t>
            </a:r>
          </a:p>
          <a:p>
            <a:pPr marL="0" indent="0">
              <a:buNone/>
            </a:pPr>
            <a:endParaRPr lang="en-US" dirty="0" smtClean="0"/>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spTree>
    <p:extLst>
      <p:ext uri="{BB962C8B-B14F-4D97-AF65-F5344CB8AC3E}">
        <p14:creationId xmlns:p14="http://schemas.microsoft.com/office/powerpoint/2010/main" val="40148850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NEPA</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     </a:t>
            </a:r>
            <a:r>
              <a:rPr lang="en-US" i="1" dirty="0" smtClean="0">
                <a:solidFill>
                  <a:srgbClr val="0070C0"/>
                </a:solidFill>
              </a:rPr>
              <a:t>Some pointers –</a:t>
            </a:r>
          </a:p>
          <a:p>
            <a:pPr marL="0" indent="0">
              <a:buNone/>
            </a:pPr>
            <a:endParaRPr lang="en-US" dirty="0"/>
          </a:p>
          <a:p>
            <a:endParaRPr lang="en-US" dirty="0" smtClean="0"/>
          </a:p>
          <a:p>
            <a:r>
              <a:rPr lang="en-US" dirty="0" smtClean="0"/>
              <a:t>Purpose &amp; Need Clearly Stated:</a:t>
            </a:r>
          </a:p>
          <a:p>
            <a:pPr marL="0" indent="0">
              <a:buNone/>
            </a:pPr>
            <a:r>
              <a:rPr lang="en-US" dirty="0" smtClean="0"/>
              <a:t>Articulated from the perspective of the NPS action.</a:t>
            </a:r>
          </a:p>
          <a:p>
            <a:pPr marL="0" indent="0">
              <a:buNone/>
            </a:pPr>
            <a:endParaRPr lang="en-US" dirty="0"/>
          </a:p>
          <a:p>
            <a:r>
              <a:rPr lang="en-US" dirty="0" smtClean="0"/>
              <a:t>Impact Analysis </a:t>
            </a:r>
            <a:r>
              <a:rPr lang="en-US" dirty="0" smtClean="0">
                <a:solidFill>
                  <a:srgbClr val="FFFF00"/>
                </a:solidFill>
              </a:rPr>
              <a:t>Objective</a:t>
            </a:r>
            <a:r>
              <a:rPr lang="en-US" dirty="0" smtClean="0"/>
              <a:t> and </a:t>
            </a:r>
            <a:r>
              <a:rPr lang="en-US" dirty="0" smtClean="0">
                <a:solidFill>
                  <a:srgbClr val="FFFF00"/>
                </a:solidFill>
              </a:rPr>
              <a:t>Candid</a:t>
            </a:r>
            <a:r>
              <a:rPr lang="en-US" dirty="0" smtClean="0"/>
              <a:t>:</a:t>
            </a:r>
          </a:p>
          <a:p>
            <a:pPr marL="0" indent="0">
              <a:buNone/>
            </a:pPr>
            <a:r>
              <a:rPr lang="en-US" dirty="0" smtClean="0"/>
              <a:t>Accurate presentation of credible data and knowledgeable interpretation of data.</a:t>
            </a: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2050" name="Picture 2" descr="C:\Users\pcapece\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80032"/>
            <a:ext cx="2362200" cy="250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602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Wetland Protection Requirements</a:t>
            </a:r>
            <a:endParaRPr lang="en-US" dirty="0"/>
          </a:p>
        </p:txBody>
      </p:sp>
      <p:sp>
        <p:nvSpPr>
          <p:cNvPr id="3" name="Content Placeholder 2"/>
          <p:cNvSpPr>
            <a:spLocks noGrp="1"/>
          </p:cNvSpPr>
          <p:nvPr>
            <p:ph idx="1"/>
          </p:nvPr>
        </p:nvSpPr>
        <p:spPr/>
        <p:txBody>
          <a:bodyPr/>
          <a:lstStyle/>
          <a:p>
            <a:r>
              <a:rPr lang="en-US" dirty="0" smtClean="0"/>
              <a:t>Executive Order 11990</a:t>
            </a:r>
          </a:p>
          <a:p>
            <a:pPr marL="0" indent="0">
              <a:buNone/>
            </a:pPr>
            <a:endParaRPr lang="en-US" sz="800" dirty="0"/>
          </a:p>
          <a:p>
            <a:pPr marL="0" indent="0">
              <a:buNone/>
            </a:pPr>
            <a:r>
              <a:rPr lang="en-US" sz="2000" dirty="0" smtClean="0"/>
              <a:t>Purpose is to avoid to the extent possible </a:t>
            </a:r>
          </a:p>
          <a:p>
            <a:pPr marL="0" indent="0">
              <a:buNone/>
            </a:pPr>
            <a:r>
              <a:rPr lang="en-US" sz="2000" dirty="0" smtClean="0"/>
              <a:t>the long and short term adverse impacts </a:t>
            </a:r>
          </a:p>
          <a:p>
            <a:pPr marL="0" indent="0">
              <a:buNone/>
            </a:pPr>
            <a:r>
              <a:rPr lang="en-US" sz="2000" dirty="0" smtClean="0"/>
              <a:t>associated with the destruction or </a:t>
            </a:r>
          </a:p>
          <a:p>
            <a:pPr marL="0" indent="0">
              <a:buNone/>
            </a:pPr>
            <a:r>
              <a:rPr lang="en-US" sz="2000" dirty="0" smtClean="0"/>
              <a:t>modification of wetlands and to avoid </a:t>
            </a:r>
          </a:p>
          <a:p>
            <a:pPr marL="0" indent="0">
              <a:buNone/>
            </a:pPr>
            <a:r>
              <a:rPr lang="en-US" sz="2000" dirty="0" smtClean="0"/>
              <a:t>support of new construction in wetlands </a:t>
            </a:r>
          </a:p>
          <a:p>
            <a:pPr marL="0" indent="0">
              <a:buNone/>
            </a:pPr>
            <a:r>
              <a:rPr lang="en-US" sz="2000" dirty="0" smtClean="0"/>
              <a:t>whenever there is a practicable alternative.</a:t>
            </a:r>
          </a:p>
          <a:p>
            <a:pPr marL="0" indent="0">
              <a:buNone/>
            </a:pPr>
            <a:endParaRPr lang="en-US" dirty="0" smtClean="0"/>
          </a:p>
          <a:p>
            <a:r>
              <a:rPr lang="en-US" dirty="0" smtClean="0"/>
              <a:t>Determination and delineation of </a:t>
            </a:r>
          </a:p>
          <a:p>
            <a:pPr marL="0" indent="0">
              <a:buNone/>
            </a:pPr>
            <a:r>
              <a:rPr lang="en-US" dirty="0"/>
              <a:t>w</a:t>
            </a:r>
            <a:r>
              <a:rPr lang="en-US" dirty="0" smtClean="0"/>
              <a:t>etlands according to </a:t>
            </a:r>
            <a:r>
              <a:rPr lang="en-US" dirty="0" err="1" smtClean="0"/>
              <a:t>Cowardin</a:t>
            </a:r>
            <a:r>
              <a:rPr lang="en-US" dirty="0" smtClean="0"/>
              <a:t> </a:t>
            </a:r>
          </a:p>
          <a:p>
            <a:pPr marL="0" indent="0">
              <a:buNone/>
            </a:pPr>
            <a:r>
              <a:rPr lang="en-US" i="1" dirty="0"/>
              <a:t>e</a:t>
            </a:r>
            <a:r>
              <a:rPr lang="en-US" i="1" dirty="0" smtClean="0"/>
              <a:t>t al. </a:t>
            </a:r>
            <a:r>
              <a:rPr lang="en-US" dirty="0" smtClean="0"/>
              <a:t>1979 definition.</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3074" name="Picture 2" descr="W:\chat_gis\gis_projects_archive\Wetlands_2010\GPS Photos\3JF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100" y="1676400"/>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300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Wetland Protection Requirements</a:t>
            </a:r>
          </a:p>
        </p:txBody>
      </p:sp>
      <p:sp>
        <p:nvSpPr>
          <p:cNvPr id="3" name="Content Placeholder 2"/>
          <p:cNvSpPr>
            <a:spLocks noGrp="1"/>
          </p:cNvSpPr>
          <p:nvPr>
            <p:ph idx="1"/>
          </p:nvPr>
        </p:nvSpPr>
        <p:spPr/>
        <p:txBody>
          <a:bodyPr/>
          <a:lstStyle/>
          <a:p>
            <a:r>
              <a:rPr lang="en-US" dirty="0" smtClean="0"/>
              <a:t>NPS procedures apply to any impact to wetland 				    function.</a:t>
            </a:r>
          </a:p>
          <a:p>
            <a:pPr lvl="7"/>
            <a:r>
              <a:rPr lang="en-US" sz="1800" dirty="0" smtClean="0"/>
              <a:t>Sequential 3-step process:</a:t>
            </a:r>
          </a:p>
          <a:p>
            <a:pPr marL="4000500" lvl="8" indent="-342900">
              <a:buAutoNum type="arabicPeriod"/>
            </a:pPr>
            <a:r>
              <a:rPr lang="en-US" sz="1800" dirty="0" smtClean="0"/>
              <a:t>Avoidance</a:t>
            </a:r>
          </a:p>
          <a:p>
            <a:pPr marL="4000500" lvl="8" indent="-342900">
              <a:buAutoNum type="arabicPeriod"/>
            </a:pPr>
            <a:r>
              <a:rPr lang="en-US" sz="1800" dirty="0" smtClean="0"/>
              <a:t>Minimization of remaining</a:t>
            </a:r>
          </a:p>
          <a:p>
            <a:pPr marL="4000500" lvl="8" indent="-342900">
              <a:buAutoNum type="arabicPeriod"/>
            </a:pPr>
            <a:r>
              <a:rPr lang="en-US" sz="1800" dirty="0" smtClean="0"/>
              <a:t>Mitigation in the form of wetland replacement.</a:t>
            </a:r>
          </a:p>
          <a:p>
            <a:pPr marL="3657600" lvl="8" indent="0">
              <a:buNone/>
            </a:pPr>
            <a:endParaRPr lang="en-US" sz="800" dirty="0" smtClean="0"/>
          </a:p>
          <a:p>
            <a:pPr lvl="7"/>
            <a:r>
              <a:rPr lang="en-US" sz="1800" dirty="0" smtClean="0"/>
              <a:t>Mandatory application of BMPs </a:t>
            </a:r>
          </a:p>
          <a:p>
            <a:pPr marL="3200400" lvl="7" indent="0">
              <a:buNone/>
            </a:pPr>
            <a:endParaRPr lang="en-US" sz="800" dirty="0" smtClean="0"/>
          </a:p>
          <a:p>
            <a:pPr lvl="7"/>
            <a:r>
              <a:rPr lang="en-US" sz="1800" dirty="0" smtClean="0"/>
              <a:t>Preparation of formal </a:t>
            </a:r>
            <a:r>
              <a:rPr lang="en-US" sz="1800" dirty="0" smtClean="0">
                <a:solidFill>
                  <a:srgbClr val="FFFF00"/>
                </a:solidFill>
              </a:rPr>
              <a:t>Wetland Statement of Findings</a:t>
            </a:r>
            <a:r>
              <a:rPr lang="en-US" sz="1800" dirty="0" smtClean="0"/>
              <a:t> document (separate document to be approved by NPS National Office)</a:t>
            </a:r>
          </a:p>
          <a:p>
            <a:endParaRPr lang="en-US" dirty="0"/>
          </a:p>
          <a:p>
            <a:pPr marL="0" indent="0">
              <a:buNone/>
            </a:pPr>
            <a:endParaRPr lang="en-US" dirty="0" smtClean="0"/>
          </a:p>
          <a:p>
            <a:endParaRPr lang="en-US" dirty="0"/>
          </a:p>
          <a:p>
            <a:endParaRPr lang="en-US" dirty="0" smtClean="0"/>
          </a:p>
          <a:p>
            <a:endParaRPr lang="en-US" dirty="0"/>
          </a:p>
          <a:p>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dirty="0" smtClean="0"/>
              <a:t>E X P E R I E N C E    Y O U R    A M E R I C A</a:t>
            </a:r>
            <a:endParaRPr lang="en-US" dirty="0"/>
          </a:p>
        </p:txBody>
      </p:sp>
      <p:pic>
        <p:nvPicPr>
          <p:cNvPr id="4098" name="Picture 2" descr="W:\chat_gis\gis_projects_archive\Wetlands_2010\GPS Photos\M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09800"/>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270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Floodplain Protection</a:t>
            </a:r>
            <a:endParaRPr lang="en-US" dirty="0"/>
          </a:p>
        </p:txBody>
      </p:sp>
      <p:sp>
        <p:nvSpPr>
          <p:cNvPr id="3" name="Content Placeholder 2"/>
          <p:cNvSpPr>
            <a:spLocks noGrp="1"/>
          </p:cNvSpPr>
          <p:nvPr>
            <p:ph idx="1"/>
          </p:nvPr>
        </p:nvSpPr>
        <p:spPr/>
        <p:txBody>
          <a:bodyPr/>
          <a:lstStyle/>
          <a:p>
            <a:r>
              <a:rPr lang="en-US" dirty="0" smtClean="0"/>
              <a:t>Executive Order 11988</a:t>
            </a:r>
          </a:p>
          <a:p>
            <a:pPr marL="0" indent="0">
              <a:buNone/>
            </a:pPr>
            <a:r>
              <a:rPr lang="en-US" sz="2000" dirty="0" smtClean="0"/>
              <a:t>Purpose is to avoid to the extent possible the long and short term adverse impacts associated with the occupancy and modification of floodplains and to avoid support of floodplain development wherever there is a practicable alternative.</a:t>
            </a:r>
          </a:p>
          <a:p>
            <a:pPr marL="0" indent="0">
              <a:buNone/>
            </a:pPr>
            <a:endParaRPr lang="en-US" sz="800" dirty="0" smtClean="0"/>
          </a:p>
          <a:p>
            <a:r>
              <a:rPr lang="en-US" sz="2000" dirty="0" smtClean="0"/>
              <a:t>Determination of </a:t>
            </a:r>
          </a:p>
          <a:p>
            <a:pPr marL="0" indent="0">
              <a:buNone/>
            </a:pPr>
            <a:r>
              <a:rPr lang="en-US" sz="2000" dirty="0" smtClean="0"/>
              <a:t>regulatory floodplain.</a:t>
            </a:r>
          </a:p>
          <a:p>
            <a:pPr marL="0" indent="0">
              <a:buNone/>
            </a:pPr>
            <a:endParaRPr lang="en-US" sz="800" dirty="0" smtClean="0"/>
          </a:p>
          <a:p>
            <a:r>
              <a:rPr lang="en-US" sz="2000" dirty="0" smtClean="0"/>
              <a:t>Preparation of formal </a:t>
            </a:r>
          </a:p>
          <a:p>
            <a:pPr marL="0" indent="0">
              <a:buNone/>
            </a:pPr>
            <a:r>
              <a:rPr lang="en-US" sz="2000" dirty="0" smtClean="0"/>
              <a:t>Floodplain Statement of </a:t>
            </a:r>
          </a:p>
          <a:p>
            <a:pPr marL="0" indent="0">
              <a:buNone/>
            </a:pPr>
            <a:r>
              <a:rPr lang="en-US" sz="2000" dirty="0" smtClean="0"/>
              <a:t>Findings document (to be </a:t>
            </a:r>
          </a:p>
          <a:p>
            <a:pPr marL="0" indent="0">
              <a:buNone/>
            </a:pPr>
            <a:r>
              <a:rPr lang="en-US" sz="2000" dirty="0" smtClean="0"/>
              <a:t>approved by NPS National Office)</a:t>
            </a:r>
            <a:endParaRPr lang="en-US" sz="2000" dirty="0"/>
          </a:p>
        </p:txBody>
      </p:sp>
      <p:sp>
        <p:nvSpPr>
          <p:cNvPr id="4" name="Footer Placeholder 3"/>
          <p:cNvSpPr>
            <a:spLocks noGrp="1"/>
          </p:cNvSpPr>
          <p:nvPr>
            <p:ph type="ftr" sz="quarter" idx="11"/>
          </p:nvPr>
        </p:nvSpPr>
        <p:spPr/>
        <p:txBody>
          <a:bodyPr/>
          <a:lstStyle/>
          <a:p>
            <a:r>
              <a:rPr lang="en-US" smtClean="0"/>
              <a:t>E X P E R I E N C E    Y O U R    A M E R I C A</a:t>
            </a:r>
            <a:endParaRPr lang="en-US" dirty="0"/>
          </a:p>
        </p:txBody>
      </p:sp>
      <p:pic>
        <p:nvPicPr>
          <p:cNvPr id="5122" name="Picture 2" descr="Q:\River\ORV Workshop\FRV Photos\CHAT Photos\Fall Shore from under the 400 Bri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429000"/>
            <a:ext cx="4266409" cy="285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90002"/>
      </p:ext>
    </p:extLst>
  </p:cSld>
  <p:clrMapOvr>
    <a:masterClrMapping/>
  </p:clrMapOvr>
  <p:transition>
    <p:fade/>
  </p:transition>
</p:sld>
</file>

<file path=ppt/theme/theme1.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4036</TotalTime>
  <Words>4042</Words>
  <Application>Microsoft Office PowerPoint</Application>
  <PresentationFormat>On-screen Show (4:3)</PresentationFormat>
  <Paragraphs>330</Paragraphs>
  <Slides>39</Slides>
  <Notes>31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Stream</vt:lpstr>
      <vt:lpstr>Chattahoochee River National Recreation Area</vt:lpstr>
      <vt:lpstr>National Park Service Organic Act of 1916</vt:lpstr>
      <vt:lpstr>CRNRA Enabling Legislation</vt:lpstr>
      <vt:lpstr>Federal Permitting</vt:lpstr>
      <vt:lpstr>NPS Permitting</vt:lpstr>
      <vt:lpstr>NEPA</vt:lpstr>
      <vt:lpstr>Wetland Protection Requirements</vt:lpstr>
      <vt:lpstr>Wetland Protection Requirements</vt:lpstr>
      <vt:lpstr>Floodplain Protection</vt:lpstr>
      <vt:lpstr>Migratory Birds</vt:lpstr>
      <vt:lpstr>What, exactly, is a “impairment”?</vt:lpstr>
      <vt:lpstr>CRNRA</vt:lpstr>
      <vt:lpstr>Chattahoochee River NRA</vt:lpstr>
      <vt:lpstr>CRNRA </vt:lpstr>
      <vt:lpstr>Designated Uses and Classification</vt:lpstr>
      <vt:lpstr>Protecting Water Quality</vt:lpstr>
      <vt:lpstr>Erosion and Sedimentation at CRNRA: The Issues</vt:lpstr>
      <vt:lpstr>Buford Dam</vt:lpstr>
      <vt:lpstr>Buford Dam</vt:lpstr>
      <vt:lpstr>Increasing Population and Development</vt:lpstr>
      <vt:lpstr>Impervious Surfaces</vt:lpstr>
      <vt:lpstr>Stormwater Runoff</vt:lpstr>
      <vt:lpstr>Stormwater Runoff</vt:lpstr>
      <vt:lpstr>Point Sources</vt:lpstr>
      <vt:lpstr>The “Edge” Effect</vt:lpstr>
      <vt:lpstr>The “Edge” Effect</vt:lpstr>
      <vt:lpstr>Erosion and Sedimentation at CRNRA: Control Standards</vt:lpstr>
      <vt:lpstr>Best Management Practices (BMPs)</vt:lpstr>
      <vt:lpstr>19jj Damages</vt:lpstr>
      <vt:lpstr>Preserve for Future Generations!</vt:lpstr>
      <vt:lpstr>Riparian Buffers: The Importance of Protecting the Protection</vt:lpstr>
      <vt:lpstr>Riparian Buffers: The Importance of Protecting the Protection</vt:lpstr>
      <vt:lpstr>Riparian Buffers</vt:lpstr>
      <vt:lpstr>Native Plantings and Seed Mixes</vt:lpstr>
      <vt:lpstr>Use Native Rock and Stone</vt:lpstr>
      <vt:lpstr>Matting</vt:lpstr>
      <vt:lpstr>Inspect and Clean Equipment</vt:lpstr>
      <vt:lpstr>The Importance of Using the Correct Silt Fencing</vt:lpstr>
      <vt:lpstr>…leave them UNIMPAIRED for the enjoyment of future generations.</vt:lpstr>
    </vt:vector>
  </TitlesOfParts>
  <Company>NPS-HFC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T Gilbert</dc:creator>
  <cp:lastModifiedBy>Paula I. Capece</cp:lastModifiedBy>
  <cp:revision>343</cp:revision>
  <dcterms:created xsi:type="dcterms:W3CDTF">2007-08-07T12:44:29Z</dcterms:created>
  <dcterms:modified xsi:type="dcterms:W3CDTF">2012-08-27T19:57:07Z</dcterms:modified>
</cp:coreProperties>
</file>