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71342" y="196087"/>
            <a:ext cx="7001314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88477" y="3398131"/>
            <a:ext cx="5167045" cy="1544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6025"/>
            <a:ext cx="9144000" cy="5641975"/>
          </a:xfrm>
          <a:custGeom>
            <a:avLst/>
            <a:gdLst/>
            <a:ahLst/>
            <a:cxnLst/>
            <a:rect l="l" t="t" r="r" b="b"/>
            <a:pathLst>
              <a:path w="9144000" h="5641975">
                <a:moveTo>
                  <a:pt x="0" y="5641975"/>
                </a:moveTo>
                <a:lnTo>
                  <a:pt x="9144000" y="5641975"/>
                </a:lnTo>
                <a:lnTo>
                  <a:pt x="9144000" y="0"/>
                </a:lnTo>
                <a:lnTo>
                  <a:pt x="0" y="0"/>
                </a:lnTo>
                <a:lnTo>
                  <a:pt x="0" y="5641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740" y="1151636"/>
            <a:ext cx="6398260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latin typeface="Arial"/>
                <a:cs typeface="Arial"/>
              </a:rPr>
              <a:t>Sensing Cape Cod</a:t>
            </a:r>
            <a:r>
              <a:rPr dirty="0" spc="25">
                <a:latin typeface="Arial"/>
                <a:cs typeface="Arial"/>
              </a:rPr>
              <a:t> </a:t>
            </a:r>
            <a:r>
              <a:rPr dirty="0" spc="-5">
                <a:latin typeface="Arial"/>
                <a:cs typeface="Arial"/>
              </a:rPr>
              <a:t>:</a:t>
            </a:r>
          </a:p>
          <a:p>
            <a:pPr marL="12700">
              <a:lnSpc>
                <a:spcPct val="100000"/>
              </a:lnSpc>
            </a:pPr>
            <a:r>
              <a:rPr dirty="0" spc="-5">
                <a:latin typeface="Arial"/>
                <a:cs typeface="Arial"/>
              </a:rPr>
              <a:t>Beaches in Motion-Coastal</a:t>
            </a:r>
            <a:r>
              <a:rPr dirty="0" spc="85">
                <a:latin typeface="Arial"/>
                <a:cs typeface="Arial"/>
              </a:rPr>
              <a:t> </a:t>
            </a:r>
            <a:r>
              <a:rPr dirty="0" spc="-5">
                <a:latin typeface="Arial"/>
                <a:cs typeface="Arial"/>
              </a:rPr>
              <a:t>Vulnerabillity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216025"/>
          </a:xfrm>
          <a:custGeom>
            <a:avLst/>
            <a:gdLst/>
            <a:ahLst/>
            <a:cxnLst/>
            <a:rect l="l" t="t" r="r" b="b"/>
            <a:pathLst>
              <a:path w="9144000" h="1216025">
                <a:moveTo>
                  <a:pt x="0" y="1216025"/>
                </a:moveTo>
                <a:lnTo>
                  <a:pt x="9144000" y="1216025"/>
                </a:lnTo>
                <a:lnTo>
                  <a:pt x="9144000" y="0"/>
                </a:lnTo>
                <a:lnTo>
                  <a:pt x="0" y="0"/>
                </a:lnTo>
                <a:lnTo>
                  <a:pt x="0" y="12160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77850" y="357187"/>
            <a:ext cx="4600575" cy="447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74037" y="123825"/>
            <a:ext cx="1076285" cy="1039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717540" y="3667759"/>
            <a:ext cx="309118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Parks as Classrooms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Cape Cod National  Seashore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1000" y="2514600"/>
            <a:ext cx="5105400" cy="3829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00" y="0"/>
            <a:ext cx="6934187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2400" y="2133600"/>
            <a:ext cx="5638800" cy="1069975"/>
          </a:xfrm>
          <a:custGeom>
            <a:avLst/>
            <a:gdLst/>
            <a:ahLst/>
            <a:cxnLst/>
            <a:rect l="l" t="t" r="r" b="b"/>
            <a:pathLst>
              <a:path w="5638800" h="1069975">
                <a:moveTo>
                  <a:pt x="0" y="0"/>
                </a:moveTo>
                <a:lnTo>
                  <a:pt x="5638800" y="0"/>
                </a:lnTo>
                <a:lnTo>
                  <a:pt x="5638800" y="1069975"/>
                </a:lnTo>
                <a:lnTo>
                  <a:pt x="0" y="10699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31140" y="2162048"/>
            <a:ext cx="5422265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Eventually through the action of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wind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waves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the familiar  shape of Cape Cod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formed.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identify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16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location?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788920"/>
          </a:xfrm>
          <a:custGeom>
            <a:avLst/>
            <a:gdLst/>
            <a:ahLst/>
            <a:cxnLst/>
            <a:rect l="l" t="t" r="r" b="b"/>
            <a:pathLst>
              <a:path w="9144000" h="2788920">
                <a:moveTo>
                  <a:pt x="0" y="2788373"/>
                </a:moveTo>
                <a:lnTo>
                  <a:pt x="9144000" y="2788373"/>
                </a:lnTo>
                <a:lnTo>
                  <a:pt x="9144000" y="0"/>
                </a:lnTo>
                <a:lnTo>
                  <a:pt x="0" y="0"/>
                </a:lnTo>
                <a:lnTo>
                  <a:pt x="0" y="27883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419600"/>
            <a:ext cx="9144000" cy="2438400"/>
          </a:xfrm>
          <a:custGeom>
            <a:avLst/>
            <a:gdLst/>
            <a:ahLst/>
            <a:cxnLst/>
            <a:rect l="l" t="t" r="r" b="b"/>
            <a:pathLst>
              <a:path w="9144000" h="2438400">
                <a:moveTo>
                  <a:pt x="0" y="2438400"/>
                </a:moveTo>
                <a:lnTo>
                  <a:pt x="9144000" y="2438400"/>
                </a:lnTo>
                <a:lnTo>
                  <a:pt x="9144000" y="0"/>
                </a:lnTo>
                <a:lnTo>
                  <a:pt x="0" y="0"/>
                </a:lnTo>
                <a:lnTo>
                  <a:pt x="0" y="2438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162799" cy="4419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09838" y="3352800"/>
            <a:ext cx="6934161" cy="3505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2788373"/>
            <a:ext cx="9144000" cy="1631314"/>
          </a:xfrm>
          <a:custGeom>
            <a:avLst/>
            <a:gdLst/>
            <a:ahLst/>
            <a:cxnLst/>
            <a:rect l="l" t="t" r="r" b="b"/>
            <a:pathLst>
              <a:path w="9144000" h="1631314">
                <a:moveTo>
                  <a:pt x="0" y="1631226"/>
                </a:moveTo>
                <a:lnTo>
                  <a:pt x="9144000" y="1631226"/>
                </a:lnTo>
                <a:lnTo>
                  <a:pt x="9144000" y="0"/>
                </a:lnTo>
                <a:lnTo>
                  <a:pt x="0" y="0"/>
                </a:lnTo>
                <a:lnTo>
                  <a:pt x="0" y="16312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8739" y="2813784"/>
            <a:ext cx="8879840" cy="1550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735965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Cape Cod is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still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changing.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Every wave,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whether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small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or large,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moves  sediment.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Wind blowing across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beach also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moves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sediment.	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Scientists  study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and measure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changes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order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help predict what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happen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0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coast and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its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beaches and dunes as sea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level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rises as a result of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climate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change.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2900" y="304800"/>
            <a:ext cx="8458200" cy="1016000"/>
          </a:xfrm>
          <a:custGeom>
            <a:avLst/>
            <a:gdLst/>
            <a:ahLst/>
            <a:cxnLst/>
            <a:rect l="l" t="t" r="r" b="b"/>
            <a:pathLst>
              <a:path w="8458200" h="1016000">
                <a:moveTo>
                  <a:pt x="0" y="0"/>
                </a:moveTo>
                <a:lnTo>
                  <a:pt x="8458200" y="0"/>
                </a:lnTo>
                <a:lnTo>
                  <a:pt x="8458200" y="1015657"/>
                </a:lnTo>
                <a:lnTo>
                  <a:pt x="0" y="10156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1640" y="330200"/>
            <a:ext cx="7704455" cy="94106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407150" algn="l"/>
              </a:tabLst>
            </a:pPr>
            <a:r>
              <a:rPr dirty="0" sz="2000" spc="-5">
                <a:latin typeface="Arial"/>
                <a:cs typeface="Arial"/>
              </a:rPr>
              <a:t>As </a:t>
            </a:r>
            <a:r>
              <a:rPr dirty="0" sz="2000">
                <a:latin typeface="Arial"/>
                <a:cs typeface="Arial"/>
              </a:rPr>
              <a:t>waves break against </a:t>
            </a:r>
            <a:r>
              <a:rPr dirty="0" sz="2000" spc="-5">
                <a:latin typeface="Arial"/>
                <a:cs typeface="Arial"/>
              </a:rPr>
              <a:t>the </a:t>
            </a:r>
            <a:r>
              <a:rPr dirty="0" sz="2000">
                <a:latin typeface="Arial"/>
                <a:cs typeface="Arial"/>
              </a:rPr>
              <a:t>base of </a:t>
            </a:r>
            <a:r>
              <a:rPr dirty="0" sz="2000" spc="-5">
                <a:latin typeface="Arial"/>
                <a:cs typeface="Arial"/>
              </a:rPr>
              <a:t>the </a:t>
            </a:r>
            <a:r>
              <a:rPr dirty="0" sz="2000">
                <a:latin typeface="Arial"/>
                <a:cs typeface="Arial"/>
              </a:rPr>
              <a:t>dunes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10">
                <a:latin typeface="Arial"/>
                <a:cs typeface="Arial"/>
              </a:rPr>
              <a:t> cliffs	</a:t>
            </a:r>
            <a:r>
              <a:rPr dirty="0" sz="2000">
                <a:latin typeface="Arial"/>
                <a:cs typeface="Arial"/>
              </a:rPr>
              <a:t>sediment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is  </a:t>
            </a:r>
            <a:r>
              <a:rPr dirty="0" sz="2000">
                <a:latin typeface="Arial"/>
                <a:cs typeface="Arial"/>
              </a:rPr>
              <a:t>carried away </a:t>
            </a:r>
            <a:r>
              <a:rPr dirty="0" sz="2000" spc="-5">
                <a:latin typeface="Arial"/>
                <a:cs typeface="Arial"/>
              </a:rPr>
              <a:t>to </a:t>
            </a:r>
            <a:r>
              <a:rPr dirty="0" sz="2000">
                <a:latin typeface="Arial"/>
                <a:cs typeface="Arial"/>
              </a:rPr>
              <a:t>be deposited elsewhere and buried </a:t>
            </a:r>
            <a:r>
              <a:rPr dirty="0" sz="2000" spc="-5">
                <a:latin typeface="Arial"/>
                <a:cs typeface="Arial"/>
              </a:rPr>
              <a:t>deposits </a:t>
            </a:r>
            <a:r>
              <a:rPr dirty="0" sz="2000">
                <a:latin typeface="Arial"/>
                <a:cs typeface="Arial"/>
              </a:rPr>
              <a:t>are  exposed.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24000" y="0"/>
            <a:ext cx="51434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1000" y="0"/>
            <a:ext cx="8153400" cy="1631314"/>
          </a:xfrm>
          <a:custGeom>
            <a:avLst/>
            <a:gdLst/>
            <a:ahLst/>
            <a:cxnLst/>
            <a:rect l="l" t="t" r="r" b="b"/>
            <a:pathLst>
              <a:path w="8153400" h="1631314">
                <a:moveTo>
                  <a:pt x="0" y="0"/>
                </a:moveTo>
                <a:lnTo>
                  <a:pt x="8153400" y="0"/>
                </a:lnTo>
                <a:lnTo>
                  <a:pt x="8153400" y="1631213"/>
                </a:lnTo>
                <a:lnTo>
                  <a:pt x="0" y="16312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59740" y="25399"/>
            <a:ext cx="7979409" cy="1550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Wind blown sand, waves and rain erode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deposits.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type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(size) of sediment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 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deposit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affects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rate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erosion.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tabLst>
                <a:tab pos="1075690" algn="l"/>
                <a:tab pos="3010535" algn="l"/>
              </a:tabLst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time this clay/silt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deposit was buried in a dune similar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one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visible in</a:t>
            </a: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background.	The loose sand has washed away leaving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clay.	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Eventually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wash away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too.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3400" y="6096000"/>
            <a:ext cx="7543800" cy="336550"/>
          </a:xfrm>
          <a:custGeom>
            <a:avLst/>
            <a:gdLst/>
            <a:ahLst/>
            <a:cxnLst/>
            <a:rect l="l" t="t" r="r" b="b"/>
            <a:pathLst>
              <a:path w="7543800" h="336550">
                <a:moveTo>
                  <a:pt x="0" y="0"/>
                </a:moveTo>
                <a:lnTo>
                  <a:pt x="7543800" y="0"/>
                </a:lnTo>
                <a:lnTo>
                  <a:pt x="7543800" y="336550"/>
                </a:lnTo>
                <a:lnTo>
                  <a:pt x="0" y="3365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12140" y="6124447"/>
            <a:ext cx="644588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Gravity causes loose sand from the dune to fall to the base of the</a:t>
            </a:r>
            <a:r>
              <a:rPr dirty="0" sz="1600" spc="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bank.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6000" y="3962400"/>
            <a:ext cx="2819361" cy="2114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62000" y="228600"/>
            <a:ext cx="7620000" cy="1939289"/>
          </a:xfrm>
          <a:custGeom>
            <a:avLst/>
            <a:gdLst/>
            <a:ahLst/>
            <a:cxnLst/>
            <a:rect l="l" t="t" r="r" b="b"/>
            <a:pathLst>
              <a:path w="7620000" h="1939289">
                <a:moveTo>
                  <a:pt x="0" y="0"/>
                </a:moveTo>
                <a:lnTo>
                  <a:pt x="7620000" y="0"/>
                </a:lnTo>
                <a:lnTo>
                  <a:pt x="7620000" y="1938997"/>
                </a:lnTo>
                <a:lnTo>
                  <a:pt x="0" y="19389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40739" y="254000"/>
            <a:ext cx="7428230" cy="1855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24840" algn="l"/>
                <a:tab pos="1837055" algn="l"/>
                <a:tab pos="4851400" algn="l"/>
                <a:tab pos="6081395" algn="l"/>
              </a:tabLst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Materials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eroded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from 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bank are added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beach. Once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material 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lost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form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coastal bank,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returned.	Cape Cod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gets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little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smaller each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year,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about 5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acres/year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are lost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the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sea.	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bank’s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loss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the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beaches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gain.	Beaches gain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(accretion)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and lose (erosion)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width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through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seasons and</a:t>
            </a: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from  storm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storm.	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Sand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spits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get longer and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sometimes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wider.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0600" y="2286000"/>
            <a:ext cx="5334000" cy="400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555740" y="2801877"/>
            <a:ext cx="1859280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984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Sediment washed 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by rain and gravity  from the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cliff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has  slumped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to the</a:t>
            </a:r>
            <a:r>
              <a:rPr dirty="0" sz="18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base 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or toe of the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cliff</a:t>
            </a:r>
            <a:r>
              <a:rPr dirty="0" sz="1800" spc="-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Wind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waves  will move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mix  this new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beach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sand  with existing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beach 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sediments.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3400" y="5105400"/>
            <a:ext cx="8229600" cy="1323975"/>
          </a:xfrm>
          <a:custGeom>
            <a:avLst/>
            <a:gdLst/>
            <a:ahLst/>
            <a:cxnLst/>
            <a:rect l="l" t="t" r="r" b="b"/>
            <a:pathLst>
              <a:path w="8229600" h="1323975">
                <a:moveTo>
                  <a:pt x="0" y="0"/>
                </a:moveTo>
                <a:lnTo>
                  <a:pt x="8229600" y="0"/>
                </a:lnTo>
                <a:lnTo>
                  <a:pt x="8229600" y="1323441"/>
                </a:lnTo>
                <a:lnTo>
                  <a:pt x="0" y="132344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12140" y="5130800"/>
            <a:ext cx="8067040" cy="1245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Grain sizes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include 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clay,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sand, granules, pebbles and cobbles</a:t>
            </a: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have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eroded out of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coastal bank.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Wave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action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and wind sort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sediment  by size.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lighter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minerals such as quartz, feldspar and mica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move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more easily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than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heavier minerals such as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magnetite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0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garnet.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9600" y="4648200"/>
            <a:ext cx="8534400" cy="2209800"/>
          </a:xfrm>
          <a:custGeom>
            <a:avLst/>
            <a:gdLst/>
            <a:ahLst/>
            <a:cxnLst/>
            <a:rect l="l" t="t" r="r" b="b"/>
            <a:pathLst>
              <a:path w="8534400" h="2209800">
                <a:moveTo>
                  <a:pt x="0" y="0"/>
                </a:moveTo>
                <a:lnTo>
                  <a:pt x="8534400" y="0"/>
                </a:lnTo>
                <a:lnTo>
                  <a:pt x="8534400" y="22098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9600" y="4648200"/>
            <a:ext cx="0" cy="2209800"/>
          </a:xfrm>
          <a:custGeom>
            <a:avLst/>
            <a:gdLst/>
            <a:ahLst/>
            <a:cxnLst/>
            <a:rect l="l" t="t" r="r" b="b"/>
            <a:pathLst>
              <a:path w="0" h="2209800">
                <a:moveTo>
                  <a:pt x="0" y="2209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88085" y="4673600"/>
            <a:ext cx="8232775" cy="2159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641600" algn="l"/>
                <a:tab pos="4459605" algn="l"/>
              </a:tabLst>
            </a:pP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Wave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motion moves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sediment on and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off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beach (erosion). Currents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transport sediment along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shoreline depositing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sand  elsewhere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(accretion.)	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process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	sediment being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move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by currents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called longshore transport or longshore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drift.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This process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continuously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moves sediments from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one place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another shaping and reshaping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 coastline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light green color is sediment being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transported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by 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longshore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drift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/transport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littoral</a:t>
            </a:r>
            <a:r>
              <a:rPr dirty="0" sz="2000" spc="-1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drift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6532" y="228600"/>
            <a:ext cx="8458200" cy="2308860"/>
          </a:xfrm>
          <a:custGeom>
            <a:avLst/>
            <a:gdLst/>
            <a:ahLst/>
            <a:cxnLst/>
            <a:rect l="l" t="t" r="r" b="b"/>
            <a:pathLst>
              <a:path w="8458200" h="2308860">
                <a:moveTo>
                  <a:pt x="0" y="0"/>
                </a:moveTo>
                <a:lnTo>
                  <a:pt x="8458200" y="0"/>
                </a:lnTo>
                <a:lnTo>
                  <a:pt x="8458200" y="2308326"/>
                </a:lnTo>
                <a:lnTo>
                  <a:pt x="0" y="23083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25268" y="254000"/>
            <a:ext cx="7994015" cy="1855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766435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Longshore transport of sediment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takes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place in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surf zone where  breaking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wave action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has enough energy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lift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and transport</a:t>
            </a: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sediment.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This area of energy usually is between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foreshore of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beach and  where waves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start to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swell and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form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just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off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shore.	Look at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 picture…you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can observe why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longshore transport current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also  called a </a:t>
            </a:r>
            <a:r>
              <a:rPr dirty="0" sz="2000" i="1">
                <a:solidFill>
                  <a:srgbClr val="FFFFFF"/>
                </a:solidFill>
                <a:latin typeface="Arial"/>
                <a:cs typeface="Arial"/>
              </a:rPr>
              <a:t>River of</a:t>
            </a:r>
            <a:r>
              <a:rPr dirty="0" sz="2000" spc="-8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rial"/>
                <a:cs typeface="Arial"/>
              </a:rPr>
              <a:t>Sand.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812" y="2133650"/>
            <a:ext cx="7085147" cy="4542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40739" y="5148262"/>
            <a:ext cx="7804784" cy="14859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  <a:tabLst>
                <a:tab pos="4299585" algn="l"/>
                <a:tab pos="541782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Barrier beaches, spits and dunes are formed by sand  moved by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longshore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transport.	Can you hypothesize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how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sand transported by water</a:t>
            </a:r>
            <a:r>
              <a:rPr dirty="0" sz="24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deposited	above the water  line and made into a sand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dune?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0"/>
            <a:ext cx="6781799" cy="678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2140" y="444436"/>
            <a:ext cx="238506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Earth Systems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Science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54265" y="545973"/>
            <a:ext cx="1255395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  <a:buSzPct val="93750"/>
              <a:buChar char="•"/>
              <a:tabLst>
                <a:tab pos="84455" algn="l"/>
              </a:tabLst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Geosphere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buSzPct val="93750"/>
              <a:buChar char="•"/>
              <a:tabLst>
                <a:tab pos="84455" algn="l"/>
              </a:tabLst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phe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buSzPct val="93750"/>
              <a:buChar char="•"/>
              <a:tabLst>
                <a:tab pos="84455" algn="l"/>
              </a:tabLst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Atmosphere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buSzPct val="93750"/>
              <a:buChar char="•"/>
              <a:tabLst>
                <a:tab pos="84455" algn="l"/>
              </a:tabLst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Biosphere</a:t>
            </a:r>
            <a:endParaRPr sz="1600">
              <a:latin typeface="Arial"/>
              <a:cs typeface="Arial"/>
            </a:endParaRPr>
          </a:p>
          <a:p>
            <a:pPr algn="just" marL="12700" marR="73025">
              <a:lnSpc>
                <a:spcPct val="100000"/>
              </a:lnSpc>
              <a:buSzPct val="93750"/>
              <a:buChar char="•"/>
              <a:tabLst>
                <a:tab pos="84455" algn="l"/>
              </a:tabLst>
            </a:pP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Cryosphere 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(glaciers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and  ice)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8540" y="5127752"/>
            <a:ext cx="258889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Which spheres</a:t>
            </a:r>
            <a:r>
              <a:rPr dirty="0" sz="2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affect 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beaches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dunes?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304800"/>
            <a:ext cx="8610600" cy="1631314"/>
          </a:xfrm>
          <a:prstGeom prst="rect"/>
          <a:solidFill>
            <a:srgbClr val="000000"/>
          </a:solidFill>
        </p:spPr>
        <p:txBody>
          <a:bodyPr wrap="square" lIns="0" tIns="38735" rIns="0" bIns="0" rtlCol="0" vert="horz">
            <a:spAutoFit/>
          </a:bodyPr>
          <a:lstStyle/>
          <a:p>
            <a:pPr marL="90805" marR="102235">
              <a:lnSpc>
                <a:spcPct val="100000"/>
              </a:lnSpc>
              <a:spcBef>
                <a:spcPts val="305"/>
              </a:spcBef>
              <a:tabLst>
                <a:tab pos="7198359" algn="l"/>
              </a:tabLst>
            </a:pPr>
            <a:r>
              <a:rPr dirty="0" sz="2000">
                <a:latin typeface="Arial"/>
                <a:cs typeface="Arial"/>
              </a:rPr>
              <a:t>Sand bars </a:t>
            </a:r>
            <a:r>
              <a:rPr dirty="0" sz="2000" spc="-5">
                <a:latin typeface="Arial"/>
                <a:cs typeface="Arial"/>
              </a:rPr>
              <a:t>shift </a:t>
            </a:r>
            <a:r>
              <a:rPr dirty="0" sz="2000">
                <a:latin typeface="Arial"/>
                <a:cs typeface="Arial"/>
              </a:rPr>
              <a:t>on and </a:t>
            </a:r>
            <a:r>
              <a:rPr dirty="0" sz="2000" spc="-15">
                <a:latin typeface="Arial"/>
                <a:cs typeface="Arial"/>
              </a:rPr>
              <a:t>off </a:t>
            </a:r>
            <a:r>
              <a:rPr dirty="0" sz="2000">
                <a:latin typeface="Arial"/>
                <a:cs typeface="Arial"/>
              </a:rPr>
              <a:t>shore </a:t>
            </a:r>
            <a:r>
              <a:rPr dirty="0" sz="2000" spc="-5">
                <a:latin typeface="Arial"/>
                <a:cs typeface="Arial"/>
              </a:rPr>
              <a:t>with </a:t>
            </a:r>
            <a:r>
              <a:rPr dirty="0" sz="2000">
                <a:latin typeface="Arial"/>
                <a:cs typeface="Arial"/>
              </a:rPr>
              <a:t>changes </a:t>
            </a:r>
            <a:r>
              <a:rPr dirty="0" sz="2000" spc="-5">
                <a:latin typeface="Arial"/>
                <a:cs typeface="Arial"/>
              </a:rPr>
              <a:t>in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wave </a:t>
            </a:r>
            <a:r>
              <a:rPr dirty="0" sz="2000" spc="-25">
                <a:latin typeface="Arial"/>
                <a:cs typeface="Arial"/>
              </a:rPr>
              <a:t>energy.	</a:t>
            </a:r>
            <a:r>
              <a:rPr dirty="0" sz="2000" spc="-20">
                <a:latin typeface="Arial"/>
                <a:cs typeface="Arial"/>
              </a:rPr>
              <a:t>Usually,  </a:t>
            </a:r>
            <a:r>
              <a:rPr dirty="0" sz="2000">
                <a:latin typeface="Arial"/>
                <a:cs typeface="Arial"/>
              </a:rPr>
              <a:t>waves are stronger </a:t>
            </a:r>
            <a:r>
              <a:rPr dirty="0" sz="2000" spc="-5">
                <a:latin typeface="Arial"/>
                <a:cs typeface="Arial"/>
              </a:rPr>
              <a:t>in the winter </a:t>
            </a:r>
            <a:r>
              <a:rPr dirty="0" sz="2000">
                <a:latin typeface="Arial"/>
                <a:cs typeface="Arial"/>
              </a:rPr>
              <a:t>and </a:t>
            </a:r>
            <a:r>
              <a:rPr dirty="0" sz="2000" spc="-5">
                <a:latin typeface="Arial"/>
                <a:cs typeface="Arial"/>
              </a:rPr>
              <a:t>pull </a:t>
            </a:r>
            <a:r>
              <a:rPr dirty="0" sz="2000">
                <a:latin typeface="Arial"/>
                <a:cs typeface="Arial"/>
              </a:rPr>
              <a:t>sand </a:t>
            </a:r>
            <a:r>
              <a:rPr dirty="0" sz="2000" spc="-15">
                <a:latin typeface="Arial"/>
                <a:cs typeface="Arial"/>
              </a:rPr>
              <a:t>off </a:t>
            </a:r>
            <a:r>
              <a:rPr dirty="0" sz="2000">
                <a:latin typeface="Arial"/>
                <a:cs typeface="Arial"/>
              </a:rPr>
              <a:t>shore, in </a:t>
            </a:r>
            <a:r>
              <a:rPr dirty="0" sz="2000" spc="-15">
                <a:latin typeface="Arial"/>
                <a:cs typeface="Arial"/>
              </a:rPr>
              <a:t>summer, </a:t>
            </a:r>
            <a:r>
              <a:rPr dirty="0" sz="2000" spc="-5">
                <a:latin typeface="Arial"/>
                <a:cs typeface="Arial"/>
              </a:rPr>
              <a:t>the  </a:t>
            </a:r>
            <a:r>
              <a:rPr dirty="0" sz="2000">
                <a:latin typeface="Arial"/>
                <a:cs typeface="Arial"/>
              </a:rPr>
              <a:t>waves </a:t>
            </a:r>
            <a:r>
              <a:rPr dirty="0" sz="2000" spc="-5">
                <a:latin typeface="Arial"/>
                <a:cs typeface="Arial"/>
              </a:rPr>
              <a:t>have </a:t>
            </a:r>
            <a:r>
              <a:rPr dirty="0" sz="2000">
                <a:latin typeface="Arial"/>
                <a:cs typeface="Arial"/>
              </a:rPr>
              <a:t>lower energy and push sand </a:t>
            </a:r>
            <a:r>
              <a:rPr dirty="0" sz="2000" spc="-5">
                <a:latin typeface="Arial"/>
                <a:cs typeface="Arial"/>
              </a:rPr>
              <a:t>onto the </a:t>
            </a:r>
            <a:r>
              <a:rPr dirty="0" sz="2000">
                <a:latin typeface="Arial"/>
                <a:cs typeface="Arial"/>
              </a:rPr>
              <a:t>beaches. During</a:t>
            </a:r>
            <a:r>
              <a:rPr dirty="0" sz="2000" spc="-2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periods  of high or storm </a:t>
            </a:r>
            <a:r>
              <a:rPr dirty="0" sz="2000" spc="-5">
                <a:latin typeface="Arial"/>
                <a:cs typeface="Arial"/>
              </a:rPr>
              <a:t>tides </a:t>
            </a:r>
            <a:r>
              <a:rPr dirty="0" sz="2000">
                <a:latin typeface="Arial"/>
                <a:cs typeface="Arial"/>
              </a:rPr>
              <a:t>waves can overwash </a:t>
            </a:r>
            <a:r>
              <a:rPr dirty="0" sz="2000" spc="-5">
                <a:latin typeface="Arial"/>
                <a:cs typeface="Arial"/>
              </a:rPr>
              <a:t>the </a:t>
            </a:r>
            <a:r>
              <a:rPr dirty="0" sz="2000">
                <a:latin typeface="Arial"/>
                <a:cs typeface="Arial"/>
              </a:rPr>
              <a:t>low </a:t>
            </a:r>
            <a:r>
              <a:rPr dirty="0" sz="2000" spc="-5">
                <a:latin typeface="Arial"/>
                <a:cs typeface="Arial"/>
              </a:rPr>
              <a:t>elevation </a:t>
            </a:r>
            <a:r>
              <a:rPr dirty="0" sz="2000">
                <a:latin typeface="Arial"/>
                <a:cs typeface="Arial"/>
              </a:rPr>
              <a:t>“barrier  beaches “ and dunes depositing sand</a:t>
            </a:r>
            <a:r>
              <a:rPr dirty="0" sz="2000" spc="-1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landward</a:t>
            </a:r>
            <a:r>
              <a:rPr dirty="0" sz="140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57600" y="5486400"/>
            <a:ext cx="5005705" cy="94297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40005" rIns="0" bIns="0" rtlCol="0" vert="horz">
            <a:spAutoFit/>
          </a:bodyPr>
          <a:lstStyle/>
          <a:p>
            <a:pPr marL="154305" indent="-62865">
              <a:lnSpc>
                <a:spcPct val="100000"/>
              </a:lnSpc>
              <a:spcBef>
                <a:spcPts val="315"/>
              </a:spcBef>
              <a:buSzPct val="92857"/>
              <a:buChar char="•"/>
              <a:tabLst>
                <a:tab pos="154940" algn="l"/>
              </a:tabLst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What forces cause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waves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form?</a:t>
            </a:r>
            <a:endParaRPr sz="1400">
              <a:latin typeface="Arial"/>
              <a:cs typeface="Arial"/>
            </a:endParaRPr>
          </a:p>
          <a:p>
            <a:pPr marL="154305" indent="-62865">
              <a:lnSpc>
                <a:spcPct val="100000"/>
              </a:lnSpc>
              <a:spcBef>
                <a:spcPts val="840"/>
              </a:spcBef>
              <a:buSzPct val="92857"/>
              <a:buChar char="•"/>
              <a:tabLst>
                <a:tab pos="154940" algn="l"/>
              </a:tabLst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see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where overwash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has happened</a:t>
            </a:r>
            <a:r>
              <a:rPr dirty="0" sz="14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1400">
              <a:latin typeface="Arial"/>
              <a:cs typeface="Arial"/>
            </a:endParaRPr>
          </a:p>
          <a:p>
            <a:pPr marL="154305" indent="-62865">
              <a:lnSpc>
                <a:spcPct val="100000"/>
              </a:lnSpc>
              <a:spcBef>
                <a:spcPts val="840"/>
              </a:spcBef>
              <a:buSzPct val="92857"/>
              <a:buChar char="•"/>
              <a:tabLst>
                <a:tab pos="154940" algn="l"/>
              </a:tabLst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happen to the salt marsh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as overwashes</a:t>
            </a:r>
            <a:r>
              <a:rPr dirty="0" sz="14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continue?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10200" y="1981200"/>
            <a:ext cx="3733800" cy="1754505"/>
          </a:xfrm>
          <a:prstGeom prst="rect">
            <a:avLst/>
          </a:prstGeom>
          <a:solidFill>
            <a:srgbClr val="000000"/>
          </a:solidFill>
          <a:ln w="12700">
            <a:solidFill>
              <a:srgbClr val="3333CC"/>
            </a:solidFill>
          </a:ln>
        </p:spPr>
        <p:txBody>
          <a:bodyPr wrap="square" lIns="0" tIns="39370" rIns="0" bIns="0" rtlCol="0" vert="horz">
            <a:spAutoFit/>
          </a:bodyPr>
          <a:lstStyle/>
          <a:p>
            <a:pPr marL="172085" indent="-80645">
              <a:lnSpc>
                <a:spcPct val="100000"/>
              </a:lnSpc>
              <a:spcBef>
                <a:spcPts val="310"/>
              </a:spcBef>
              <a:buClr>
                <a:srgbClr val="FFFFFF"/>
              </a:buClr>
              <a:buSzPct val="94444"/>
              <a:buFont typeface="Arial"/>
              <a:buChar char="•"/>
              <a:tabLst>
                <a:tab pos="172085" algn="l"/>
              </a:tabLst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oastal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Vulnerability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factors:</a:t>
            </a:r>
            <a:endParaRPr sz="1800">
              <a:latin typeface="Arial"/>
              <a:cs typeface="Arial"/>
            </a:endParaRPr>
          </a:p>
          <a:p>
            <a:pPr marL="172085" indent="-80645">
              <a:lnSpc>
                <a:spcPct val="100000"/>
              </a:lnSpc>
              <a:buSzPct val="94444"/>
              <a:buChar char="•"/>
              <a:tabLst>
                <a:tab pos="172085" algn="l"/>
              </a:tabLst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beach profile-slope</a:t>
            </a:r>
            <a:endParaRPr sz="1800">
              <a:latin typeface="Arial"/>
              <a:cs typeface="Arial"/>
            </a:endParaRPr>
          </a:p>
          <a:p>
            <a:pPr marL="233045" indent="-141605">
              <a:lnSpc>
                <a:spcPct val="100000"/>
              </a:lnSpc>
              <a:buSzPct val="94444"/>
              <a:buChar char="•"/>
              <a:tabLst>
                <a:tab pos="233679" algn="l"/>
              </a:tabLst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elevation</a:t>
            </a:r>
            <a:endParaRPr sz="1800">
              <a:latin typeface="Arial"/>
              <a:cs typeface="Arial"/>
            </a:endParaRPr>
          </a:p>
          <a:p>
            <a:pPr marL="172085" indent="-80645">
              <a:lnSpc>
                <a:spcPct val="100000"/>
              </a:lnSpc>
              <a:buSzPct val="94444"/>
              <a:buChar char="•"/>
              <a:tabLst>
                <a:tab pos="172085" algn="l"/>
              </a:tabLst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sediment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size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and mineral</a:t>
            </a:r>
            <a:r>
              <a:rPr dirty="0" sz="18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endParaRPr sz="1800">
              <a:latin typeface="Arial"/>
              <a:cs typeface="Arial"/>
            </a:endParaRPr>
          </a:p>
          <a:p>
            <a:pPr marL="172085" indent="-80645">
              <a:lnSpc>
                <a:spcPct val="100000"/>
              </a:lnSpc>
              <a:buSzPct val="94444"/>
              <a:buChar char="•"/>
              <a:tabLst>
                <a:tab pos="172085" algn="l"/>
              </a:tabLst>
            </a:pP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wind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speed and</a:t>
            </a:r>
            <a:r>
              <a:rPr dirty="0" sz="18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direction</a:t>
            </a:r>
            <a:endParaRPr sz="1800">
              <a:latin typeface="Arial"/>
              <a:cs typeface="Arial"/>
            </a:endParaRPr>
          </a:p>
          <a:p>
            <a:pPr marL="172085" indent="-80645">
              <a:lnSpc>
                <a:spcPct val="100000"/>
              </a:lnSpc>
              <a:buSzPct val="94444"/>
              <a:buChar char="•"/>
              <a:tabLst>
                <a:tab pos="172085" algn="l"/>
              </a:tabLst>
            </a:pP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wave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7351" y="152400"/>
            <a:ext cx="7162800" cy="1016000"/>
          </a:xfrm>
          <a:prstGeom prst="rect"/>
          <a:solidFill>
            <a:srgbClr val="000000"/>
          </a:solidFill>
          <a:ln w="12700">
            <a:solidFill>
              <a:srgbClr val="3333CC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marL="91440" marR="180340" indent="-635">
              <a:lnSpc>
                <a:spcPct val="100000"/>
              </a:lnSpc>
              <a:spcBef>
                <a:spcPts val="305"/>
              </a:spcBef>
            </a:pPr>
            <a:r>
              <a:rPr dirty="0" sz="2000">
                <a:latin typeface="Arial"/>
                <a:cs typeface="Arial"/>
              </a:rPr>
              <a:t>What </a:t>
            </a:r>
            <a:r>
              <a:rPr dirty="0" sz="2000" spc="-5">
                <a:latin typeface="Arial"/>
                <a:cs typeface="Arial"/>
              </a:rPr>
              <a:t>factors </a:t>
            </a:r>
            <a:r>
              <a:rPr dirty="0" sz="2000" spc="-10">
                <a:latin typeface="Arial"/>
                <a:cs typeface="Arial"/>
              </a:rPr>
              <a:t>affect </a:t>
            </a:r>
            <a:r>
              <a:rPr dirty="0" sz="2000" spc="-5">
                <a:latin typeface="Arial"/>
                <a:cs typeface="Arial"/>
              </a:rPr>
              <a:t>the vulnerability </a:t>
            </a:r>
            <a:r>
              <a:rPr dirty="0" sz="2000">
                <a:latin typeface="Arial"/>
                <a:cs typeface="Arial"/>
              </a:rPr>
              <a:t>of beaches, dunes, and  coastal banks </a:t>
            </a:r>
            <a:r>
              <a:rPr dirty="0" sz="2000" spc="-5">
                <a:latin typeface="Arial"/>
                <a:cs typeface="Arial"/>
              </a:rPr>
              <a:t>(the </a:t>
            </a:r>
            <a:r>
              <a:rPr dirty="0" sz="2000">
                <a:latin typeface="Arial"/>
                <a:cs typeface="Arial"/>
              </a:rPr>
              <a:t>glacially deposited </a:t>
            </a:r>
            <a:r>
              <a:rPr dirty="0" sz="2000" spc="-10">
                <a:latin typeface="Arial"/>
                <a:cs typeface="Arial"/>
              </a:rPr>
              <a:t>cliffs </a:t>
            </a:r>
            <a:r>
              <a:rPr dirty="0" sz="2000">
                <a:latin typeface="Arial"/>
                <a:cs typeface="Arial"/>
              </a:rPr>
              <a:t>behind </a:t>
            </a:r>
            <a:r>
              <a:rPr dirty="0" sz="2000" spc="-5">
                <a:latin typeface="Arial"/>
                <a:cs typeface="Arial"/>
              </a:rPr>
              <a:t>the</a:t>
            </a:r>
            <a:r>
              <a:rPr dirty="0" sz="2000" spc="-16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beach)  </a:t>
            </a:r>
            <a:r>
              <a:rPr dirty="0" sz="2000" spc="-5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erosion?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81200" y="5562600"/>
            <a:ext cx="6858000" cy="1016000"/>
          </a:xfrm>
          <a:custGeom>
            <a:avLst/>
            <a:gdLst/>
            <a:ahLst/>
            <a:cxnLst/>
            <a:rect l="l" t="t" r="r" b="b"/>
            <a:pathLst>
              <a:path w="6858000" h="1016000">
                <a:moveTo>
                  <a:pt x="0" y="0"/>
                </a:moveTo>
                <a:lnTo>
                  <a:pt x="6858000" y="0"/>
                </a:lnTo>
                <a:lnTo>
                  <a:pt x="6858000" y="1015657"/>
                </a:lnTo>
                <a:lnTo>
                  <a:pt x="0" y="10156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059939" y="5588000"/>
            <a:ext cx="6089015" cy="9410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Observe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coastal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vulnerability factors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image.  Predict what happened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this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beach parking lot and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facilities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5800" y="457200"/>
            <a:ext cx="8077200" cy="1314450"/>
          </a:xfrm>
          <a:custGeom>
            <a:avLst/>
            <a:gdLst/>
            <a:ahLst/>
            <a:cxnLst/>
            <a:rect l="l" t="t" r="r" b="b"/>
            <a:pathLst>
              <a:path w="8077200" h="1314450">
                <a:moveTo>
                  <a:pt x="0" y="0"/>
                </a:moveTo>
                <a:lnTo>
                  <a:pt x="8077200" y="0"/>
                </a:lnTo>
                <a:lnTo>
                  <a:pt x="8077200" y="1314450"/>
                </a:lnTo>
                <a:lnTo>
                  <a:pt x="0" y="13144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64540" y="485648"/>
            <a:ext cx="7736840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This is the same parking lot </a:t>
            </a:r>
            <a:r>
              <a:rPr dirty="0" sz="1600" spc="-10">
                <a:latin typeface="Arial"/>
                <a:cs typeface="Arial"/>
              </a:rPr>
              <a:t>shown </a:t>
            </a:r>
            <a:r>
              <a:rPr dirty="0" sz="1600" spc="-5">
                <a:latin typeface="Arial"/>
                <a:cs typeface="Arial"/>
              </a:rPr>
              <a:t>in the previous slide after the “Blizzard of 1978”.  Wind driven </a:t>
            </a:r>
            <a:r>
              <a:rPr dirty="0" sz="1600" spc="-10">
                <a:latin typeface="Arial"/>
                <a:cs typeface="Arial"/>
              </a:rPr>
              <a:t>waves </a:t>
            </a:r>
            <a:r>
              <a:rPr dirty="0" sz="1600" spc="-5">
                <a:latin typeface="Arial"/>
                <a:cs typeface="Arial"/>
              </a:rPr>
              <a:t>overwashed the barrier dunes and destroyed the parking lot and  bathhouse. Scientist now study how the </a:t>
            </a:r>
            <a:r>
              <a:rPr dirty="0" sz="1600" spc="-10">
                <a:latin typeface="Arial"/>
                <a:cs typeface="Arial"/>
              </a:rPr>
              <a:t>waves </a:t>
            </a:r>
            <a:r>
              <a:rPr dirty="0" sz="1600" spc="-5">
                <a:latin typeface="Arial"/>
                <a:cs typeface="Arial"/>
              </a:rPr>
              <a:t>and </a:t>
            </a:r>
            <a:r>
              <a:rPr dirty="0" sz="1600" spc="-10">
                <a:latin typeface="Arial"/>
                <a:cs typeface="Arial"/>
              </a:rPr>
              <a:t>wind </a:t>
            </a:r>
            <a:r>
              <a:rPr dirty="0" sz="1600" spc="-5">
                <a:latin typeface="Arial"/>
                <a:cs typeface="Arial"/>
              </a:rPr>
              <a:t>interact </a:t>
            </a:r>
            <a:r>
              <a:rPr dirty="0" sz="1600" spc="-10">
                <a:latin typeface="Arial"/>
                <a:cs typeface="Arial"/>
              </a:rPr>
              <a:t>with </a:t>
            </a:r>
            <a:r>
              <a:rPr dirty="0" sz="1600" spc="-5">
                <a:latin typeface="Arial"/>
                <a:cs typeface="Arial"/>
              </a:rPr>
              <a:t>the land to help  people make good management decisions. </a:t>
            </a:r>
            <a:r>
              <a:rPr dirty="0" sz="1600" spc="-10">
                <a:latin typeface="Arial"/>
                <a:cs typeface="Arial"/>
              </a:rPr>
              <a:t>Would </a:t>
            </a:r>
            <a:r>
              <a:rPr dirty="0" sz="1600" spc="-5">
                <a:latin typeface="Arial"/>
                <a:cs typeface="Arial"/>
              </a:rPr>
              <a:t>it be a good idea to rebuild this  parking lot in the same</a:t>
            </a:r>
            <a:r>
              <a:rPr dirty="0" sz="160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location?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255" y="708152"/>
            <a:ext cx="7322184" cy="1488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  <a:tabLst>
                <a:tab pos="4290060" algn="l"/>
                <a:tab pos="6597015" algn="l"/>
              </a:tabLst>
            </a:pPr>
            <a:r>
              <a:rPr dirty="0" sz="2400" spc="-5"/>
              <a:t>Thank </a:t>
            </a:r>
            <a:r>
              <a:rPr dirty="0" sz="2400"/>
              <a:t>you for </a:t>
            </a:r>
            <a:r>
              <a:rPr dirty="0" sz="2400" spc="-5"/>
              <a:t>using this Powerpoint from Cape Cod  </a:t>
            </a:r>
            <a:r>
              <a:rPr dirty="0" sz="2400" spc="-10"/>
              <a:t>N</a:t>
            </a:r>
            <a:r>
              <a:rPr dirty="0" sz="2400"/>
              <a:t>at</a:t>
            </a:r>
            <a:r>
              <a:rPr dirty="0" sz="2400" spc="0"/>
              <a:t>i</a:t>
            </a:r>
            <a:r>
              <a:rPr dirty="0" sz="2400"/>
              <a:t>onal</a:t>
            </a:r>
            <a:r>
              <a:rPr dirty="0" sz="2400" spc="-45"/>
              <a:t> </a:t>
            </a:r>
            <a:r>
              <a:rPr dirty="0" sz="2400" spc="-10"/>
              <a:t>S</a:t>
            </a:r>
            <a:r>
              <a:rPr dirty="0" sz="2400" spc="-5"/>
              <a:t>eashore</a:t>
            </a:r>
            <a:r>
              <a:rPr dirty="0" sz="2400" spc="-15"/>
              <a:t> </a:t>
            </a:r>
            <a:r>
              <a:rPr dirty="0" sz="2400"/>
              <a:t>t</a:t>
            </a:r>
            <a:r>
              <a:rPr dirty="0" sz="2400" spc="-5"/>
              <a:t>o </a:t>
            </a:r>
            <a:r>
              <a:rPr dirty="0" sz="2400"/>
              <a:t>l</a:t>
            </a:r>
            <a:r>
              <a:rPr dirty="0" sz="2400" spc="-5"/>
              <a:t>earn</a:t>
            </a:r>
            <a:r>
              <a:rPr dirty="0" sz="2400" spc="-30"/>
              <a:t> </a:t>
            </a:r>
            <a:r>
              <a:rPr dirty="0" sz="2400" spc="-5"/>
              <a:t>about</a:t>
            </a:r>
            <a:r>
              <a:rPr dirty="0" sz="2400" spc="-25"/>
              <a:t> </a:t>
            </a:r>
            <a:r>
              <a:rPr dirty="0" sz="2400" spc="-5"/>
              <a:t>coastal</a:t>
            </a:r>
            <a:r>
              <a:rPr dirty="0" sz="2400" spc="-40"/>
              <a:t> </a:t>
            </a:r>
            <a:r>
              <a:rPr dirty="0" sz="2400" spc="-5"/>
              <a:t>ecosy</a:t>
            </a:r>
            <a:r>
              <a:rPr dirty="0" sz="2400" spc="-5"/>
              <a:t>st</a:t>
            </a:r>
            <a:r>
              <a:rPr dirty="0" sz="2400"/>
              <a:t>e</a:t>
            </a:r>
            <a:r>
              <a:rPr dirty="0" sz="2400" spc="-20"/>
              <a:t>m</a:t>
            </a:r>
            <a:r>
              <a:rPr dirty="0" sz="2400" spc="-5"/>
              <a:t>s.</a:t>
            </a:r>
            <a:r>
              <a:rPr dirty="0" sz="2400"/>
              <a:t>	</a:t>
            </a:r>
            <a:r>
              <a:rPr dirty="0" sz="2400" spc="-5"/>
              <a:t>L</a:t>
            </a:r>
            <a:r>
              <a:rPr dirty="0" sz="2400"/>
              <a:t>earn  </a:t>
            </a:r>
            <a:r>
              <a:rPr dirty="0" sz="2400" spc="-5"/>
              <a:t>more </a:t>
            </a:r>
            <a:r>
              <a:rPr dirty="0" sz="2400"/>
              <a:t>about beach </a:t>
            </a:r>
            <a:r>
              <a:rPr dirty="0" sz="2400" spc="-5"/>
              <a:t>features </a:t>
            </a:r>
            <a:r>
              <a:rPr dirty="0" sz="2400"/>
              <a:t>by using the other </a:t>
            </a:r>
            <a:r>
              <a:rPr dirty="0" sz="2400" spc="-5"/>
              <a:t>Powerpoint </a:t>
            </a:r>
            <a:r>
              <a:rPr dirty="0" sz="2400"/>
              <a:t>in  </a:t>
            </a:r>
            <a:r>
              <a:rPr dirty="0" sz="2400" spc="-5"/>
              <a:t>this Coastal</a:t>
            </a:r>
            <a:r>
              <a:rPr dirty="0" sz="2400" spc="-40"/>
              <a:t> </a:t>
            </a:r>
            <a:r>
              <a:rPr dirty="0" sz="2400" spc="-15"/>
              <a:t>Vulnerability</a:t>
            </a:r>
            <a:r>
              <a:rPr dirty="0" sz="2400" spc="-25"/>
              <a:t> </a:t>
            </a:r>
            <a:r>
              <a:rPr dirty="0" sz="2400" spc="-5"/>
              <a:t>Lesson:	</a:t>
            </a:r>
            <a:r>
              <a:rPr dirty="0" sz="2000" i="1">
                <a:latin typeface="Arial"/>
                <a:cs typeface="Arial"/>
              </a:rPr>
              <a:t>Beach</a:t>
            </a:r>
            <a:r>
              <a:rPr dirty="0" sz="2000" spc="-25" i="1">
                <a:latin typeface="Arial"/>
                <a:cs typeface="Arial"/>
              </a:rPr>
              <a:t> </a:t>
            </a:r>
            <a:r>
              <a:rPr dirty="0" sz="2000" i="1">
                <a:latin typeface="Arial"/>
                <a:cs typeface="Arial"/>
              </a:rPr>
              <a:t>Zones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3936" y="3124314"/>
            <a:ext cx="8037118" cy="3162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7585" y="3117850"/>
            <a:ext cx="8051800" cy="3175000"/>
          </a:xfrm>
          <a:custGeom>
            <a:avLst/>
            <a:gdLst/>
            <a:ahLst/>
            <a:cxnLst/>
            <a:rect l="l" t="t" r="r" b="b"/>
            <a:pathLst>
              <a:path w="8051800" h="3175000">
                <a:moveTo>
                  <a:pt x="0" y="0"/>
                </a:moveTo>
                <a:lnTo>
                  <a:pt x="8051800" y="0"/>
                </a:lnTo>
                <a:lnTo>
                  <a:pt x="8051800" y="3175000"/>
                </a:lnTo>
                <a:lnTo>
                  <a:pt x="0" y="3175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200865" y="4786002"/>
            <a:ext cx="1171575" cy="86741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57480">
              <a:lnSpc>
                <a:spcPct val="100000"/>
              </a:lnSpc>
              <a:spcBef>
                <a:spcPts val="434"/>
              </a:spcBef>
            </a:pPr>
            <a:r>
              <a:rPr dirty="0" sz="1800" spc="-5">
                <a:latin typeface="Arial"/>
                <a:cs typeface="Arial"/>
              </a:rPr>
              <a:t>Surf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Zone</a:t>
            </a:r>
            <a:endParaRPr sz="1800">
              <a:latin typeface="Arial"/>
              <a:cs typeface="Arial"/>
            </a:endParaRPr>
          </a:p>
          <a:p>
            <a:pPr marL="12700" marR="542290">
              <a:lnSpc>
                <a:spcPct val="100000"/>
              </a:lnSpc>
              <a:spcBef>
                <a:spcPts val="295"/>
              </a:spcBef>
            </a:pPr>
            <a:r>
              <a:rPr dirty="0" sz="1600" spc="-5">
                <a:latin typeface="Arial"/>
                <a:cs typeface="Arial"/>
              </a:rPr>
              <a:t>S</a:t>
            </a:r>
            <a:r>
              <a:rPr dirty="0" sz="1600" spc="-20">
                <a:latin typeface="Arial"/>
                <a:cs typeface="Arial"/>
              </a:rPr>
              <a:t>w</a:t>
            </a:r>
            <a:r>
              <a:rPr dirty="0" sz="1600" spc="-5">
                <a:latin typeface="Arial"/>
                <a:cs typeface="Arial"/>
              </a:rPr>
              <a:t>a</a:t>
            </a:r>
            <a:r>
              <a:rPr dirty="0" sz="1600">
                <a:latin typeface="Arial"/>
                <a:cs typeface="Arial"/>
              </a:rPr>
              <a:t>s</a:t>
            </a:r>
            <a:r>
              <a:rPr dirty="0" sz="1600" spc="-5">
                <a:latin typeface="Arial"/>
                <a:cs typeface="Arial"/>
              </a:rPr>
              <a:t>h  </a:t>
            </a:r>
            <a:r>
              <a:rPr dirty="0" sz="1600" spc="-5">
                <a:latin typeface="Arial"/>
                <a:cs typeface="Arial"/>
              </a:rPr>
              <a:t>Zone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4197" y="5884967"/>
            <a:ext cx="1064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F</a:t>
            </a:r>
            <a:r>
              <a:rPr dirty="0" sz="1800" spc="-15">
                <a:latin typeface="Arial"/>
                <a:cs typeface="Arial"/>
              </a:rPr>
              <a:t>o</a:t>
            </a:r>
            <a:r>
              <a:rPr dirty="0" sz="1800" spc="-5">
                <a:latin typeface="Arial"/>
                <a:cs typeface="Arial"/>
              </a:rPr>
              <a:t>r</a:t>
            </a:r>
            <a:r>
              <a:rPr dirty="0" sz="1800" spc="-15">
                <a:latin typeface="Arial"/>
                <a:cs typeface="Arial"/>
              </a:rPr>
              <a:t>e</a:t>
            </a:r>
            <a:r>
              <a:rPr dirty="0" sz="1800" spc="-5">
                <a:latin typeface="Arial"/>
                <a:cs typeface="Arial"/>
              </a:rPr>
              <a:t>s</a:t>
            </a:r>
            <a:r>
              <a:rPr dirty="0" sz="1800" spc="-15">
                <a:latin typeface="Arial"/>
                <a:cs typeface="Arial"/>
              </a:rPr>
              <a:t>ho</a:t>
            </a:r>
            <a:r>
              <a:rPr dirty="0" sz="1800" spc="-5">
                <a:latin typeface="Arial"/>
                <a:cs typeface="Arial"/>
              </a:rPr>
              <a:t>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00559" y="5886491"/>
            <a:ext cx="91566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>
                <a:latin typeface="Arial"/>
                <a:cs typeface="Arial"/>
              </a:rPr>
              <a:t>W</a:t>
            </a:r>
            <a:r>
              <a:rPr dirty="0" sz="1600" spc="-10">
                <a:latin typeface="Arial"/>
                <a:cs typeface="Arial"/>
              </a:rPr>
              <a:t>r</a:t>
            </a:r>
            <a:r>
              <a:rPr dirty="0" sz="1600" spc="-5">
                <a:latin typeface="Arial"/>
                <a:cs typeface="Arial"/>
              </a:rPr>
              <a:t>a</a:t>
            </a:r>
            <a:r>
              <a:rPr dirty="0" sz="1600">
                <a:latin typeface="Arial"/>
                <a:cs typeface="Arial"/>
              </a:rPr>
              <a:t>c</a:t>
            </a:r>
            <a:r>
              <a:rPr dirty="0" sz="1600">
                <a:latin typeface="Arial"/>
                <a:cs typeface="Arial"/>
              </a:rPr>
              <a:t>k</a:t>
            </a:r>
            <a:r>
              <a:rPr dirty="0" sz="1600" spc="-5">
                <a:latin typeface="Arial"/>
                <a:cs typeface="Arial"/>
              </a:rPr>
              <a:t>l</a:t>
            </a:r>
            <a:r>
              <a:rPr dirty="0" sz="1600">
                <a:latin typeface="Arial"/>
                <a:cs typeface="Arial"/>
              </a:rPr>
              <a:t>i</a:t>
            </a:r>
            <a:r>
              <a:rPr dirty="0" sz="1600" spc="-5">
                <a:latin typeface="Arial"/>
                <a:cs typeface="Arial"/>
              </a:rPr>
              <a:t>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62305" marR="5080">
              <a:lnSpc>
                <a:spcPct val="100000"/>
              </a:lnSpc>
              <a:spcBef>
                <a:spcPts val="100"/>
              </a:spcBef>
            </a:pPr>
            <a:r>
              <a:rPr dirty="0" spc="-35"/>
              <a:t>Typical </a:t>
            </a:r>
            <a:r>
              <a:rPr dirty="0" spc="-5"/>
              <a:t>Cape Cod National  Seashore Barrier Beach</a:t>
            </a:r>
            <a:r>
              <a:rPr dirty="0" spc="-10"/>
              <a:t> </a:t>
            </a:r>
            <a:r>
              <a:rPr dirty="0" spc="-5"/>
              <a:t>Profile</a:t>
            </a:r>
          </a:p>
          <a:p>
            <a:pPr algn="ctr" marL="649605" marR="273050">
              <a:lnSpc>
                <a:spcPct val="100000"/>
              </a:lnSpc>
              <a:spcBef>
                <a:spcPts val="1110"/>
              </a:spcBef>
            </a:pPr>
            <a:r>
              <a:rPr dirty="0" sz="1600" spc="-5" b="0">
                <a:latin typeface="Arial"/>
                <a:cs typeface="Arial"/>
              </a:rPr>
              <a:t>Dune</a:t>
            </a:r>
            <a:r>
              <a:rPr dirty="0" sz="1600" spc="-20" b="0">
                <a:latin typeface="Arial"/>
                <a:cs typeface="Arial"/>
              </a:rPr>
              <a:t> </a:t>
            </a:r>
            <a:r>
              <a:rPr dirty="0" sz="1600" spc="-5" b="0">
                <a:latin typeface="Arial"/>
                <a:cs typeface="Arial"/>
              </a:rPr>
              <a:t>Crest</a:t>
            </a:r>
            <a:endParaRPr sz="1600">
              <a:latin typeface="Arial"/>
              <a:cs typeface="Arial"/>
            </a:endParaRPr>
          </a:p>
          <a:p>
            <a:pPr algn="r" marL="649605" marR="691515">
              <a:lnSpc>
                <a:spcPct val="100000"/>
              </a:lnSpc>
              <a:spcBef>
                <a:spcPts val="1005"/>
              </a:spcBef>
            </a:pPr>
            <a:r>
              <a:rPr dirty="0" sz="1800" spc="-5" b="0">
                <a:latin typeface="Arial"/>
                <a:cs typeface="Arial"/>
              </a:rPr>
              <a:t>B</a:t>
            </a:r>
            <a:r>
              <a:rPr dirty="0" sz="1800" spc="-15" b="0">
                <a:latin typeface="Arial"/>
                <a:cs typeface="Arial"/>
              </a:rPr>
              <a:t>e</a:t>
            </a:r>
            <a:r>
              <a:rPr dirty="0" sz="1800" spc="-5" b="0">
                <a:latin typeface="Arial"/>
                <a:cs typeface="Arial"/>
              </a:rPr>
              <a:t>rm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10710" y="5327264"/>
            <a:ext cx="8921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"/>
                <a:cs typeface="Arial"/>
              </a:rPr>
              <a:t>F</a:t>
            </a:r>
            <a:r>
              <a:rPr dirty="0" sz="1600" spc="-5">
                <a:latin typeface="Arial"/>
                <a:cs typeface="Arial"/>
              </a:rPr>
              <a:t>o</a:t>
            </a:r>
            <a:r>
              <a:rPr dirty="0" sz="1600" spc="-10">
                <a:latin typeface="Arial"/>
                <a:cs typeface="Arial"/>
              </a:rPr>
              <a:t>r</a:t>
            </a:r>
            <a:r>
              <a:rPr dirty="0" sz="1600" spc="-5">
                <a:latin typeface="Arial"/>
                <a:cs typeface="Arial"/>
              </a:rPr>
              <a:t>edune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65491" y="5327264"/>
            <a:ext cx="9290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Backdune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524" y="5884967"/>
            <a:ext cx="11156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Salt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marsh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70305" y="5050317"/>
            <a:ext cx="58419" cy="248920"/>
          </a:xfrm>
          <a:custGeom>
            <a:avLst/>
            <a:gdLst/>
            <a:ahLst/>
            <a:cxnLst/>
            <a:rect l="l" t="t" r="r" b="b"/>
            <a:pathLst>
              <a:path w="58420" h="248920">
                <a:moveTo>
                  <a:pt x="0" y="0"/>
                </a:moveTo>
                <a:lnTo>
                  <a:pt x="58000" y="24881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88333" y="5278121"/>
            <a:ext cx="74295" cy="83185"/>
          </a:xfrm>
          <a:custGeom>
            <a:avLst/>
            <a:gdLst/>
            <a:ahLst/>
            <a:cxnLst/>
            <a:rect l="l" t="t" r="r" b="b"/>
            <a:pathLst>
              <a:path w="74295" h="83185">
                <a:moveTo>
                  <a:pt x="74206" y="0"/>
                </a:moveTo>
                <a:lnTo>
                  <a:pt x="0" y="17297"/>
                </a:lnTo>
                <a:lnTo>
                  <a:pt x="54394" y="82854"/>
                </a:lnTo>
                <a:lnTo>
                  <a:pt x="742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49701" y="5050320"/>
            <a:ext cx="1593850" cy="62230"/>
          </a:xfrm>
          <a:custGeom>
            <a:avLst/>
            <a:gdLst/>
            <a:ahLst/>
            <a:cxnLst/>
            <a:rect l="l" t="t" r="r" b="b"/>
            <a:pathLst>
              <a:path w="1593850" h="62229">
                <a:moveTo>
                  <a:pt x="273380" y="0"/>
                </a:moveTo>
                <a:lnTo>
                  <a:pt x="0" y="31064"/>
                </a:lnTo>
                <a:lnTo>
                  <a:pt x="273380" y="62128"/>
                </a:lnTo>
                <a:lnTo>
                  <a:pt x="273380" y="46596"/>
                </a:lnTo>
                <a:lnTo>
                  <a:pt x="1456639" y="46596"/>
                </a:lnTo>
                <a:lnTo>
                  <a:pt x="1593329" y="31064"/>
                </a:lnTo>
                <a:lnTo>
                  <a:pt x="1456639" y="15532"/>
                </a:lnTo>
                <a:lnTo>
                  <a:pt x="273380" y="15532"/>
                </a:lnTo>
                <a:lnTo>
                  <a:pt x="273380" y="0"/>
                </a:lnTo>
                <a:close/>
              </a:path>
              <a:path w="1593850" h="62229">
                <a:moveTo>
                  <a:pt x="1456639" y="46596"/>
                </a:moveTo>
                <a:lnTo>
                  <a:pt x="1319949" y="46596"/>
                </a:lnTo>
                <a:lnTo>
                  <a:pt x="1319949" y="62128"/>
                </a:lnTo>
                <a:lnTo>
                  <a:pt x="1456639" y="46596"/>
                </a:lnTo>
                <a:close/>
              </a:path>
              <a:path w="1593850" h="62229">
                <a:moveTo>
                  <a:pt x="1319949" y="0"/>
                </a:moveTo>
                <a:lnTo>
                  <a:pt x="1319949" y="15532"/>
                </a:lnTo>
                <a:lnTo>
                  <a:pt x="1456639" y="15532"/>
                </a:lnTo>
                <a:lnTo>
                  <a:pt x="13199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49701" y="5050320"/>
            <a:ext cx="1593850" cy="62230"/>
          </a:xfrm>
          <a:custGeom>
            <a:avLst/>
            <a:gdLst/>
            <a:ahLst/>
            <a:cxnLst/>
            <a:rect l="l" t="t" r="r" b="b"/>
            <a:pathLst>
              <a:path w="1593850" h="62229">
                <a:moveTo>
                  <a:pt x="0" y="31064"/>
                </a:moveTo>
                <a:lnTo>
                  <a:pt x="273380" y="0"/>
                </a:lnTo>
                <a:lnTo>
                  <a:pt x="273380" y="15532"/>
                </a:lnTo>
                <a:lnTo>
                  <a:pt x="1319949" y="15532"/>
                </a:lnTo>
                <a:lnTo>
                  <a:pt x="1319949" y="0"/>
                </a:lnTo>
                <a:lnTo>
                  <a:pt x="1593329" y="31064"/>
                </a:lnTo>
                <a:lnTo>
                  <a:pt x="1319949" y="62128"/>
                </a:lnTo>
                <a:lnTo>
                  <a:pt x="1319949" y="46596"/>
                </a:lnTo>
                <a:lnTo>
                  <a:pt x="273380" y="46596"/>
                </a:lnTo>
                <a:lnTo>
                  <a:pt x="273380" y="62128"/>
                </a:lnTo>
                <a:lnTo>
                  <a:pt x="0" y="3106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496792" y="5708549"/>
            <a:ext cx="526415" cy="242570"/>
          </a:xfrm>
          <a:custGeom>
            <a:avLst/>
            <a:gdLst/>
            <a:ahLst/>
            <a:cxnLst/>
            <a:rect l="l" t="t" r="r" b="b"/>
            <a:pathLst>
              <a:path w="526415" h="242570">
                <a:moveTo>
                  <a:pt x="163871" y="56819"/>
                </a:moveTo>
                <a:lnTo>
                  <a:pt x="83299" y="56819"/>
                </a:lnTo>
                <a:lnTo>
                  <a:pt x="429069" y="215798"/>
                </a:lnTo>
                <a:lnTo>
                  <a:pt x="422033" y="231089"/>
                </a:lnTo>
                <a:lnTo>
                  <a:pt x="526415" y="242036"/>
                </a:lnTo>
                <a:lnTo>
                  <a:pt x="466322" y="185216"/>
                </a:lnTo>
                <a:lnTo>
                  <a:pt x="443128" y="185216"/>
                </a:lnTo>
                <a:lnTo>
                  <a:pt x="163871" y="56819"/>
                </a:lnTo>
                <a:close/>
              </a:path>
              <a:path w="526415" h="242570">
                <a:moveTo>
                  <a:pt x="450151" y="169926"/>
                </a:moveTo>
                <a:lnTo>
                  <a:pt x="443128" y="185216"/>
                </a:lnTo>
                <a:lnTo>
                  <a:pt x="466322" y="185216"/>
                </a:lnTo>
                <a:lnTo>
                  <a:pt x="450151" y="169926"/>
                </a:lnTo>
                <a:close/>
              </a:path>
              <a:path w="526415" h="242570">
                <a:moveTo>
                  <a:pt x="0" y="0"/>
                </a:moveTo>
                <a:lnTo>
                  <a:pt x="76263" y="72110"/>
                </a:lnTo>
                <a:lnTo>
                  <a:pt x="83299" y="56819"/>
                </a:lnTo>
                <a:lnTo>
                  <a:pt x="163871" y="56819"/>
                </a:lnTo>
                <a:lnTo>
                  <a:pt x="97358" y="26238"/>
                </a:lnTo>
                <a:lnTo>
                  <a:pt x="104381" y="109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496792" y="5708549"/>
            <a:ext cx="526415" cy="242570"/>
          </a:xfrm>
          <a:custGeom>
            <a:avLst/>
            <a:gdLst/>
            <a:ahLst/>
            <a:cxnLst/>
            <a:rect l="l" t="t" r="r" b="b"/>
            <a:pathLst>
              <a:path w="526415" h="242570">
                <a:moveTo>
                  <a:pt x="0" y="0"/>
                </a:moveTo>
                <a:lnTo>
                  <a:pt x="76263" y="72110"/>
                </a:lnTo>
                <a:lnTo>
                  <a:pt x="83299" y="56819"/>
                </a:lnTo>
                <a:lnTo>
                  <a:pt x="429069" y="215798"/>
                </a:lnTo>
                <a:lnTo>
                  <a:pt x="422033" y="231089"/>
                </a:lnTo>
                <a:lnTo>
                  <a:pt x="526415" y="242036"/>
                </a:lnTo>
                <a:lnTo>
                  <a:pt x="450151" y="169926"/>
                </a:lnTo>
                <a:lnTo>
                  <a:pt x="443128" y="185216"/>
                </a:lnTo>
                <a:lnTo>
                  <a:pt x="97358" y="26238"/>
                </a:lnTo>
                <a:lnTo>
                  <a:pt x="104381" y="10947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46063" y="4863922"/>
            <a:ext cx="941705" cy="62230"/>
          </a:xfrm>
          <a:custGeom>
            <a:avLst/>
            <a:gdLst/>
            <a:ahLst/>
            <a:cxnLst/>
            <a:rect l="l" t="t" r="r" b="b"/>
            <a:pathLst>
              <a:path w="941704" h="62229">
                <a:moveTo>
                  <a:pt x="161544" y="0"/>
                </a:moveTo>
                <a:lnTo>
                  <a:pt x="0" y="31064"/>
                </a:lnTo>
                <a:lnTo>
                  <a:pt x="161544" y="62128"/>
                </a:lnTo>
                <a:lnTo>
                  <a:pt x="161544" y="46596"/>
                </a:lnTo>
                <a:lnTo>
                  <a:pt x="860742" y="46596"/>
                </a:lnTo>
                <a:lnTo>
                  <a:pt x="941514" y="31064"/>
                </a:lnTo>
                <a:lnTo>
                  <a:pt x="860742" y="15532"/>
                </a:lnTo>
                <a:lnTo>
                  <a:pt x="161544" y="15532"/>
                </a:lnTo>
                <a:lnTo>
                  <a:pt x="161544" y="0"/>
                </a:lnTo>
                <a:close/>
              </a:path>
              <a:path w="941704" h="62229">
                <a:moveTo>
                  <a:pt x="860742" y="46596"/>
                </a:moveTo>
                <a:lnTo>
                  <a:pt x="779970" y="46596"/>
                </a:lnTo>
                <a:lnTo>
                  <a:pt x="779970" y="62128"/>
                </a:lnTo>
                <a:lnTo>
                  <a:pt x="860742" y="46596"/>
                </a:lnTo>
                <a:close/>
              </a:path>
              <a:path w="941704" h="62229">
                <a:moveTo>
                  <a:pt x="779970" y="0"/>
                </a:moveTo>
                <a:lnTo>
                  <a:pt x="779970" y="15532"/>
                </a:lnTo>
                <a:lnTo>
                  <a:pt x="860742" y="15532"/>
                </a:lnTo>
                <a:lnTo>
                  <a:pt x="779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46063" y="4863922"/>
            <a:ext cx="941705" cy="62230"/>
          </a:xfrm>
          <a:custGeom>
            <a:avLst/>
            <a:gdLst/>
            <a:ahLst/>
            <a:cxnLst/>
            <a:rect l="l" t="t" r="r" b="b"/>
            <a:pathLst>
              <a:path w="941704" h="62229">
                <a:moveTo>
                  <a:pt x="0" y="31064"/>
                </a:moveTo>
                <a:lnTo>
                  <a:pt x="161544" y="0"/>
                </a:lnTo>
                <a:lnTo>
                  <a:pt x="161544" y="15532"/>
                </a:lnTo>
                <a:lnTo>
                  <a:pt x="779970" y="15532"/>
                </a:lnTo>
                <a:lnTo>
                  <a:pt x="779970" y="0"/>
                </a:lnTo>
                <a:lnTo>
                  <a:pt x="941514" y="31064"/>
                </a:lnTo>
                <a:lnTo>
                  <a:pt x="779970" y="62128"/>
                </a:lnTo>
                <a:lnTo>
                  <a:pt x="779970" y="46596"/>
                </a:lnTo>
                <a:lnTo>
                  <a:pt x="161544" y="46596"/>
                </a:lnTo>
                <a:lnTo>
                  <a:pt x="161544" y="62128"/>
                </a:lnTo>
                <a:lnTo>
                  <a:pt x="0" y="3106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11517" y="5215934"/>
            <a:ext cx="169545" cy="145415"/>
          </a:xfrm>
          <a:custGeom>
            <a:avLst/>
            <a:gdLst/>
            <a:ahLst/>
            <a:cxnLst/>
            <a:rect l="l" t="t" r="r" b="b"/>
            <a:pathLst>
              <a:path w="169545" h="145414">
                <a:moveTo>
                  <a:pt x="0" y="145046"/>
                </a:moveTo>
                <a:lnTo>
                  <a:pt x="16907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46147" y="5174589"/>
            <a:ext cx="83185" cy="78740"/>
          </a:xfrm>
          <a:custGeom>
            <a:avLst/>
            <a:gdLst/>
            <a:ahLst/>
            <a:cxnLst/>
            <a:rect l="l" t="t" r="r" b="b"/>
            <a:pathLst>
              <a:path w="83185" h="78739">
                <a:moveTo>
                  <a:pt x="82638" y="0"/>
                </a:moveTo>
                <a:lnTo>
                  <a:pt x="0" y="20688"/>
                </a:lnTo>
                <a:lnTo>
                  <a:pt x="49606" y="78524"/>
                </a:lnTo>
                <a:lnTo>
                  <a:pt x="826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46063" y="5899387"/>
            <a:ext cx="24765" cy="20955"/>
          </a:xfrm>
          <a:custGeom>
            <a:avLst/>
            <a:gdLst/>
            <a:ahLst/>
            <a:cxnLst/>
            <a:rect l="l" t="t" r="r" b="b"/>
            <a:pathLst>
              <a:path w="24764" h="20954">
                <a:moveTo>
                  <a:pt x="0" y="20789"/>
                </a:moveTo>
                <a:lnTo>
                  <a:pt x="2423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35844" y="5858038"/>
            <a:ext cx="83185" cy="78740"/>
          </a:xfrm>
          <a:custGeom>
            <a:avLst/>
            <a:gdLst/>
            <a:ahLst/>
            <a:cxnLst/>
            <a:rect l="l" t="t" r="r" b="b"/>
            <a:pathLst>
              <a:path w="83185" h="78739">
                <a:moveTo>
                  <a:pt x="82638" y="0"/>
                </a:moveTo>
                <a:lnTo>
                  <a:pt x="0" y="20701"/>
                </a:lnTo>
                <a:lnTo>
                  <a:pt x="49618" y="78536"/>
                </a:lnTo>
                <a:lnTo>
                  <a:pt x="826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30677" y="5360981"/>
            <a:ext cx="236854" cy="152400"/>
          </a:xfrm>
          <a:custGeom>
            <a:avLst/>
            <a:gdLst/>
            <a:ahLst/>
            <a:cxnLst/>
            <a:rect l="l" t="t" r="r" b="b"/>
            <a:pathLst>
              <a:path w="236854" h="152400">
                <a:moveTo>
                  <a:pt x="236296" y="0"/>
                </a:moveTo>
                <a:lnTo>
                  <a:pt x="0" y="15204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977277" y="5474099"/>
            <a:ext cx="85090" cy="73660"/>
          </a:xfrm>
          <a:custGeom>
            <a:avLst/>
            <a:gdLst/>
            <a:ahLst/>
            <a:cxnLst/>
            <a:rect l="l" t="t" r="r" b="b"/>
            <a:pathLst>
              <a:path w="85090" h="73660">
                <a:moveTo>
                  <a:pt x="43459" y="0"/>
                </a:moveTo>
                <a:lnTo>
                  <a:pt x="0" y="73279"/>
                </a:lnTo>
                <a:lnTo>
                  <a:pt x="84696" y="64084"/>
                </a:lnTo>
                <a:lnTo>
                  <a:pt x="43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058795" marR="5080" indent="14478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Global </a:t>
            </a:r>
            <a:r>
              <a:rPr dirty="0" spc="-10"/>
              <a:t>Extent </a:t>
            </a:r>
            <a:r>
              <a:rPr dirty="0" spc="-5"/>
              <a:t>of </a:t>
            </a:r>
            <a:r>
              <a:rPr dirty="0" spc="-10"/>
              <a:t>Glaciers  </a:t>
            </a:r>
            <a:r>
              <a:rPr dirty="0" spc="-5"/>
              <a:t>18,000 </a:t>
            </a:r>
            <a:r>
              <a:rPr dirty="0" spc="-10"/>
              <a:t>Before </a:t>
            </a:r>
            <a:r>
              <a:rPr dirty="0" spc="-5"/>
              <a:t>Present</a:t>
            </a:r>
            <a:r>
              <a:rPr dirty="0"/>
              <a:t> </a:t>
            </a:r>
            <a:r>
              <a:rPr dirty="0" spc="-5"/>
              <a:t>(BP)</a:t>
            </a:r>
          </a:p>
        </p:txBody>
      </p:sp>
      <p:sp>
        <p:nvSpPr>
          <p:cNvPr id="3" name="object 3"/>
          <p:cNvSpPr/>
          <p:nvPr/>
        </p:nvSpPr>
        <p:spPr>
          <a:xfrm>
            <a:off x="3352800" y="1328077"/>
            <a:ext cx="5562561" cy="527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12140" y="1350408"/>
            <a:ext cx="1869439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How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24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when  was Cape Cod  formed?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40" y="3756195"/>
            <a:ext cx="231902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41414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Cape Cod was  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ade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by a	g</a:t>
            </a:r>
            <a:r>
              <a:rPr dirty="0" sz="2400" spc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acie</a:t>
            </a:r>
            <a:r>
              <a:rPr dirty="0" sz="2400" spc="-13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00" y="5638800"/>
            <a:ext cx="7254875" cy="708025"/>
          </a:xfrm>
          <a:custGeom>
            <a:avLst/>
            <a:gdLst/>
            <a:ahLst/>
            <a:cxnLst/>
            <a:rect l="l" t="t" r="r" b="b"/>
            <a:pathLst>
              <a:path w="7254875" h="708025">
                <a:moveTo>
                  <a:pt x="0" y="0"/>
                </a:moveTo>
                <a:lnTo>
                  <a:pt x="7254875" y="0"/>
                </a:lnTo>
                <a:lnTo>
                  <a:pt x="7254875" y="707885"/>
                </a:lnTo>
                <a:lnTo>
                  <a:pt x="0" y="7078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297685" y="5664200"/>
            <a:ext cx="6518275" cy="63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About 18,000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years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ago a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glacier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covered most of New  England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including 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area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would become Cape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Cod.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28812" y="304812"/>
            <a:ext cx="4587862" cy="6248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08140" y="558800"/>
            <a:ext cx="1956435" cy="5328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58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During the  glacial</a:t>
            </a:r>
            <a:r>
              <a:rPr dirty="0" sz="2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period,  sea level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was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much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lower.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Water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was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frozen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glacial ice</a:t>
            </a:r>
            <a:r>
              <a:rPr dirty="0" sz="24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did not 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run-off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into the  oceans.</a:t>
            </a:r>
            <a:endParaRPr sz="2400">
              <a:latin typeface="Arial"/>
              <a:cs typeface="Arial"/>
            </a:endParaRPr>
          </a:p>
          <a:p>
            <a:pPr marL="12700" marR="56515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blue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area  shows the 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extend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the 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land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228600"/>
            <a:ext cx="6477000" cy="914400"/>
          </a:xfrm>
          <a:custGeom>
            <a:avLst/>
            <a:gdLst/>
            <a:ahLst/>
            <a:cxnLst/>
            <a:rect l="l" t="t" r="r" b="b"/>
            <a:pathLst>
              <a:path w="6477000" h="914400">
                <a:moveTo>
                  <a:pt x="0" y="0"/>
                </a:moveTo>
                <a:lnTo>
                  <a:pt x="6477000" y="0"/>
                </a:lnTo>
                <a:lnTo>
                  <a:pt x="6477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9575" y="318007"/>
            <a:ext cx="570420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Maximum Exposed</a:t>
            </a:r>
            <a:r>
              <a:rPr dirty="0" sz="4400" spc="-155"/>
              <a:t> </a:t>
            </a:r>
            <a:r>
              <a:rPr dirty="0" sz="4400"/>
              <a:t>Land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15685" y="914400"/>
            <a:ext cx="5079999" cy="5549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463540" y="1256065"/>
            <a:ext cx="3288665" cy="404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12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The coastline- was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here!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tabLst>
                <a:tab pos="1623060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The shape we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recognize</a:t>
            </a:r>
            <a:r>
              <a:rPr dirty="0" sz="2400" spc="-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as  Cape Cod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did not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exist 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until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after atmospheric  temperatures rose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(about  14,000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BP).	The 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melt 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waters filled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the ocean,  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submerging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low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lying  land.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83089" y="1524000"/>
            <a:ext cx="1901825" cy="855980"/>
          </a:xfrm>
          <a:custGeom>
            <a:avLst/>
            <a:gdLst/>
            <a:ahLst/>
            <a:cxnLst/>
            <a:rect l="l" t="t" r="r" b="b"/>
            <a:pathLst>
              <a:path w="1901825" h="855980">
                <a:moveTo>
                  <a:pt x="1901710" y="0"/>
                </a:moveTo>
                <a:lnTo>
                  <a:pt x="0" y="855764"/>
                </a:lnTo>
              </a:path>
            </a:pathLst>
          </a:custGeom>
          <a:ln w="5714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352798" y="2289859"/>
            <a:ext cx="191770" cy="156845"/>
          </a:xfrm>
          <a:custGeom>
            <a:avLst/>
            <a:gdLst/>
            <a:ahLst/>
            <a:cxnLst/>
            <a:rect l="l" t="t" r="r" b="b"/>
            <a:pathLst>
              <a:path w="191770" h="156844">
                <a:moveTo>
                  <a:pt x="121170" y="0"/>
                </a:moveTo>
                <a:lnTo>
                  <a:pt x="0" y="148539"/>
                </a:lnTo>
                <a:lnTo>
                  <a:pt x="191528" y="156349"/>
                </a:lnTo>
                <a:lnTo>
                  <a:pt x="12117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med"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400" y="228600"/>
            <a:ext cx="4038600" cy="914400"/>
          </a:xfrm>
          <a:custGeom>
            <a:avLst/>
            <a:gdLst/>
            <a:ahLst/>
            <a:cxnLst/>
            <a:rect l="l" t="t" r="r" b="b"/>
            <a:pathLst>
              <a:path w="4038600" h="914400">
                <a:moveTo>
                  <a:pt x="0" y="0"/>
                </a:moveTo>
                <a:lnTo>
                  <a:pt x="4038600" y="0"/>
                </a:lnTo>
                <a:lnTo>
                  <a:pt x="40386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7366" y="318007"/>
            <a:ext cx="329946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Outwash</a:t>
            </a:r>
            <a:r>
              <a:rPr dirty="0" sz="4400" spc="-114"/>
              <a:t> </a:t>
            </a:r>
            <a:r>
              <a:rPr dirty="0" sz="4400"/>
              <a:t>Plain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76200" y="1295400"/>
            <a:ext cx="7137387" cy="5227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34200" y="914400"/>
            <a:ext cx="1981200" cy="5325110"/>
          </a:xfrm>
          <a:custGeom>
            <a:avLst/>
            <a:gdLst/>
            <a:ahLst/>
            <a:cxnLst/>
            <a:rect l="l" t="t" r="r" b="b"/>
            <a:pathLst>
              <a:path w="1981200" h="5325110">
                <a:moveTo>
                  <a:pt x="0" y="0"/>
                </a:moveTo>
                <a:lnTo>
                  <a:pt x="1981200" y="0"/>
                </a:lnTo>
                <a:lnTo>
                  <a:pt x="1981200" y="5324538"/>
                </a:lnTo>
                <a:lnTo>
                  <a:pt x="0" y="53245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12940" y="938276"/>
            <a:ext cx="1704975" cy="52095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6413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the glaciers  </a:t>
            </a:r>
            <a:r>
              <a:rPr dirty="0" sz="2000" spc="-10">
                <a:solidFill>
                  <a:srgbClr val="FFFFFF"/>
                </a:solidFill>
                <a:latin typeface="Times New Roman"/>
                <a:cs typeface="Times New Roman"/>
              </a:rPr>
              <a:t>melted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the  sediment the  glacier had  picked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up was 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dropped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or 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carried away</a:t>
            </a:r>
            <a:r>
              <a:rPr dirty="0" sz="2000" spc="-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by 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streams.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streams formed 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from </a:t>
            </a:r>
            <a:r>
              <a:rPr dirty="0" sz="2000" spc="-10">
                <a:solidFill>
                  <a:srgbClr val="FFFFFF"/>
                </a:solidFill>
                <a:latin typeface="Times New Roman"/>
                <a:cs typeface="Times New Roman"/>
              </a:rPr>
              <a:t>melting 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glacial</a:t>
            </a:r>
            <a:r>
              <a:rPr dirty="0" sz="20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ice.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2000" spc="-10">
                <a:solidFill>
                  <a:srgbClr val="FFFFFF"/>
                </a:solidFill>
                <a:latin typeface="Times New Roman"/>
                <a:cs typeface="Times New Roman"/>
              </a:rPr>
              <a:t>Sometimes 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chunks of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ice 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broke </a:t>
            </a:r>
            <a:r>
              <a:rPr dirty="0" sz="2000" spc="-15">
                <a:solidFill>
                  <a:srgbClr val="FFFFFF"/>
                </a:solidFill>
                <a:latin typeface="Times New Roman"/>
                <a:cs typeface="Times New Roman"/>
              </a:rPr>
              <a:t>off</a:t>
            </a:r>
            <a:r>
              <a:rPr dirty="0" sz="2000" spc="3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which  led to the  formation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kettle</a:t>
            </a:r>
            <a:r>
              <a:rPr dirty="0" sz="20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ponds.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38200" y="0"/>
            <a:ext cx="7543800" cy="6721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9600" y="5257800"/>
            <a:ext cx="8534400" cy="1323975"/>
          </a:xfrm>
          <a:custGeom>
            <a:avLst/>
            <a:gdLst/>
            <a:ahLst/>
            <a:cxnLst/>
            <a:rect l="l" t="t" r="r" b="b"/>
            <a:pathLst>
              <a:path w="8534400" h="1323975">
                <a:moveTo>
                  <a:pt x="0" y="1323428"/>
                </a:moveTo>
                <a:lnTo>
                  <a:pt x="8534400" y="1323428"/>
                </a:lnTo>
                <a:lnTo>
                  <a:pt x="8534400" y="0"/>
                </a:lnTo>
                <a:lnTo>
                  <a:pt x="0" y="0"/>
                </a:lnTo>
                <a:lnTo>
                  <a:pt x="0" y="13234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88340" y="5283200"/>
            <a:ext cx="7823834" cy="1245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170679" algn="l"/>
              </a:tabLst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As 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glacier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melted,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till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sediment of all sizes washed out and was  deposited as a huge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glacial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“dump”.	Cape Cod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formed from till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and  outwash sediments deposited by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glacial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melt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streams.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9725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Cape Cod is like a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sand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box-	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pile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sand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left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glacier.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1000" y="685800"/>
            <a:ext cx="2590800" cy="5562600"/>
          </a:xfrm>
          <a:custGeom>
            <a:avLst/>
            <a:gdLst/>
            <a:ahLst/>
            <a:cxnLst/>
            <a:rect l="l" t="t" r="r" b="b"/>
            <a:pathLst>
              <a:path w="2590800" h="5562600">
                <a:moveTo>
                  <a:pt x="0" y="0"/>
                </a:moveTo>
                <a:lnTo>
                  <a:pt x="2590800" y="0"/>
                </a:lnTo>
                <a:lnTo>
                  <a:pt x="2590800" y="5562600"/>
                </a:lnTo>
                <a:lnTo>
                  <a:pt x="0" y="5562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04602" y="520700"/>
            <a:ext cx="2343785" cy="5877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0320" marR="13335" indent="-635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6000 Years BP  Sea level  continues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rise,  Cape Cod’s  landform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begins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take shape  (green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color)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algn="ctr" marL="12065" marR="5080">
              <a:lnSpc>
                <a:spcPct val="100000"/>
              </a:lnSpc>
              <a:tabLst>
                <a:tab pos="1045844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Note – the</a:t>
            </a:r>
            <a:r>
              <a:rPr dirty="0" sz="2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shape  of the area  known as the  Province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Lands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not shaded  green.	So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how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did the Province  Lands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form?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97250" y="609600"/>
            <a:ext cx="5457812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med">
    <p:zoom dir="in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c. skowron</dc:creator>
  <dc:title>No Slide Title</dc:title>
  <dcterms:created xsi:type="dcterms:W3CDTF">2018-02-06T15:32:20Z</dcterms:created>
  <dcterms:modified xsi:type="dcterms:W3CDTF">2018-02-06T15:32:20Z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2013-04-08T00:00:00Z</vt:filetime>
  </property>
  <property fmtid="{D5CDD505-2E9C-101B-9397-08002B2CF9AE}" pid="3" name="Creator">
    <vt:lpwstr>Acrobat PDFMaker 9.1 for PowerPoint</vt:lpwstr>
  </property>
  <property fmtid="{D5CDD505-2E9C-101B-9397-08002B2CF9AE}" pid="4" name="LastSaved">
    <vt:filetime>2018-02-06T00:00:00Z</vt:filetime>
  </property>
</Properties>
</file>