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0" y="1243329"/>
            <a:ext cx="7780655" cy="878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95021" y="3821048"/>
            <a:ext cx="8553957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635253"/>
            <a:ext cx="8372475" cy="1916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1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Relationship Id="rId3" Type="http://schemas.openxmlformats.org/officeDocument/2006/relationships/image" Target="../media/image53.png"/><Relationship Id="rId4" Type="http://schemas.openxmlformats.org/officeDocument/2006/relationships/image" Target="../media/image54.jpg"/><Relationship Id="rId5" Type="http://schemas.openxmlformats.org/officeDocument/2006/relationships/image" Target="../media/image55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6025"/>
            <a:ext cx="9144000" cy="5641975"/>
          </a:xfrm>
          <a:custGeom>
            <a:avLst/>
            <a:gdLst/>
            <a:ahLst/>
            <a:cxnLst/>
            <a:rect l="l" t="t" r="r" b="b"/>
            <a:pathLst>
              <a:path w="9144000" h="5641975">
                <a:moveTo>
                  <a:pt x="0" y="5641975"/>
                </a:moveTo>
                <a:lnTo>
                  <a:pt x="9144000" y="5641975"/>
                </a:lnTo>
                <a:lnTo>
                  <a:pt x="9144000" y="0"/>
                </a:lnTo>
                <a:lnTo>
                  <a:pt x="0" y="0"/>
                </a:lnTo>
                <a:lnTo>
                  <a:pt x="0" y="56419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Sensing Cape</a:t>
            </a:r>
            <a:r>
              <a:rPr dirty="0" spc="5"/>
              <a:t> </a:t>
            </a:r>
            <a:r>
              <a:rPr dirty="0" spc="-10"/>
              <a:t>Cod: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5097780" algn="l"/>
              </a:tabLst>
            </a:pPr>
            <a:r>
              <a:rPr dirty="0" spc="-5"/>
              <a:t>Exploring Beaches</a:t>
            </a:r>
            <a:r>
              <a:rPr dirty="0" spc="50"/>
              <a:t> </a:t>
            </a:r>
            <a:r>
              <a:rPr dirty="0" spc="-5"/>
              <a:t>and</a:t>
            </a:r>
            <a:r>
              <a:rPr dirty="0" spc="5"/>
              <a:t> </a:t>
            </a:r>
            <a:r>
              <a:rPr dirty="0" spc="-5"/>
              <a:t>Dunes:	Identifying</a:t>
            </a:r>
            <a:r>
              <a:rPr dirty="0" spc="-55"/>
              <a:t> </a:t>
            </a:r>
            <a:r>
              <a:rPr dirty="0" spc="-5"/>
              <a:t>zones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3540" y="2097150"/>
            <a:ext cx="307403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and beach</a:t>
            </a:r>
            <a:r>
              <a:rPr dirty="0" sz="2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features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" y="2514600"/>
            <a:ext cx="5334000" cy="400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96900" y="395351"/>
            <a:ext cx="4495800" cy="34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018715" y="123888"/>
            <a:ext cx="868295" cy="10126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664200" marR="508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Parks as </a:t>
            </a:r>
            <a:r>
              <a:rPr dirty="0" spc="-10"/>
              <a:t>Classrooms  </a:t>
            </a:r>
            <a:r>
              <a:rPr dirty="0" spc="-5"/>
              <a:t>Cape Cod National  Seashore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8296275" cy="3333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76400" y="2903599"/>
            <a:ext cx="7467600" cy="3954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2725" y="2782951"/>
            <a:ext cx="1675130" cy="457200"/>
          </a:xfrm>
          <a:prstGeom prst="rect"/>
          <a:solidFill>
            <a:srgbClr val="000000"/>
          </a:solidFill>
        </p:spPr>
        <p:txBody>
          <a:bodyPr wrap="square" lIns="0" tIns="3873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dirty="0" sz="2400" spc="-5" b="1">
                <a:latin typeface="Arial"/>
                <a:cs typeface="Arial"/>
              </a:rPr>
              <a:t>Foreshore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5334000"/>
            <a:ext cx="8001000" cy="1311275"/>
          </a:xfrm>
          <a:custGeom>
            <a:avLst/>
            <a:gdLst/>
            <a:ahLst/>
            <a:cxnLst/>
            <a:rect l="l" t="t" r="r" b="b"/>
            <a:pathLst>
              <a:path w="8001000" h="1311275">
                <a:moveTo>
                  <a:pt x="0" y="1311275"/>
                </a:moveTo>
                <a:lnTo>
                  <a:pt x="8001000" y="1311275"/>
                </a:lnTo>
                <a:lnTo>
                  <a:pt x="8001000" y="0"/>
                </a:lnTo>
                <a:lnTo>
                  <a:pt x="0" y="0"/>
                </a:lnTo>
                <a:lnTo>
                  <a:pt x="0" y="13112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93444" y="5360619"/>
            <a:ext cx="7821295" cy="1245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281045" algn="l"/>
                <a:tab pos="4688205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foreshore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or beach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face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seaward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sloping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zone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beach  between high and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low</a:t>
            </a:r>
            <a:r>
              <a:rPr dirty="0" sz="20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tides.	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foreshore’s profile or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slope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changes  from season to season and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storms.	What season of 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year do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you think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it 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steepest?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5105400"/>
            <a:ext cx="7924800" cy="1006475"/>
          </a:xfrm>
          <a:custGeom>
            <a:avLst/>
            <a:gdLst/>
            <a:ahLst/>
            <a:cxnLst/>
            <a:rect l="l" t="t" r="r" b="b"/>
            <a:pathLst>
              <a:path w="7924800" h="1006475">
                <a:moveTo>
                  <a:pt x="0" y="1006475"/>
                </a:moveTo>
                <a:lnTo>
                  <a:pt x="7924800" y="1006475"/>
                </a:lnTo>
                <a:lnTo>
                  <a:pt x="7924800" y="0"/>
                </a:lnTo>
                <a:lnTo>
                  <a:pt x="0" y="0"/>
                </a:lnTo>
                <a:lnTo>
                  <a:pt x="0" y="10064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41044" y="5132070"/>
            <a:ext cx="774192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26593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Each wave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moves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beach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sediments.	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hear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sound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 backwash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wave action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moves pebbles and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sand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up and down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 slope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foreshore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472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304800"/>
            <a:ext cx="7620000" cy="3565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12140" y="3988689"/>
            <a:ext cx="8051800" cy="258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995680" algn="l"/>
                <a:tab pos="5818505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Swash Zone- Swash 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 thin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layer of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water,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final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remains 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wave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rolls up</a:t>
            </a:r>
            <a:r>
              <a:rPr dirty="0" sz="24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beach.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swash</a:t>
            </a:r>
            <a:r>
              <a:rPr dirty="0" sz="2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zone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area 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beach where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swash is running up and  down.	Usually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swash zone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foreshore,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but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during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very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high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tides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storms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swash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zone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may be  may not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exist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at all if the waves are crashing against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cliffs!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9144000" cy="563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05400" y="2590800"/>
            <a:ext cx="4038600" cy="241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4267200"/>
            <a:ext cx="5029200" cy="2590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4262437"/>
            <a:ext cx="5034280" cy="2595880"/>
          </a:xfrm>
          <a:custGeom>
            <a:avLst/>
            <a:gdLst/>
            <a:ahLst/>
            <a:cxnLst/>
            <a:rect l="l" t="t" r="r" b="b"/>
            <a:pathLst>
              <a:path w="5034280" h="2595879">
                <a:moveTo>
                  <a:pt x="5033962" y="2595562"/>
                </a:moveTo>
                <a:lnTo>
                  <a:pt x="5033962" y="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2590800"/>
          </a:xfrm>
          <a:custGeom>
            <a:avLst/>
            <a:gdLst/>
            <a:ahLst/>
            <a:cxnLst/>
            <a:rect l="l" t="t" r="r" b="b"/>
            <a:pathLst>
              <a:path w="9144000" h="2590800">
                <a:moveTo>
                  <a:pt x="0" y="2590800"/>
                </a:moveTo>
                <a:lnTo>
                  <a:pt x="9144000" y="2590800"/>
                </a:lnTo>
                <a:lnTo>
                  <a:pt x="9144000" y="0"/>
                </a:lnTo>
                <a:lnTo>
                  <a:pt x="0" y="0"/>
                </a:lnTo>
                <a:lnTo>
                  <a:pt x="0" y="259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35940" y="330200"/>
            <a:ext cx="429895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see the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swash 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mark</a:t>
            </a:r>
            <a:r>
              <a:rPr dirty="0" sz="20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lines?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357245" algn="l"/>
                <a:tab pos="4739005" algn="l"/>
                <a:tab pos="7589520" algn="l"/>
              </a:tabLst>
            </a:pPr>
            <a:r>
              <a:rPr dirty="0"/>
              <a:t>The </a:t>
            </a:r>
            <a:r>
              <a:rPr dirty="0" spc="-5"/>
              <a:t>leading edge of breaking </a:t>
            </a:r>
            <a:r>
              <a:rPr dirty="0"/>
              <a:t>waves </a:t>
            </a:r>
            <a:r>
              <a:rPr dirty="0" spc="-5"/>
              <a:t>push sediment</a:t>
            </a:r>
            <a:r>
              <a:rPr dirty="0"/>
              <a:t> </a:t>
            </a:r>
            <a:r>
              <a:rPr dirty="0" spc="-5"/>
              <a:t>ahead</a:t>
            </a:r>
            <a:r>
              <a:rPr dirty="0" spc="114"/>
              <a:t> </a:t>
            </a:r>
            <a:r>
              <a:rPr dirty="0" sz="2400"/>
              <a:t>them.	</a:t>
            </a:r>
            <a:r>
              <a:rPr dirty="0" sz="2400" spc="-5"/>
              <a:t>A</a:t>
            </a:r>
            <a:r>
              <a:rPr dirty="0" spc="-5"/>
              <a:t>s </a:t>
            </a:r>
            <a:r>
              <a:rPr dirty="0"/>
              <a:t>the  waves </a:t>
            </a:r>
            <a:r>
              <a:rPr dirty="0" spc="-5"/>
              <a:t>loose </a:t>
            </a:r>
            <a:r>
              <a:rPr dirty="0" spc="-25"/>
              <a:t>energy, </a:t>
            </a:r>
            <a:r>
              <a:rPr dirty="0"/>
              <a:t>the sand </a:t>
            </a:r>
            <a:r>
              <a:rPr dirty="0" spc="-5"/>
              <a:t>being pushed and carried may be </a:t>
            </a:r>
            <a:r>
              <a:rPr dirty="0"/>
              <a:t>deposited  </a:t>
            </a:r>
            <a:r>
              <a:rPr dirty="0" spc="-5"/>
              <a:t>in </a:t>
            </a:r>
            <a:r>
              <a:rPr dirty="0"/>
              <a:t>a </a:t>
            </a:r>
            <a:r>
              <a:rPr dirty="0" spc="-5" b="1">
                <a:latin typeface="Arial"/>
                <a:cs typeface="Arial"/>
              </a:rPr>
              <a:t>“swash </a:t>
            </a:r>
            <a:r>
              <a:rPr dirty="0" b="1">
                <a:latin typeface="Arial"/>
                <a:cs typeface="Arial"/>
              </a:rPr>
              <a:t>line.”  </a:t>
            </a:r>
            <a:r>
              <a:rPr dirty="0"/>
              <a:t>As the</a:t>
            </a:r>
            <a:r>
              <a:rPr dirty="0" spc="-145"/>
              <a:t> </a:t>
            </a:r>
            <a:r>
              <a:rPr dirty="0"/>
              <a:t>waves’</a:t>
            </a:r>
            <a:r>
              <a:rPr dirty="0" spc="-85"/>
              <a:t> </a:t>
            </a:r>
            <a:r>
              <a:rPr dirty="0"/>
              <a:t>waters	</a:t>
            </a:r>
            <a:r>
              <a:rPr dirty="0" spc="-5"/>
              <a:t>wash back down </a:t>
            </a:r>
            <a:r>
              <a:rPr dirty="0"/>
              <a:t>the </a:t>
            </a:r>
            <a:r>
              <a:rPr dirty="0" spc="-5"/>
              <a:t>foreshore,  sediment is pulled</a:t>
            </a:r>
            <a:r>
              <a:rPr dirty="0" spc="5"/>
              <a:t> </a:t>
            </a:r>
            <a:r>
              <a:rPr dirty="0" spc="-20"/>
              <a:t>off</a:t>
            </a:r>
            <a:r>
              <a:rPr dirty="0" spc="-5"/>
              <a:t> beach.	</a:t>
            </a:r>
            <a:r>
              <a:rPr dirty="0"/>
              <a:t>The </a:t>
            </a:r>
            <a:r>
              <a:rPr dirty="0" spc="-5"/>
              <a:t>energetic </a:t>
            </a:r>
            <a:r>
              <a:rPr dirty="0"/>
              <a:t>waves suspend these  sediments and currents transport the sediment </a:t>
            </a:r>
            <a:r>
              <a:rPr dirty="0" spc="-5"/>
              <a:t>elsewhere. </a:t>
            </a:r>
            <a:r>
              <a:rPr dirty="0"/>
              <a:t>How </a:t>
            </a:r>
            <a:r>
              <a:rPr dirty="0" spc="-5"/>
              <a:t>does </a:t>
            </a:r>
            <a:r>
              <a:rPr dirty="0"/>
              <a:t>the  </a:t>
            </a:r>
            <a:r>
              <a:rPr dirty="0" spc="-5" b="1">
                <a:latin typeface="Arial"/>
                <a:cs typeface="Arial"/>
              </a:rPr>
              <a:t>slope </a:t>
            </a:r>
            <a:r>
              <a:rPr dirty="0" spc="-5"/>
              <a:t>of </a:t>
            </a:r>
            <a:r>
              <a:rPr dirty="0"/>
              <a:t>the </a:t>
            </a:r>
            <a:r>
              <a:rPr dirty="0" spc="-5"/>
              <a:t>beach </a:t>
            </a:r>
            <a:r>
              <a:rPr dirty="0" spc="-10"/>
              <a:t>affect </a:t>
            </a:r>
            <a:r>
              <a:rPr dirty="0" spc="-5"/>
              <a:t>sediment </a:t>
            </a:r>
            <a:r>
              <a:rPr dirty="0"/>
              <a:t>deposition </a:t>
            </a:r>
            <a:r>
              <a:rPr dirty="0" spc="-5"/>
              <a:t>and</a:t>
            </a:r>
            <a:r>
              <a:rPr dirty="0" spc="-140"/>
              <a:t> </a:t>
            </a:r>
            <a:r>
              <a:rPr dirty="0" spc="-5"/>
              <a:t>erosion?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9600" y="4648200"/>
            <a:ext cx="8534400" cy="1552575"/>
          </a:xfrm>
          <a:custGeom>
            <a:avLst/>
            <a:gdLst/>
            <a:ahLst/>
            <a:cxnLst/>
            <a:rect l="l" t="t" r="r" b="b"/>
            <a:pathLst>
              <a:path w="8534400" h="1552575">
                <a:moveTo>
                  <a:pt x="0" y="1552575"/>
                </a:moveTo>
                <a:lnTo>
                  <a:pt x="8534400" y="1552575"/>
                </a:lnTo>
                <a:lnTo>
                  <a:pt x="8534400" y="0"/>
                </a:lnTo>
                <a:lnTo>
                  <a:pt x="0" y="0"/>
                </a:lnTo>
                <a:lnTo>
                  <a:pt x="0" y="1552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8340" y="4674565"/>
            <a:ext cx="8510905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311900" algn="l"/>
                <a:tab pos="6718300" algn="l"/>
                <a:tab pos="7196455" algn="l"/>
              </a:tabLst>
            </a:pPr>
            <a:r>
              <a:rPr dirty="0" sz="2400" spc="-5">
                <a:latin typeface="Arial"/>
                <a:cs typeface="Arial"/>
              </a:rPr>
              <a:t>Air </a:t>
            </a:r>
            <a:r>
              <a:rPr dirty="0" sz="2400" spc="-10">
                <a:latin typeface="Arial"/>
                <a:cs typeface="Arial"/>
              </a:rPr>
              <a:t>Holes </a:t>
            </a:r>
            <a:r>
              <a:rPr dirty="0" sz="2400" spc="-5">
                <a:latin typeface="Arial"/>
                <a:cs typeface="Arial"/>
              </a:rPr>
              <a:t>or Pin </a:t>
            </a:r>
            <a:r>
              <a:rPr dirty="0" sz="2400" spc="-10">
                <a:latin typeface="Arial"/>
                <a:cs typeface="Arial"/>
              </a:rPr>
              <a:t>Holes </a:t>
            </a:r>
            <a:r>
              <a:rPr dirty="0" sz="2400" spc="-5">
                <a:latin typeface="Arial"/>
                <a:cs typeface="Arial"/>
              </a:rPr>
              <a:t>are minor</a:t>
            </a:r>
            <a:r>
              <a:rPr dirty="0" sz="2400" spc="15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beach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features.	</a:t>
            </a:r>
            <a:r>
              <a:rPr dirty="0" sz="2400" spc="-5">
                <a:latin typeface="Arial"/>
                <a:cs typeface="Arial"/>
              </a:rPr>
              <a:t>These small  holes </a:t>
            </a:r>
            <a:r>
              <a:rPr dirty="0" sz="2400">
                <a:latin typeface="Arial"/>
                <a:cs typeface="Arial"/>
              </a:rPr>
              <a:t>form </a:t>
            </a:r>
            <a:r>
              <a:rPr dirty="0" sz="2400" spc="-5">
                <a:latin typeface="Arial"/>
                <a:cs typeface="Arial"/>
              </a:rPr>
              <a:t>after wave water seeps through</a:t>
            </a:r>
            <a:r>
              <a:rPr dirty="0" sz="2400" spc="8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the</a:t>
            </a:r>
            <a:r>
              <a:rPr dirty="0" sz="2400">
                <a:latin typeface="Arial"/>
                <a:cs typeface="Arial"/>
              </a:rPr>
              <a:t> sand	</a:t>
            </a:r>
            <a:r>
              <a:rPr dirty="0" sz="2400" spc="-5">
                <a:latin typeface="Arial"/>
                <a:cs typeface="Arial"/>
              </a:rPr>
              <a:t>and  displaces air trapped between grains</a:t>
            </a:r>
            <a:r>
              <a:rPr dirty="0" sz="2400" spc="10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of sand.	</a:t>
            </a:r>
            <a:r>
              <a:rPr dirty="0" sz="2400">
                <a:latin typeface="Arial"/>
                <a:cs typeface="Arial"/>
              </a:rPr>
              <a:t>The </a:t>
            </a:r>
            <a:r>
              <a:rPr dirty="0" sz="2400" spc="-5">
                <a:latin typeface="Arial"/>
                <a:cs typeface="Arial"/>
              </a:rPr>
              <a:t>air is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forced  </a:t>
            </a:r>
            <a:r>
              <a:rPr dirty="0" sz="2400" spc="-5">
                <a:latin typeface="Arial"/>
                <a:cs typeface="Arial"/>
              </a:rPr>
              <a:t>upward and leaves pin holes as it</a:t>
            </a:r>
            <a:r>
              <a:rPr dirty="0" sz="2400" spc="3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escapes.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0"/>
            <a:ext cx="76200" cy="6858000"/>
          </a:xfrm>
          <a:custGeom>
            <a:avLst/>
            <a:gdLst/>
            <a:ahLst/>
            <a:cxnLst/>
            <a:rect l="l" t="t" r="r" b="b"/>
            <a:pathLst>
              <a:path w="76200" h="6858000">
                <a:moveTo>
                  <a:pt x="0" y="6858000"/>
                </a:moveTo>
                <a:lnTo>
                  <a:pt x="76200" y="6858000"/>
                </a:lnTo>
                <a:lnTo>
                  <a:pt x="762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6200" cy="6858000"/>
          </a:xfrm>
          <a:custGeom>
            <a:avLst/>
            <a:gdLst/>
            <a:ahLst/>
            <a:cxnLst/>
            <a:rect l="l" t="t" r="r" b="b"/>
            <a:pathLst>
              <a:path w="76200" h="6858000">
                <a:moveTo>
                  <a:pt x="0" y="6858000"/>
                </a:moveTo>
                <a:lnTo>
                  <a:pt x="76200" y="6858000"/>
                </a:lnTo>
                <a:lnTo>
                  <a:pt x="762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28800" y="0"/>
            <a:ext cx="731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404609" y="4445889"/>
            <a:ext cx="1668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latin typeface="Arial"/>
                <a:cs typeface="Arial"/>
              </a:rPr>
              <a:t>Berm</a:t>
            </a:r>
            <a:r>
              <a:rPr dirty="0" sz="2400" spc="-70" b="1">
                <a:latin typeface="Arial"/>
                <a:cs typeface="Arial"/>
              </a:rPr>
              <a:t> </a:t>
            </a:r>
            <a:r>
              <a:rPr dirty="0" sz="2400" spc="-5" b="1">
                <a:latin typeface="Arial"/>
                <a:cs typeface="Arial"/>
              </a:rPr>
              <a:t>Crest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4939" y="26923"/>
            <a:ext cx="1130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Berms</a:t>
            </a:r>
            <a:r>
              <a:rPr dirty="0" sz="1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7639" y="304799"/>
            <a:ext cx="708660" cy="0"/>
          </a:xfrm>
          <a:custGeom>
            <a:avLst/>
            <a:gdLst/>
            <a:ahLst/>
            <a:cxnLst/>
            <a:rect l="l" t="t" r="r" b="b"/>
            <a:pathLst>
              <a:path w="708660" h="0">
                <a:moveTo>
                  <a:pt x="0" y="0"/>
                </a:moveTo>
                <a:lnTo>
                  <a:pt x="708660" y="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54939" y="301244"/>
            <a:ext cx="1409065" cy="1946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terraces,  they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form the 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upper beach. 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berm is  sometomes  called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backshore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7639" y="2225040"/>
            <a:ext cx="1141730" cy="0"/>
          </a:xfrm>
          <a:custGeom>
            <a:avLst/>
            <a:gdLst/>
            <a:ahLst/>
            <a:cxnLst/>
            <a:rect l="l" t="t" r="r" b="b"/>
            <a:pathLst>
              <a:path w="1141730" h="0">
                <a:moveTo>
                  <a:pt x="0" y="0"/>
                </a:moveTo>
                <a:lnTo>
                  <a:pt x="1141476" y="0"/>
                </a:lnTo>
              </a:path>
            </a:pathLst>
          </a:custGeom>
          <a:ln w="2438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54939" y="2222119"/>
            <a:ext cx="1269365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This zone is 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where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most  beach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users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place their  blankets.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4839" y="4145279"/>
            <a:ext cx="558165" cy="0"/>
          </a:xfrm>
          <a:custGeom>
            <a:avLst/>
            <a:gdLst/>
            <a:ahLst/>
            <a:cxnLst/>
            <a:rect l="l" t="t" r="r" b="b"/>
            <a:pathLst>
              <a:path w="558165" h="0">
                <a:moveTo>
                  <a:pt x="0" y="0"/>
                </a:moveTo>
                <a:lnTo>
                  <a:pt x="557784" y="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54939" y="3868292"/>
            <a:ext cx="10420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berm  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crest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7639" y="4419600"/>
            <a:ext cx="544195" cy="0"/>
          </a:xfrm>
          <a:custGeom>
            <a:avLst/>
            <a:gdLst/>
            <a:ahLst/>
            <a:cxnLst/>
            <a:rect l="l" t="t" r="r" b="b"/>
            <a:pathLst>
              <a:path w="544195" h="0">
                <a:moveTo>
                  <a:pt x="0" y="0"/>
                </a:moveTo>
                <a:lnTo>
                  <a:pt x="544068" y="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54939" y="4416932"/>
            <a:ext cx="139700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where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steeper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slope  of the  foreshore  changes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to  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more 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gradual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slope  of the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berm.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61909" y="2159634"/>
            <a:ext cx="8039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latin typeface="Arial"/>
                <a:cs typeface="Arial"/>
              </a:rPr>
              <a:t>B</a:t>
            </a:r>
            <a:r>
              <a:rPr dirty="0" sz="2400" spc="-10" b="1">
                <a:latin typeface="Arial"/>
                <a:cs typeface="Arial"/>
              </a:rPr>
              <a:t>e</a:t>
            </a:r>
            <a:r>
              <a:rPr dirty="0" sz="2400" spc="-5" b="1">
                <a:latin typeface="Arial"/>
                <a:cs typeface="Arial"/>
              </a:rPr>
              <a:t>rm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76152" y="1499997"/>
            <a:ext cx="1517015" cy="5332730"/>
          </a:xfrm>
          <a:custGeom>
            <a:avLst/>
            <a:gdLst/>
            <a:ahLst/>
            <a:cxnLst/>
            <a:rect l="l" t="t" r="r" b="b"/>
            <a:pathLst>
              <a:path w="1517015" h="5332730">
                <a:moveTo>
                  <a:pt x="859697" y="0"/>
                </a:moveTo>
                <a:lnTo>
                  <a:pt x="834247" y="3911"/>
                </a:lnTo>
                <a:lnTo>
                  <a:pt x="806119" y="6048"/>
                </a:lnTo>
                <a:lnTo>
                  <a:pt x="783348" y="11733"/>
                </a:lnTo>
                <a:lnTo>
                  <a:pt x="773972" y="26288"/>
                </a:lnTo>
                <a:lnTo>
                  <a:pt x="782669" y="46827"/>
                </a:lnTo>
                <a:lnTo>
                  <a:pt x="804309" y="61341"/>
                </a:lnTo>
                <a:lnTo>
                  <a:pt x="859697" y="78867"/>
                </a:lnTo>
                <a:lnTo>
                  <a:pt x="904783" y="88026"/>
                </a:lnTo>
                <a:lnTo>
                  <a:pt x="950424" y="93771"/>
                </a:lnTo>
                <a:lnTo>
                  <a:pt x="996381" y="97566"/>
                </a:lnTo>
                <a:lnTo>
                  <a:pt x="1042418" y="100873"/>
                </a:lnTo>
                <a:lnTo>
                  <a:pt x="1088297" y="105155"/>
                </a:lnTo>
                <a:lnTo>
                  <a:pt x="1069162" y="147667"/>
                </a:lnTo>
                <a:lnTo>
                  <a:pt x="1045651" y="182335"/>
                </a:lnTo>
                <a:lnTo>
                  <a:pt x="1018086" y="209914"/>
                </a:lnTo>
                <a:lnTo>
                  <a:pt x="952082" y="246826"/>
                </a:lnTo>
                <a:lnTo>
                  <a:pt x="914287" y="257669"/>
                </a:lnTo>
                <a:lnTo>
                  <a:pt x="873724" y="264443"/>
                </a:lnTo>
                <a:lnTo>
                  <a:pt x="830716" y="267904"/>
                </a:lnTo>
                <a:lnTo>
                  <a:pt x="785585" y="268806"/>
                </a:lnTo>
                <a:lnTo>
                  <a:pt x="738652" y="267904"/>
                </a:lnTo>
                <a:lnTo>
                  <a:pt x="690239" y="265953"/>
                </a:lnTo>
                <a:lnTo>
                  <a:pt x="640668" y="263708"/>
                </a:lnTo>
                <a:lnTo>
                  <a:pt x="590260" y="261925"/>
                </a:lnTo>
                <a:lnTo>
                  <a:pt x="539337" y="261358"/>
                </a:lnTo>
                <a:lnTo>
                  <a:pt x="488222" y="262763"/>
                </a:lnTo>
                <a:lnTo>
                  <a:pt x="465898" y="275085"/>
                </a:lnTo>
                <a:lnTo>
                  <a:pt x="442978" y="286861"/>
                </a:lnTo>
                <a:lnTo>
                  <a:pt x="402497" y="315341"/>
                </a:lnTo>
                <a:lnTo>
                  <a:pt x="365885" y="360273"/>
                </a:lnTo>
                <a:lnTo>
                  <a:pt x="328678" y="412194"/>
                </a:lnTo>
                <a:lnTo>
                  <a:pt x="299806" y="455090"/>
                </a:lnTo>
                <a:lnTo>
                  <a:pt x="271837" y="528149"/>
                </a:lnTo>
                <a:lnTo>
                  <a:pt x="254302" y="573141"/>
                </a:lnTo>
                <a:lnTo>
                  <a:pt x="232809" y="610838"/>
                </a:lnTo>
                <a:lnTo>
                  <a:pt x="204575" y="644153"/>
                </a:lnTo>
                <a:lnTo>
                  <a:pt x="166815" y="676001"/>
                </a:lnTo>
                <a:lnTo>
                  <a:pt x="116747" y="709295"/>
                </a:lnTo>
                <a:lnTo>
                  <a:pt x="95716" y="758686"/>
                </a:lnTo>
                <a:lnTo>
                  <a:pt x="71941" y="804933"/>
                </a:lnTo>
                <a:lnTo>
                  <a:pt x="47253" y="850130"/>
                </a:lnTo>
                <a:lnTo>
                  <a:pt x="23478" y="896377"/>
                </a:lnTo>
                <a:lnTo>
                  <a:pt x="2447" y="945769"/>
                </a:lnTo>
                <a:lnTo>
                  <a:pt x="4043" y="996085"/>
                </a:lnTo>
                <a:lnTo>
                  <a:pt x="4036" y="1046662"/>
                </a:lnTo>
                <a:lnTo>
                  <a:pt x="3027" y="1097401"/>
                </a:lnTo>
                <a:lnTo>
                  <a:pt x="1617" y="1148204"/>
                </a:lnTo>
                <a:lnTo>
                  <a:pt x="407" y="1198971"/>
                </a:lnTo>
                <a:lnTo>
                  <a:pt x="0" y="1249606"/>
                </a:lnTo>
                <a:lnTo>
                  <a:pt x="994" y="1300008"/>
                </a:lnTo>
                <a:lnTo>
                  <a:pt x="3993" y="1350080"/>
                </a:lnTo>
                <a:lnTo>
                  <a:pt x="9596" y="1399723"/>
                </a:lnTo>
                <a:lnTo>
                  <a:pt x="18405" y="1448839"/>
                </a:lnTo>
                <a:lnTo>
                  <a:pt x="31022" y="1497330"/>
                </a:lnTo>
                <a:lnTo>
                  <a:pt x="57811" y="1534709"/>
                </a:lnTo>
                <a:lnTo>
                  <a:pt x="102459" y="1559766"/>
                </a:lnTo>
                <a:lnTo>
                  <a:pt x="154252" y="1579893"/>
                </a:lnTo>
                <a:lnTo>
                  <a:pt x="202472" y="1602486"/>
                </a:lnTo>
                <a:lnTo>
                  <a:pt x="223225" y="1616646"/>
                </a:lnTo>
                <a:lnTo>
                  <a:pt x="243525" y="1631473"/>
                </a:lnTo>
                <a:lnTo>
                  <a:pt x="264730" y="1644919"/>
                </a:lnTo>
                <a:lnTo>
                  <a:pt x="288197" y="1654937"/>
                </a:lnTo>
                <a:lnTo>
                  <a:pt x="339096" y="1670546"/>
                </a:lnTo>
                <a:lnTo>
                  <a:pt x="395353" y="1687798"/>
                </a:lnTo>
                <a:lnTo>
                  <a:pt x="440895" y="1701764"/>
                </a:lnTo>
                <a:lnTo>
                  <a:pt x="459647" y="1707514"/>
                </a:lnTo>
                <a:lnTo>
                  <a:pt x="473256" y="1727838"/>
                </a:lnTo>
                <a:lnTo>
                  <a:pt x="500473" y="1768486"/>
                </a:lnTo>
                <a:lnTo>
                  <a:pt x="537085" y="1800310"/>
                </a:lnTo>
                <a:lnTo>
                  <a:pt x="560231" y="1811512"/>
                </a:lnTo>
                <a:lnTo>
                  <a:pt x="583091" y="1823261"/>
                </a:lnTo>
                <a:lnTo>
                  <a:pt x="625815" y="1866964"/>
                </a:lnTo>
                <a:lnTo>
                  <a:pt x="649414" y="1903077"/>
                </a:lnTo>
                <a:lnTo>
                  <a:pt x="678742" y="1947123"/>
                </a:lnTo>
                <a:lnTo>
                  <a:pt x="716822" y="1970151"/>
                </a:lnTo>
                <a:lnTo>
                  <a:pt x="740209" y="2002607"/>
                </a:lnTo>
                <a:lnTo>
                  <a:pt x="768662" y="2042978"/>
                </a:lnTo>
                <a:lnTo>
                  <a:pt x="779148" y="2058543"/>
                </a:lnTo>
                <a:lnTo>
                  <a:pt x="777688" y="2056097"/>
                </a:lnTo>
                <a:lnTo>
                  <a:pt x="775263" y="2051650"/>
                </a:lnTo>
                <a:lnTo>
                  <a:pt x="772780" y="2046294"/>
                </a:lnTo>
                <a:lnTo>
                  <a:pt x="771145" y="2041120"/>
                </a:lnTo>
                <a:lnTo>
                  <a:pt x="771267" y="2037218"/>
                </a:lnTo>
                <a:lnTo>
                  <a:pt x="774053" y="2035678"/>
                </a:lnTo>
                <a:lnTo>
                  <a:pt x="780410" y="2037592"/>
                </a:lnTo>
                <a:lnTo>
                  <a:pt x="829982" y="2074961"/>
                </a:lnTo>
                <a:lnTo>
                  <a:pt x="859697" y="2101596"/>
                </a:lnTo>
                <a:lnTo>
                  <a:pt x="888224" y="2140966"/>
                </a:lnTo>
                <a:lnTo>
                  <a:pt x="901184" y="2161889"/>
                </a:lnTo>
                <a:lnTo>
                  <a:pt x="954065" y="2208407"/>
                </a:lnTo>
                <a:lnTo>
                  <a:pt x="996194" y="2231258"/>
                </a:lnTo>
                <a:lnTo>
                  <a:pt x="1041243" y="2250947"/>
                </a:lnTo>
                <a:lnTo>
                  <a:pt x="1087225" y="2269537"/>
                </a:lnTo>
                <a:lnTo>
                  <a:pt x="1132147" y="2289085"/>
                </a:lnTo>
                <a:lnTo>
                  <a:pt x="1174022" y="2311654"/>
                </a:lnTo>
                <a:lnTo>
                  <a:pt x="1187416" y="2332192"/>
                </a:lnTo>
                <a:lnTo>
                  <a:pt x="1200216" y="2353278"/>
                </a:lnTo>
                <a:lnTo>
                  <a:pt x="1214206" y="2373268"/>
                </a:lnTo>
                <a:lnTo>
                  <a:pt x="1280035" y="2424183"/>
                </a:lnTo>
                <a:lnTo>
                  <a:pt x="1336518" y="2458370"/>
                </a:lnTo>
                <a:lnTo>
                  <a:pt x="1383191" y="2484889"/>
                </a:lnTo>
                <a:lnTo>
                  <a:pt x="1402622" y="2495550"/>
                </a:lnTo>
                <a:lnTo>
                  <a:pt x="1423653" y="2544941"/>
                </a:lnTo>
                <a:lnTo>
                  <a:pt x="1447428" y="2591188"/>
                </a:lnTo>
                <a:lnTo>
                  <a:pt x="1472116" y="2636385"/>
                </a:lnTo>
                <a:lnTo>
                  <a:pt x="1495891" y="2682632"/>
                </a:lnTo>
                <a:lnTo>
                  <a:pt x="1516922" y="2732024"/>
                </a:lnTo>
                <a:lnTo>
                  <a:pt x="1515670" y="2782176"/>
                </a:lnTo>
                <a:lnTo>
                  <a:pt x="1514502" y="2832327"/>
                </a:lnTo>
                <a:lnTo>
                  <a:pt x="1513405" y="2882477"/>
                </a:lnTo>
                <a:lnTo>
                  <a:pt x="1512365" y="2932626"/>
                </a:lnTo>
                <a:lnTo>
                  <a:pt x="1511370" y="2982774"/>
                </a:lnTo>
                <a:lnTo>
                  <a:pt x="1510407" y="3032921"/>
                </a:lnTo>
                <a:lnTo>
                  <a:pt x="1509460" y="3083067"/>
                </a:lnTo>
                <a:lnTo>
                  <a:pt x="1508519" y="3133213"/>
                </a:lnTo>
                <a:lnTo>
                  <a:pt x="1507568" y="3183358"/>
                </a:lnTo>
                <a:lnTo>
                  <a:pt x="1506595" y="3233503"/>
                </a:lnTo>
                <a:lnTo>
                  <a:pt x="1505587" y="3283648"/>
                </a:lnTo>
                <a:lnTo>
                  <a:pt x="1504530" y="3333793"/>
                </a:lnTo>
                <a:lnTo>
                  <a:pt x="1503411" y="3383938"/>
                </a:lnTo>
                <a:lnTo>
                  <a:pt x="1502216" y="3434083"/>
                </a:lnTo>
                <a:lnTo>
                  <a:pt x="1500933" y="3484229"/>
                </a:lnTo>
                <a:lnTo>
                  <a:pt x="1499548" y="3534375"/>
                </a:lnTo>
                <a:lnTo>
                  <a:pt x="1498047" y="3584522"/>
                </a:lnTo>
                <a:lnTo>
                  <a:pt x="1496418" y="3634670"/>
                </a:lnTo>
                <a:lnTo>
                  <a:pt x="1494646" y="3684819"/>
                </a:lnTo>
                <a:lnTo>
                  <a:pt x="1492719" y="3734969"/>
                </a:lnTo>
                <a:lnTo>
                  <a:pt x="1490624" y="3785120"/>
                </a:lnTo>
                <a:lnTo>
                  <a:pt x="1488347" y="3835273"/>
                </a:lnTo>
                <a:lnTo>
                  <a:pt x="1478355" y="3883334"/>
                </a:lnTo>
                <a:lnTo>
                  <a:pt x="1455144" y="3919243"/>
                </a:lnTo>
                <a:lnTo>
                  <a:pt x="1421624" y="3946890"/>
                </a:lnTo>
                <a:lnTo>
                  <a:pt x="1380707" y="3970165"/>
                </a:lnTo>
                <a:lnTo>
                  <a:pt x="1335303" y="3992961"/>
                </a:lnTo>
                <a:lnTo>
                  <a:pt x="1288322" y="4019169"/>
                </a:lnTo>
                <a:lnTo>
                  <a:pt x="1262872" y="4034778"/>
                </a:lnTo>
                <a:lnTo>
                  <a:pt x="1234744" y="4052030"/>
                </a:lnTo>
                <a:lnTo>
                  <a:pt x="1211973" y="4065996"/>
                </a:lnTo>
                <a:lnTo>
                  <a:pt x="1174022" y="4111132"/>
                </a:lnTo>
                <a:lnTo>
                  <a:pt x="1145447" y="4150523"/>
                </a:lnTo>
                <a:lnTo>
                  <a:pt x="1116872" y="4189918"/>
                </a:lnTo>
                <a:lnTo>
                  <a:pt x="1088297" y="4229317"/>
                </a:lnTo>
                <a:lnTo>
                  <a:pt x="1059722" y="4268717"/>
                </a:lnTo>
                <a:lnTo>
                  <a:pt x="1031147" y="4308119"/>
                </a:lnTo>
                <a:lnTo>
                  <a:pt x="1014181" y="4331519"/>
                </a:lnTo>
                <a:lnTo>
                  <a:pt x="995428" y="4357381"/>
                </a:lnTo>
                <a:lnTo>
                  <a:pt x="980248" y="4378315"/>
                </a:lnTo>
                <a:lnTo>
                  <a:pt x="973997" y="4386935"/>
                </a:lnTo>
                <a:lnTo>
                  <a:pt x="985733" y="4419129"/>
                </a:lnTo>
                <a:lnTo>
                  <a:pt x="1005189" y="4472734"/>
                </a:lnTo>
                <a:lnTo>
                  <a:pt x="1019733" y="4514452"/>
                </a:lnTo>
                <a:lnTo>
                  <a:pt x="1033497" y="4561264"/>
                </a:lnTo>
                <a:lnTo>
                  <a:pt x="1039595" y="4609920"/>
                </a:lnTo>
                <a:lnTo>
                  <a:pt x="1039372" y="4622114"/>
                </a:lnTo>
                <a:lnTo>
                  <a:pt x="1035569" y="4664733"/>
                </a:lnTo>
                <a:lnTo>
                  <a:pt x="1031082" y="4701908"/>
                </a:lnTo>
                <a:lnTo>
                  <a:pt x="1028452" y="4724243"/>
                </a:lnTo>
                <a:lnTo>
                  <a:pt x="1022749" y="4778273"/>
                </a:lnTo>
                <a:lnTo>
                  <a:pt x="1016897" y="4847270"/>
                </a:lnTo>
                <a:lnTo>
                  <a:pt x="1014079" y="4888313"/>
                </a:lnTo>
                <a:lnTo>
                  <a:pt x="1011423" y="4934217"/>
                </a:lnTo>
                <a:lnTo>
                  <a:pt x="1008994" y="4985355"/>
                </a:lnTo>
                <a:lnTo>
                  <a:pt x="1006859" y="5042099"/>
                </a:lnTo>
                <a:lnTo>
                  <a:pt x="1005082" y="5104823"/>
                </a:lnTo>
                <a:lnTo>
                  <a:pt x="1003732" y="5173900"/>
                </a:lnTo>
                <a:lnTo>
                  <a:pt x="1002873" y="5249702"/>
                </a:lnTo>
                <a:lnTo>
                  <a:pt x="1002572" y="5332603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051175" y="2997834"/>
            <a:ext cx="14154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Foreshore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28800" y="36576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1005840" y="0"/>
                </a:moveTo>
                <a:lnTo>
                  <a:pt x="0" y="38100"/>
                </a:lnTo>
                <a:lnTo>
                  <a:pt x="1005840" y="76200"/>
                </a:lnTo>
                <a:lnTo>
                  <a:pt x="1005840" y="57150"/>
                </a:lnTo>
                <a:lnTo>
                  <a:pt x="4754880" y="57150"/>
                </a:lnTo>
                <a:lnTo>
                  <a:pt x="5257800" y="38100"/>
                </a:lnTo>
                <a:lnTo>
                  <a:pt x="4754880" y="19050"/>
                </a:lnTo>
                <a:lnTo>
                  <a:pt x="1005840" y="19050"/>
                </a:lnTo>
                <a:lnTo>
                  <a:pt x="1005840" y="0"/>
                </a:lnTo>
                <a:close/>
              </a:path>
              <a:path w="5257800" h="76200">
                <a:moveTo>
                  <a:pt x="4754880" y="57150"/>
                </a:moveTo>
                <a:lnTo>
                  <a:pt x="4251960" y="57150"/>
                </a:lnTo>
                <a:lnTo>
                  <a:pt x="4251960" y="76200"/>
                </a:lnTo>
                <a:lnTo>
                  <a:pt x="4754880" y="57150"/>
                </a:lnTo>
                <a:close/>
              </a:path>
              <a:path w="5257800" h="76200">
                <a:moveTo>
                  <a:pt x="4251960" y="0"/>
                </a:moveTo>
                <a:lnTo>
                  <a:pt x="4251960" y="19050"/>
                </a:lnTo>
                <a:lnTo>
                  <a:pt x="4754880" y="19050"/>
                </a:lnTo>
                <a:lnTo>
                  <a:pt x="4251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828800" y="36576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38100"/>
                </a:moveTo>
                <a:lnTo>
                  <a:pt x="1005840" y="0"/>
                </a:lnTo>
                <a:lnTo>
                  <a:pt x="1005840" y="19050"/>
                </a:lnTo>
                <a:lnTo>
                  <a:pt x="4251960" y="19050"/>
                </a:lnTo>
                <a:lnTo>
                  <a:pt x="4251960" y="0"/>
                </a:lnTo>
                <a:lnTo>
                  <a:pt x="5257800" y="38100"/>
                </a:lnTo>
                <a:lnTo>
                  <a:pt x="4251960" y="76200"/>
                </a:lnTo>
                <a:lnTo>
                  <a:pt x="4251960" y="57150"/>
                </a:lnTo>
                <a:lnTo>
                  <a:pt x="1005840" y="57150"/>
                </a:lnTo>
                <a:lnTo>
                  <a:pt x="1005840" y="76200"/>
                </a:lnTo>
                <a:lnTo>
                  <a:pt x="0" y="381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8005064" y="1552702"/>
            <a:ext cx="10617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"/>
                <a:cs typeface="Arial"/>
              </a:rPr>
              <a:t>Backshore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53200" y="2590800"/>
            <a:ext cx="2590800" cy="76200"/>
          </a:xfrm>
          <a:custGeom>
            <a:avLst/>
            <a:gdLst/>
            <a:ahLst/>
            <a:cxnLst/>
            <a:rect l="l" t="t" r="r" b="b"/>
            <a:pathLst>
              <a:path w="2590800" h="76200">
                <a:moveTo>
                  <a:pt x="563880" y="0"/>
                </a:moveTo>
                <a:lnTo>
                  <a:pt x="0" y="38100"/>
                </a:lnTo>
                <a:lnTo>
                  <a:pt x="563880" y="76200"/>
                </a:lnTo>
                <a:lnTo>
                  <a:pt x="563880" y="57150"/>
                </a:lnTo>
                <a:lnTo>
                  <a:pt x="2537460" y="57150"/>
                </a:lnTo>
                <a:lnTo>
                  <a:pt x="2590800" y="53545"/>
                </a:lnTo>
                <a:lnTo>
                  <a:pt x="2590800" y="22654"/>
                </a:lnTo>
                <a:lnTo>
                  <a:pt x="2537460" y="19049"/>
                </a:lnTo>
                <a:lnTo>
                  <a:pt x="563880" y="19050"/>
                </a:lnTo>
                <a:lnTo>
                  <a:pt x="563880" y="0"/>
                </a:lnTo>
                <a:close/>
              </a:path>
              <a:path w="2590800" h="76200">
                <a:moveTo>
                  <a:pt x="2537460" y="57150"/>
                </a:moveTo>
                <a:lnTo>
                  <a:pt x="2255520" y="57150"/>
                </a:lnTo>
                <a:lnTo>
                  <a:pt x="2255520" y="76200"/>
                </a:lnTo>
                <a:lnTo>
                  <a:pt x="2537460" y="57150"/>
                </a:lnTo>
                <a:close/>
              </a:path>
              <a:path w="2590800" h="76200">
                <a:moveTo>
                  <a:pt x="2255520" y="0"/>
                </a:moveTo>
                <a:lnTo>
                  <a:pt x="2255520" y="19050"/>
                </a:lnTo>
                <a:lnTo>
                  <a:pt x="2537460" y="19049"/>
                </a:lnTo>
                <a:lnTo>
                  <a:pt x="22555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553200" y="2590800"/>
            <a:ext cx="2590800" cy="38100"/>
          </a:xfrm>
          <a:custGeom>
            <a:avLst/>
            <a:gdLst/>
            <a:ahLst/>
            <a:cxnLst/>
            <a:rect l="l" t="t" r="r" b="b"/>
            <a:pathLst>
              <a:path w="2590800" h="38100">
                <a:moveTo>
                  <a:pt x="0" y="38100"/>
                </a:moveTo>
                <a:lnTo>
                  <a:pt x="563880" y="0"/>
                </a:lnTo>
                <a:lnTo>
                  <a:pt x="563880" y="19050"/>
                </a:lnTo>
                <a:lnTo>
                  <a:pt x="2255520" y="19050"/>
                </a:lnTo>
                <a:lnTo>
                  <a:pt x="2255520" y="0"/>
                </a:lnTo>
                <a:lnTo>
                  <a:pt x="2590800" y="22654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553200" y="2628900"/>
            <a:ext cx="2590800" cy="38100"/>
          </a:xfrm>
          <a:custGeom>
            <a:avLst/>
            <a:gdLst/>
            <a:ahLst/>
            <a:cxnLst/>
            <a:rect l="l" t="t" r="r" b="b"/>
            <a:pathLst>
              <a:path w="2590800" h="38100">
                <a:moveTo>
                  <a:pt x="-4762" y="19050"/>
                </a:moveTo>
                <a:lnTo>
                  <a:pt x="2595562" y="19050"/>
                </a:lnTo>
              </a:path>
            </a:pathLst>
          </a:custGeom>
          <a:ln w="476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235825" y="4863338"/>
            <a:ext cx="857250" cy="342900"/>
          </a:xfrm>
          <a:custGeom>
            <a:avLst/>
            <a:gdLst/>
            <a:ahLst/>
            <a:cxnLst/>
            <a:rect l="l" t="t" r="r" b="b"/>
            <a:pathLst>
              <a:path w="857250" h="342900">
                <a:moveTo>
                  <a:pt x="775957" y="304392"/>
                </a:moveTo>
                <a:lnTo>
                  <a:pt x="722630" y="314324"/>
                </a:lnTo>
                <a:lnTo>
                  <a:pt x="717550" y="321817"/>
                </a:lnTo>
                <a:lnTo>
                  <a:pt x="718947" y="329564"/>
                </a:lnTo>
                <a:lnTo>
                  <a:pt x="720471" y="337311"/>
                </a:lnTo>
                <a:lnTo>
                  <a:pt x="727964" y="342391"/>
                </a:lnTo>
                <a:lnTo>
                  <a:pt x="836201" y="322198"/>
                </a:lnTo>
                <a:lnTo>
                  <a:pt x="825754" y="322198"/>
                </a:lnTo>
                <a:lnTo>
                  <a:pt x="775957" y="304392"/>
                </a:lnTo>
                <a:close/>
              </a:path>
              <a:path w="857250" h="342900">
                <a:moveTo>
                  <a:pt x="803909" y="299158"/>
                </a:moveTo>
                <a:lnTo>
                  <a:pt x="775957" y="304392"/>
                </a:lnTo>
                <a:lnTo>
                  <a:pt x="825754" y="322198"/>
                </a:lnTo>
                <a:lnTo>
                  <a:pt x="827301" y="317880"/>
                </a:lnTo>
                <a:lnTo>
                  <a:pt x="819657" y="317880"/>
                </a:lnTo>
                <a:lnTo>
                  <a:pt x="803909" y="299158"/>
                </a:lnTo>
                <a:close/>
              </a:path>
              <a:path w="857250" h="342900">
                <a:moveTo>
                  <a:pt x="763524" y="216788"/>
                </a:moveTo>
                <a:lnTo>
                  <a:pt x="757555" y="221868"/>
                </a:lnTo>
                <a:lnTo>
                  <a:pt x="751459" y="226948"/>
                </a:lnTo>
                <a:lnTo>
                  <a:pt x="750697" y="235965"/>
                </a:lnTo>
                <a:lnTo>
                  <a:pt x="755777" y="241934"/>
                </a:lnTo>
                <a:lnTo>
                  <a:pt x="785693" y="277501"/>
                </a:lnTo>
                <a:lnTo>
                  <a:pt x="835406" y="295274"/>
                </a:lnTo>
                <a:lnTo>
                  <a:pt x="825754" y="322198"/>
                </a:lnTo>
                <a:lnTo>
                  <a:pt x="836201" y="322198"/>
                </a:lnTo>
                <a:lnTo>
                  <a:pt x="857250" y="318261"/>
                </a:lnTo>
                <a:lnTo>
                  <a:pt x="777621" y="223646"/>
                </a:lnTo>
                <a:lnTo>
                  <a:pt x="772541" y="217550"/>
                </a:lnTo>
                <a:lnTo>
                  <a:pt x="763524" y="216788"/>
                </a:lnTo>
                <a:close/>
              </a:path>
              <a:path w="857250" h="342900">
                <a:moveTo>
                  <a:pt x="828040" y="294639"/>
                </a:moveTo>
                <a:lnTo>
                  <a:pt x="803909" y="299158"/>
                </a:lnTo>
                <a:lnTo>
                  <a:pt x="819657" y="317880"/>
                </a:lnTo>
                <a:lnTo>
                  <a:pt x="828040" y="294639"/>
                </a:lnTo>
                <a:close/>
              </a:path>
              <a:path w="857250" h="342900">
                <a:moveTo>
                  <a:pt x="833629" y="294639"/>
                </a:moveTo>
                <a:lnTo>
                  <a:pt x="828040" y="294639"/>
                </a:lnTo>
                <a:lnTo>
                  <a:pt x="819657" y="317880"/>
                </a:lnTo>
                <a:lnTo>
                  <a:pt x="827301" y="317880"/>
                </a:lnTo>
                <a:lnTo>
                  <a:pt x="835406" y="295274"/>
                </a:lnTo>
                <a:lnTo>
                  <a:pt x="833629" y="294639"/>
                </a:lnTo>
                <a:close/>
              </a:path>
              <a:path w="857250" h="342900">
                <a:moveTo>
                  <a:pt x="9525" y="0"/>
                </a:moveTo>
                <a:lnTo>
                  <a:pt x="0" y="26923"/>
                </a:lnTo>
                <a:lnTo>
                  <a:pt x="775957" y="304392"/>
                </a:lnTo>
                <a:lnTo>
                  <a:pt x="803909" y="299158"/>
                </a:lnTo>
                <a:lnTo>
                  <a:pt x="785693" y="277501"/>
                </a:lnTo>
                <a:lnTo>
                  <a:pt x="9525" y="0"/>
                </a:lnTo>
                <a:close/>
              </a:path>
              <a:path w="857250" h="342900">
                <a:moveTo>
                  <a:pt x="785693" y="277501"/>
                </a:moveTo>
                <a:lnTo>
                  <a:pt x="803909" y="299158"/>
                </a:lnTo>
                <a:lnTo>
                  <a:pt x="828040" y="294639"/>
                </a:lnTo>
                <a:lnTo>
                  <a:pt x="833629" y="294639"/>
                </a:lnTo>
                <a:lnTo>
                  <a:pt x="785693" y="2775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0"/>
            <a:ext cx="5729223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70625" y="387350"/>
            <a:ext cx="2697480" cy="5632450"/>
          </a:xfrm>
          <a:custGeom>
            <a:avLst/>
            <a:gdLst/>
            <a:ahLst/>
            <a:cxnLst/>
            <a:rect l="l" t="t" r="r" b="b"/>
            <a:pathLst>
              <a:path w="2697479" h="5632450">
                <a:moveTo>
                  <a:pt x="0" y="5632450"/>
                </a:moveTo>
                <a:lnTo>
                  <a:pt x="2697226" y="5632450"/>
                </a:lnTo>
                <a:lnTo>
                  <a:pt x="2697226" y="0"/>
                </a:lnTo>
                <a:lnTo>
                  <a:pt x="0" y="0"/>
                </a:lnTo>
                <a:lnTo>
                  <a:pt x="0" y="5632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270625" y="387350"/>
            <a:ext cx="2697480" cy="5632450"/>
          </a:xfrm>
          <a:prstGeom prst="rect">
            <a:avLst/>
          </a:prstGeom>
          <a:ln w="9525">
            <a:solidFill>
              <a:srgbClr val="ACACEB"/>
            </a:solidFill>
          </a:ln>
        </p:spPr>
        <p:txBody>
          <a:bodyPr wrap="square" lIns="0" tIns="38735" rIns="0" bIns="0" rtlCol="0" vert="horz">
            <a:spAutoFit/>
          </a:bodyPr>
          <a:lstStyle/>
          <a:p>
            <a:pPr marL="92710" marR="254000">
              <a:lnSpc>
                <a:spcPct val="100000"/>
              </a:lnSpc>
              <a:spcBef>
                <a:spcPts val="305"/>
              </a:spcBef>
              <a:tabLst>
                <a:tab pos="911225" algn="l"/>
                <a:tab pos="989965" algn="l"/>
              </a:tabLst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Sometimes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berm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crest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(the location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where the foreshore  slope changes to 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berm’s		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more level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slope,	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difficult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determine as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beach is reshaped  constantly by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waves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wind.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77000" y="5410200"/>
            <a:ext cx="1752600" cy="457200"/>
          </a:xfrm>
          <a:custGeom>
            <a:avLst/>
            <a:gdLst/>
            <a:ahLst/>
            <a:cxnLst/>
            <a:rect l="l" t="t" r="r" b="b"/>
            <a:pathLst>
              <a:path w="1752600" h="457200">
                <a:moveTo>
                  <a:pt x="0" y="0"/>
                </a:moveTo>
                <a:lnTo>
                  <a:pt x="1752600" y="45720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00800" y="4343400"/>
            <a:ext cx="1066800" cy="0"/>
          </a:xfrm>
          <a:custGeom>
            <a:avLst/>
            <a:gdLst/>
            <a:ahLst/>
            <a:cxnLst/>
            <a:rect l="l" t="t" r="r" b="b"/>
            <a:pathLst>
              <a:path w="1066800" h="0">
                <a:moveTo>
                  <a:pt x="0" y="0"/>
                </a:moveTo>
                <a:lnTo>
                  <a:pt x="106680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467600" y="4343400"/>
            <a:ext cx="762000" cy="457200"/>
          </a:xfrm>
          <a:custGeom>
            <a:avLst/>
            <a:gdLst/>
            <a:ahLst/>
            <a:cxnLst/>
            <a:rect l="l" t="t" r="r" b="b"/>
            <a:pathLst>
              <a:path w="762000" h="457200">
                <a:moveTo>
                  <a:pt x="0" y="0"/>
                </a:moveTo>
                <a:lnTo>
                  <a:pt x="762000" y="45720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97013" y="3733825"/>
            <a:ext cx="1348740" cy="339090"/>
          </a:xfrm>
          <a:custGeom>
            <a:avLst/>
            <a:gdLst/>
            <a:ahLst/>
            <a:cxnLst/>
            <a:rect l="l" t="t" r="r" b="b"/>
            <a:pathLst>
              <a:path w="1348740" h="339089">
                <a:moveTo>
                  <a:pt x="0" y="338556"/>
                </a:moveTo>
                <a:lnTo>
                  <a:pt x="1348613" y="338556"/>
                </a:lnTo>
                <a:lnTo>
                  <a:pt x="1348613" y="0"/>
                </a:lnTo>
                <a:lnTo>
                  <a:pt x="0" y="0"/>
                </a:lnTo>
                <a:lnTo>
                  <a:pt x="0" y="33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51419" y="3715511"/>
            <a:ext cx="1325879" cy="448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612123" y="3715511"/>
            <a:ext cx="321564" cy="448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694168" y="3823461"/>
            <a:ext cx="1062101" cy="1657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467600" y="4017390"/>
            <a:ext cx="309880" cy="326390"/>
          </a:xfrm>
          <a:custGeom>
            <a:avLst/>
            <a:gdLst/>
            <a:ahLst/>
            <a:cxnLst/>
            <a:rect l="l" t="t" r="r" b="b"/>
            <a:pathLst>
              <a:path w="309879" h="326389">
                <a:moveTo>
                  <a:pt x="26796" y="224028"/>
                </a:moveTo>
                <a:lnTo>
                  <a:pt x="23367" y="226186"/>
                </a:lnTo>
                <a:lnTo>
                  <a:pt x="0" y="326009"/>
                </a:lnTo>
                <a:lnTo>
                  <a:pt x="16071" y="321310"/>
                </a:lnTo>
                <a:lnTo>
                  <a:pt x="13207" y="321310"/>
                </a:lnTo>
                <a:lnTo>
                  <a:pt x="4063" y="312547"/>
                </a:lnTo>
                <a:lnTo>
                  <a:pt x="20195" y="295523"/>
                </a:lnTo>
                <a:lnTo>
                  <a:pt x="34924" y="232410"/>
                </a:lnTo>
                <a:lnTo>
                  <a:pt x="35813" y="228981"/>
                </a:lnTo>
                <a:lnTo>
                  <a:pt x="33654" y="225552"/>
                </a:lnTo>
                <a:lnTo>
                  <a:pt x="26796" y="224028"/>
                </a:lnTo>
                <a:close/>
              </a:path>
              <a:path w="309879" h="326389">
                <a:moveTo>
                  <a:pt x="20195" y="295523"/>
                </a:moveTo>
                <a:lnTo>
                  <a:pt x="4063" y="312547"/>
                </a:lnTo>
                <a:lnTo>
                  <a:pt x="13207" y="321310"/>
                </a:lnTo>
                <a:lnTo>
                  <a:pt x="15974" y="318389"/>
                </a:lnTo>
                <a:lnTo>
                  <a:pt x="14858" y="318389"/>
                </a:lnTo>
                <a:lnTo>
                  <a:pt x="6857" y="310769"/>
                </a:lnTo>
                <a:lnTo>
                  <a:pt x="17353" y="307700"/>
                </a:lnTo>
                <a:lnTo>
                  <a:pt x="20195" y="295523"/>
                </a:lnTo>
                <a:close/>
              </a:path>
              <a:path w="309879" h="326389">
                <a:moveTo>
                  <a:pt x="94868" y="285115"/>
                </a:moveTo>
                <a:lnTo>
                  <a:pt x="91566" y="286004"/>
                </a:lnTo>
                <a:lnTo>
                  <a:pt x="29447" y="304164"/>
                </a:lnTo>
                <a:lnTo>
                  <a:pt x="13207" y="321310"/>
                </a:lnTo>
                <a:lnTo>
                  <a:pt x="16071" y="321310"/>
                </a:lnTo>
                <a:lnTo>
                  <a:pt x="95122" y="298196"/>
                </a:lnTo>
                <a:lnTo>
                  <a:pt x="98424" y="297307"/>
                </a:lnTo>
                <a:lnTo>
                  <a:pt x="100456" y="293751"/>
                </a:lnTo>
                <a:lnTo>
                  <a:pt x="99440" y="290322"/>
                </a:lnTo>
                <a:lnTo>
                  <a:pt x="98424" y="287020"/>
                </a:lnTo>
                <a:lnTo>
                  <a:pt x="94868" y="285115"/>
                </a:lnTo>
                <a:close/>
              </a:path>
              <a:path w="309879" h="326389">
                <a:moveTo>
                  <a:pt x="17353" y="307700"/>
                </a:moveTo>
                <a:lnTo>
                  <a:pt x="6857" y="310769"/>
                </a:lnTo>
                <a:lnTo>
                  <a:pt x="14858" y="318389"/>
                </a:lnTo>
                <a:lnTo>
                  <a:pt x="17353" y="307700"/>
                </a:lnTo>
                <a:close/>
              </a:path>
              <a:path w="309879" h="326389">
                <a:moveTo>
                  <a:pt x="29447" y="304164"/>
                </a:moveTo>
                <a:lnTo>
                  <a:pt x="17353" y="307700"/>
                </a:lnTo>
                <a:lnTo>
                  <a:pt x="14858" y="318389"/>
                </a:lnTo>
                <a:lnTo>
                  <a:pt x="15974" y="318389"/>
                </a:lnTo>
                <a:lnTo>
                  <a:pt x="29447" y="304164"/>
                </a:lnTo>
                <a:close/>
              </a:path>
              <a:path w="309879" h="326389">
                <a:moveTo>
                  <a:pt x="300227" y="0"/>
                </a:moveTo>
                <a:lnTo>
                  <a:pt x="20195" y="295523"/>
                </a:lnTo>
                <a:lnTo>
                  <a:pt x="17353" y="307700"/>
                </a:lnTo>
                <a:lnTo>
                  <a:pt x="29447" y="304164"/>
                </a:lnTo>
                <a:lnTo>
                  <a:pt x="309371" y="8635"/>
                </a:lnTo>
                <a:lnTo>
                  <a:pt x="300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309104" y="4818888"/>
            <a:ext cx="1383792" cy="448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309104" y="5062728"/>
            <a:ext cx="1357883" cy="4480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401811" y="5062728"/>
            <a:ext cx="321564" cy="4480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450454" y="4927726"/>
            <a:ext cx="1062101" cy="1657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449946" y="5169153"/>
            <a:ext cx="1084199" cy="1681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162800" y="5253101"/>
            <a:ext cx="251967" cy="2332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96000" y="457200"/>
            <a:ext cx="3048000" cy="2647950"/>
          </a:xfrm>
          <a:custGeom>
            <a:avLst/>
            <a:gdLst/>
            <a:ahLst/>
            <a:cxnLst/>
            <a:rect l="l" t="t" r="r" b="b"/>
            <a:pathLst>
              <a:path w="3048000" h="2647950">
                <a:moveTo>
                  <a:pt x="0" y="2647950"/>
                </a:moveTo>
                <a:lnTo>
                  <a:pt x="3048000" y="2647950"/>
                </a:lnTo>
                <a:lnTo>
                  <a:pt x="3048000" y="0"/>
                </a:lnTo>
                <a:lnTo>
                  <a:pt x="0" y="0"/>
                </a:lnTo>
                <a:lnTo>
                  <a:pt x="0" y="2647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176009" y="482549"/>
            <a:ext cx="2787015" cy="2586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30300" algn="l"/>
              </a:tabLst>
            </a:pPr>
            <a:r>
              <a:rPr dirty="0" sz="2400" spc="-5" b="1">
                <a:latin typeface="Arial"/>
                <a:cs typeface="Arial"/>
              </a:rPr>
              <a:t>Scarps </a:t>
            </a:r>
            <a:r>
              <a:rPr dirty="0" sz="2400" spc="-5">
                <a:latin typeface="Arial"/>
                <a:cs typeface="Arial"/>
              </a:rPr>
              <a:t>are </a:t>
            </a:r>
            <a:r>
              <a:rPr dirty="0" sz="2400">
                <a:latin typeface="Arial"/>
                <a:cs typeface="Arial"/>
              </a:rPr>
              <a:t>steep  faced cuts, they </a:t>
            </a:r>
            <a:r>
              <a:rPr dirty="0" sz="2400" spc="-5">
                <a:latin typeface="Arial"/>
                <a:cs typeface="Arial"/>
              </a:rPr>
              <a:t>are  evidence of </a:t>
            </a:r>
            <a:r>
              <a:rPr dirty="0" sz="2400" spc="-10">
                <a:latin typeface="Arial"/>
                <a:cs typeface="Arial"/>
              </a:rPr>
              <a:t>erosion  </a:t>
            </a:r>
            <a:r>
              <a:rPr dirty="0" sz="2400" spc="-5">
                <a:latin typeface="Arial"/>
                <a:cs typeface="Arial"/>
              </a:rPr>
              <a:t>from high </a:t>
            </a:r>
            <a:r>
              <a:rPr dirty="0" sz="2400" spc="-10">
                <a:latin typeface="Arial"/>
                <a:cs typeface="Arial"/>
              </a:rPr>
              <a:t>energy  </a:t>
            </a:r>
            <a:r>
              <a:rPr dirty="0" sz="2400" spc="-5">
                <a:latin typeface="Arial"/>
                <a:cs typeface="Arial"/>
              </a:rPr>
              <a:t>waves.	Scarps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form  </a:t>
            </a:r>
            <a:r>
              <a:rPr dirty="0" sz="2400" spc="-5">
                <a:latin typeface="Arial"/>
                <a:cs typeface="Arial"/>
              </a:rPr>
              <a:t>on berms, dunes,  and </a:t>
            </a:r>
            <a:r>
              <a:rPr dirty="0" sz="2400">
                <a:latin typeface="Arial"/>
                <a:cs typeface="Arial"/>
              </a:rPr>
              <a:t>coastal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banks.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43400" y="2514600"/>
            <a:ext cx="1769745" cy="3133725"/>
          </a:xfrm>
          <a:custGeom>
            <a:avLst/>
            <a:gdLst/>
            <a:ahLst/>
            <a:cxnLst/>
            <a:rect l="l" t="t" r="r" b="b"/>
            <a:pathLst>
              <a:path w="1769745" h="3133725">
                <a:moveTo>
                  <a:pt x="72556" y="90383"/>
                </a:moveTo>
                <a:lnTo>
                  <a:pt x="39328" y="109007"/>
                </a:lnTo>
                <a:lnTo>
                  <a:pt x="1735963" y="3133521"/>
                </a:lnTo>
                <a:lnTo>
                  <a:pt x="1769237" y="3114878"/>
                </a:lnTo>
                <a:lnTo>
                  <a:pt x="72556" y="90383"/>
                </a:lnTo>
                <a:close/>
              </a:path>
              <a:path w="1769745" h="3133725">
                <a:moveTo>
                  <a:pt x="0" y="0"/>
                </a:moveTo>
                <a:lnTo>
                  <a:pt x="6095" y="127635"/>
                </a:lnTo>
                <a:lnTo>
                  <a:pt x="39328" y="109007"/>
                </a:lnTo>
                <a:lnTo>
                  <a:pt x="29971" y="92329"/>
                </a:lnTo>
                <a:lnTo>
                  <a:pt x="63245" y="73787"/>
                </a:lnTo>
                <a:lnTo>
                  <a:pt x="102165" y="73787"/>
                </a:lnTo>
                <a:lnTo>
                  <a:pt x="105790" y="71755"/>
                </a:lnTo>
                <a:lnTo>
                  <a:pt x="0" y="0"/>
                </a:lnTo>
                <a:close/>
              </a:path>
              <a:path w="1769745" h="3133725">
                <a:moveTo>
                  <a:pt x="63245" y="73787"/>
                </a:moveTo>
                <a:lnTo>
                  <a:pt x="29971" y="92329"/>
                </a:lnTo>
                <a:lnTo>
                  <a:pt x="39328" y="109007"/>
                </a:lnTo>
                <a:lnTo>
                  <a:pt x="72556" y="90383"/>
                </a:lnTo>
                <a:lnTo>
                  <a:pt x="63245" y="73787"/>
                </a:lnTo>
                <a:close/>
              </a:path>
              <a:path w="1769745" h="3133725">
                <a:moveTo>
                  <a:pt x="102165" y="73787"/>
                </a:moveTo>
                <a:lnTo>
                  <a:pt x="63245" y="73787"/>
                </a:lnTo>
                <a:lnTo>
                  <a:pt x="72556" y="90383"/>
                </a:lnTo>
                <a:lnTo>
                  <a:pt x="102165" y="7378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762000"/>
            <a:ext cx="8610600" cy="403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914463"/>
            <a:ext cx="3027680" cy="462280"/>
          </a:xfrm>
          <a:prstGeom prst="rect"/>
          <a:solidFill>
            <a:srgbClr val="000000"/>
          </a:solidFill>
        </p:spPr>
        <p:txBody>
          <a:bodyPr wrap="square" lIns="0" tIns="381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dirty="0" sz="2400" spc="-5" b="1">
                <a:latin typeface="Arial"/>
                <a:cs typeface="Arial"/>
              </a:rPr>
              <a:t>Berm </a:t>
            </a:r>
            <a:r>
              <a:rPr dirty="0" sz="2400" b="1">
                <a:latin typeface="Arial"/>
                <a:cs typeface="Arial"/>
              </a:rPr>
              <a:t>or</a:t>
            </a:r>
            <a:r>
              <a:rPr dirty="0" sz="2400" spc="-35" b="1">
                <a:latin typeface="Arial"/>
                <a:cs typeface="Arial"/>
              </a:rPr>
              <a:t> </a:t>
            </a:r>
            <a:r>
              <a:rPr dirty="0" sz="2400" spc="-5" b="1">
                <a:latin typeface="Arial"/>
                <a:cs typeface="Arial"/>
              </a:rPr>
              <a:t>Backshore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2000" y="4876800"/>
            <a:ext cx="8001000" cy="1631950"/>
          </a:xfrm>
          <a:custGeom>
            <a:avLst/>
            <a:gdLst/>
            <a:ahLst/>
            <a:cxnLst/>
            <a:rect l="l" t="t" r="r" b="b"/>
            <a:pathLst>
              <a:path w="8001000" h="1631950">
                <a:moveTo>
                  <a:pt x="0" y="1631950"/>
                </a:moveTo>
                <a:lnTo>
                  <a:pt x="8001000" y="1631950"/>
                </a:lnTo>
                <a:lnTo>
                  <a:pt x="8001000" y="0"/>
                </a:lnTo>
                <a:lnTo>
                  <a:pt x="0" y="0"/>
                </a:lnTo>
                <a:lnTo>
                  <a:pt x="0" y="16319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41044" y="4903470"/>
            <a:ext cx="7705725" cy="1550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718945" algn="l"/>
                <a:tab pos="609854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backshore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another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common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name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for the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berm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. It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usually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flat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dry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except when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storm waves wash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over it. If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undisturbed</a:t>
            </a:r>
            <a:r>
              <a:rPr dirty="0" sz="20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by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waves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and people, plants will grow at its</a:t>
            </a:r>
            <a:r>
              <a:rPr dirty="0" sz="20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upper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limits.	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plants  help build the beach and dunes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vertically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catching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and holding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sand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000" spc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place.	Some birds also nest and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feed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in this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zone.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9100" y="0"/>
            <a:ext cx="49149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838200"/>
            <a:ext cx="4191000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4800" y="3428936"/>
            <a:ext cx="3810000" cy="2554605"/>
          </a:xfrm>
          <a:custGeom>
            <a:avLst/>
            <a:gdLst/>
            <a:ahLst/>
            <a:cxnLst/>
            <a:rect l="l" t="t" r="r" b="b"/>
            <a:pathLst>
              <a:path w="3810000" h="2554604">
                <a:moveTo>
                  <a:pt x="0" y="2554351"/>
                </a:moveTo>
                <a:lnTo>
                  <a:pt x="3810000" y="2554351"/>
                </a:lnTo>
                <a:lnTo>
                  <a:pt x="3810000" y="0"/>
                </a:lnTo>
                <a:lnTo>
                  <a:pt x="0" y="0"/>
                </a:lnTo>
                <a:lnTo>
                  <a:pt x="0" y="25543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3540" y="3455289"/>
            <a:ext cx="3470910" cy="2465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wrackline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line of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wave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deposited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debris roughly  parallel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the water’s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edge.</a:t>
            </a:r>
            <a:endParaRPr sz="2000">
              <a:latin typeface="Arial"/>
              <a:cs typeface="Arial"/>
            </a:endParaRPr>
          </a:p>
          <a:p>
            <a:pPr marL="12700" marR="99695">
              <a:lnSpc>
                <a:spcPct val="100000"/>
              </a:lnSpc>
              <a:tabLst>
                <a:tab pos="212217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height or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reach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tides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varies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from day to 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day,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so the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position of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wracklines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also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varies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dirty="0" sz="2000" spc="-15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acklines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also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called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heavy" sz="20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strandlines.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6800" y="228600"/>
            <a:ext cx="1624330" cy="457200"/>
          </a:xfrm>
          <a:custGeom>
            <a:avLst/>
            <a:gdLst/>
            <a:ahLst/>
            <a:cxnLst/>
            <a:rect l="l" t="t" r="r" b="b"/>
            <a:pathLst>
              <a:path w="1624330" h="457200">
                <a:moveTo>
                  <a:pt x="0" y="457200"/>
                </a:moveTo>
                <a:lnTo>
                  <a:pt x="1624076" y="457200"/>
                </a:lnTo>
                <a:lnTo>
                  <a:pt x="1624076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5844" y="254000"/>
            <a:ext cx="145923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 b="1">
                <a:latin typeface="Arial"/>
                <a:cs typeface="Arial"/>
              </a:rPr>
              <a:t>W</a:t>
            </a:r>
            <a:r>
              <a:rPr dirty="0" sz="2400" spc="-5" b="1">
                <a:latin typeface="Arial"/>
                <a:cs typeface="Arial"/>
              </a:rPr>
              <a:t>rackline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0"/>
            <a:ext cx="6934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4800" y="1371600"/>
            <a:ext cx="5638800" cy="1006475"/>
          </a:xfrm>
          <a:custGeom>
            <a:avLst/>
            <a:gdLst/>
            <a:ahLst/>
            <a:cxnLst/>
            <a:rect l="l" t="t" r="r" b="b"/>
            <a:pathLst>
              <a:path w="5638800" h="1006475">
                <a:moveTo>
                  <a:pt x="0" y="1006475"/>
                </a:moveTo>
                <a:lnTo>
                  <a:pt x="5638800" y="1006475"/>
                </a:lnTo>
                <a:lnTo>
                  <a:pt x="5638800" y="0"/>
                </a:lnTo>
                <a:lnTo>
                  <a:pt x="0" y="0"/>
                </a:lnTo>
                <a:lnTo>
                  <a:pt x="0" y="10064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3400" y="2590800"/>
            <a:ext cx="1838325" cy="1190625"/>
          </a:xfrm>
          <a:custGeom>
            <a:avLst/>
            <a:gdLst/>
            <a:ahLst/>
            <a:cxnLst/>
            <a:rect l="l" t="t" r="r" b="b"/>
            <a:pathLst>
              <a:path w="1838325" h="1190625">
                <a:moveTo>
                  <a:pt x="0" y="1190625"/>
                </a:moveTo>
                <a:lnTo>
                  <a:pt x="1838325" y="1190625"/>
                </a:lnTo>
                <a:lnTo>
                  <a:pt x="1838325" y="0"/>
                </a:lnTo>
                <a:lnTo>
                  <a:pt x="0" y="0"/>
                </a:lnTo>
                <a:lnTo>
                  <a:pt x="0" y="1190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200" y="3962336"/>
            <a:ext cx="5562600" cy="2703830"/>
          </a:xfrm>
          <a:custGeom>
            <a:avLst/>
            <a:gdLst/>
            <a:ahLst/>
            <a:cxnLst/>
            <a:rect l="l" t="t" r="r" b="b"/>
            <a:pathLst>
              <a:path w="5562600" h="2703829">
                <a:moveTo>
                  <a:pt x="0" y="2703576"/>
                </a:moveTo>
                <a:lnTo>
                  <a:pt x="5562600" y="2703576"/>
                </a:lnTo>
                <a:lnTo>
                  <a:pt x="5562600" y="0"/>
                </a:lnTo>
                <a:lnTo>
                  <a:pt x="0" y="0"/>
                </a:lnTo>
                <a:lnTo>
                  <a:pt x="0" y="2703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4800" y="5029200"/>
            <a:ext cx="3810000" cy="1323975"/>
          </a:xfrm>
          <a:custGeom>
            <a:avLst/>
            <a:gdLst/>
            <a:ahLst/>
            <a:cxnLst/>
            <a:rect l="l" t="t" r="r" b="b"/>
            <a:pathLst>
              <a:path w="3810000" h="1323975">
                <a:moveTo>
                  <a:pt x="0" y="1323975"/>
                </a:moveTo>
                <a:lnTo>
                  <a:pt x="3810000" y="1323975"/>
                </a:lnTo>
                <a:lnTo>
                  <a:pt x="3810000" y="0"/>
                </a:lnTo>
                <a:lnTo>
                  <a:pt x="0" y="0"/>
                </a:lnTo>
                <a:lnTo>
                  <a:pt x="0" y="13239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3540" y="5055870"/>
            <a:ext cx="3622040" cy="1245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05459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On this 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day,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storm waves  washed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over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backshore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deposited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debris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“wrack”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near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	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“toe”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the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dunes.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533400"/>
            <a:ext cx="8839200" cy="5810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2400" y="3809936"/>
            <a:ext cx="8839200" cy="2586355"/>
          </a:xfrm>
          <a:custGeom>
            <a:avLst/>
            <a:gdLst/>
            <a:ahLst/>
            <a:cxnLst/>
            <a:rect l="l" t="t" r="r" b="b"/>
            <a:pathLst>
              <a:path w="8839200" h="2586354">
                <a:moveTo>
                  <a:pt x="0" y="2586101"/>
                </a:moveTo>
                <a:lnTo>
                  <a:pt x="8839200" y="2586101"/>
                </a:lnTo>
                <a:lnTo>
                  <a:pt x="8839200" y="0"/>
                </a:lnTo>
                <a:lnTo>
                  <a:pt x="0" y="0"/>
                </a:lnTo>
                <a:lnTo>
                  <a:pt x="0" y="25861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31140" y="3837813"/>
            <a:ext cx="8655050" cy="2495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61365" algn="l"/>
                <a:tab pos="1129030" algn="l"/>
                <a:tab pos="7774305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Many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beaches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at Cape Cod National Seashore are backed by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coastal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bank.  Coastal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banks mark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edge of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glacial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Cape Cod deposits.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“loose”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sediments in 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bank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vary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size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and shape and are easily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eroded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wave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action.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coastal 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bank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is truly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“sand bank”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;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they are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major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source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Cape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Cod’s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beach  sediment.	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If 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banks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were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be covered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hard rock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wall,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then there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would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be  no source of new sand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replace sand taken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off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beach.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If the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park’s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coastal  banks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were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“walled”,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it is estimated that our beach sand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would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be gone in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100 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years.	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Park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managers depend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on scientists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determine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“sand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budget”	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is  lost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off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shore and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how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it is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replaced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sand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from 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coastal</a:t>
            </a:r>
            <a:r>
              <a:rPr dirty="0" sz="1800" spc="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bank.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46375" y="1778330"/>
            <a:ext cx="180467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000000"/>
                </a:solidFill>
              </a:rPr>
              <a:t>Coastal</a:t>
            </a:r>
            <a:r>
              <a:rPr dirty="0" sz="2400" spc="-75">
                <a:solidFill>
                  <a:srgbClr val="000000"/>
                </a:solidFill>
              </a:rPr>
              <a:t> </a:t>
            </a:r>
            <a:r>
              <a:rPr dirty="0" sz="2400" spc="-5">
                <a:solidFill>
                  <a:srgbClr val="000000"/>
                </a:solidFill>
              </a:rPr>
              <a:t>bank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4645533" y="2051685"/>
            <a:ext cx="1298575" cy="617855"/>
          </a:xfrm>
          <a:custGeom>
            <a:avLst/>
            <a:gdLst/>
            <a:ahLst/>
            <a:cxnLst/>
            <a:rect l="l" t="t" r="r" b="b"/>
            <a:pathLst>
              <a:path w="1298575" h="617855">
                <a:moveTo>
                  <a:pt x="1226409" y="588586"/>
                </a:moveTo>
                <a:lnTo>
                  <a:pt x="1212850" y="617347"/>
                </a:lnTo>
                <a:lnTo>
                  <a:pt x="1298067" y="615315"/>
                </a:lnTo>
                <a:lnTo>
                  <a:pt x="1281265" y="593979"/>
                </a:lnTo>
                <a:lnTo>
                  <a:pt x="1237869" y="593979"/>
                </a:lnTo>
                <a:lnTo>
                  <a:pt x="1226409" y="588586"/>
                </a:lnTo>
                <a:close/>
              </a:path>
              <a:path w="1298575" h="617855">
                <a:moveTo>
                  <a:pt x="1231811" y="577128"/>
                </a:moveTo>
                <a:lnTo>
                  <a:pt x="1226409" y="588586"/>
                </a:lnTo>
                <a:lnTo>
                  <a:pt x="1237869" y="593979"/>
                </a:lnTo>
                <a:lnTo>
                  <a:pt x="1243330" y="582549"/>
                </a:lnTo>
                <a:lnTo>
                  <a:pt x="1231811" y="577128"/>
                </a:lnTo>
                <a:close/>
              </a:path>
              <a:path w="1298575" h="617855">
                <a:moveTo>
                  <a:pt x="1245362" y="548386"/>
                </a:moveTo>
                <a:lnTo>
                  <a:pt x="1231811" y="577128"/>
                </a:lnTo>
                <a:lnTo>
                  <a:pt x="1243330" y="582549"/>
                </a:lnTo>
                <a:lnTo>
                  <a:pt x="1237869" y="593979"/>
                </a:lnTo>
                <a:lnTo>
                  <a:pt x="1281265" y="593979"/>
                </a:lnTo>
                <a:lnTo>
                  <a:pt x="1245362" y="548386"/>
                </a:lnTo>
                <a:close/>
              </a:path>
              <a:path w="1298575" h="617855">
                <a:moveTo>
                  <a:pt x="5334" y="0"/>
                </a:moveTo>
                <a:lnTo>
                  <a:pt x="0" y="11429"/>
                </a:lnTo>
                <a:lnTo>
                  <a:pt x="1226409" y="588586"/>
                </a:lnTo>
                <a:lnTo>
                  <a:pt x="1231811" y="577128"/>
                </a:lnTo>
                <a:lnTo>
                  <a:pt x="53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8800" y="5029200"/>
            <a:ext cx="1219200" cy="4572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39369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309"/>
              </a:spcBef>
            </a:pP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“Toe”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53000" y="5386070"/>
            <a:ext cx="715645" cy="862330"/>
          </a:xfrm>
          <a:custGeom>
            <a:avLst/>
            <a:gdLst/>
            <a:ahLst/>
            <a:cxnLst/>
            <a:rect l="l" t="t" r="r" b="b"/>
            <a:pathLst>
              <a:path w="715645" h="862329">
                <a:moveTo>
                  <a:pt x="56261" y="613016"/>
                </a:moveTo>
                <a:lnTo>
                  <a:pt x="0" y="862330"/>
                </a:lnTo>
                <a:lnTo>
                  <a:pt x="233172" y="757783"/>
                </a:lnTo>
                <a:lnTo>
                  <a:pt x="210233" y="739013"/>
                </a:lnTo>
                <a:lnTo>
                  <a:pt x="150114" y="739013"/>
                </a:lnTo>
                <a:lnTo>
                  <a:pt x="91186" y="690765"/>
                </a:lnTo>
                <a:lnTo>
                  <a:pt x="115282" y="661313"/>
                </a:lnTo>
                <a:lnTo>
                  <a:pt x="56261" y="613016"/>
                </a:lnTo>
                <a:close/>
              </a:path>
              <a:path w="715645" h="862329">
                <a:moveTo>
                  <a:pt x="115282" y="661313"/>
                </a:moveTo>
                <a:lnTo>
                  <a:pt x="91186" y="690765"/>
                </a:lnTo>
                <a:lnTo>
                  <a:pt x="150114" y="739013"/>
                </a:lnTo>
                <a:lnTo>
                  <a:pt x="174223" y="709545"/>
                </a:lnTo>
                <a:lnTo>
                  <a:pt x="115282" y="661313"/>
                </a:lnTo>
                <a:close/>
              </a:path>
              <a:path w="715645" h="862329">
                <a:moveTo>
                  <a:pt x="174223" y="709545"/>
                </a:moveTo>
                <a:lnTo>
                  <a:pt x="150114" y="739013"/>
                </a:lnTo>
                <a:lnTo>
                  <a:pt x="210233" y="739013"/>
                </a:lnTo>
                <a:lnTo>
                  <a:pt x="174223" y="709545"/>
                </a:lnTo>
                <a:close/>
              </a:path>
              <a:path w="715645" h="862329">
                <a:moveTo>
                  <a:pt x="656336" y="0"/>
                </a:moveTo>
                <a:lnTo>
                  <a:pt x="115282" y="661313"/>
                </a:lnTo>
                <a:lnTo>
                  <a:pt x="174223" y="709545"/>
                </a:lnTo>
                <a:lnTo>
                  <a:pt x="715264" y="48260"/>
                </a:lnTo>
                <a:lnTo>
                  <a:pt x="65633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28600" y="1295400"/>
            <a:ext cx="3200400" cy="161607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8735" rIns="0" bIns="0" rtlCol="0" vert="horz">
            <a:spAutoFit/>
          </a:bodyPr>
          <a:lstStyle/>
          <a:p>
            <a:pPr marL="90805" marR="86360">
              <a:lnSpc>
                <a:spcPct val="100000"/>
              </a:lnSpc>
              <a:spcBef>
                <a:spcPts val="305"/>
              </a:spcBef>
            </a:pPr>
            <a:r>
              <a:rPr dirty="0" sz="2000">
                <a:latin typeface="Arial"/>
                <a:cs typeface="Arial"/>
              </a:rPr>
              <a:t>The </a:t>
            </a:r>
            <a:r>
              <a:rPr dirty="0" sz="2000" spc="-5">
                <a:latin typeface="Arial"/>
                <a:cs typeface="Arial"/>
              </a:rPr>
              <a:t>“toe” of </a:t>
            </a:r>
            <a:r>
              <a:rPr dirty="0" sz="2000">
                <a:latin typeface="Arial"/>
                <a:cs typeface="Arial"/>
              </a:rPr>
              <a:t>a coastal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bank  </a:t>
            </a:r>
            <a:r>
              <a:rPr dirty="0" sz="2000" spc="-5">
                <a:latin typeface="Arial"/>
                <a:cs typeface="Arial"/>
              </a:rPr>
              <a:t>or dune is </a:t>
            </a:r>
            <a:r>
              <a:rPr dirty="0" sz="2000">
                <a:latin typeface="Arial"/>
                <a:cs typeface="Arial"/>
              </a:rPr>
              <a:t>very </a:t>
            </a:r>
            <a:r>
              <a:rPr dirty="0" sz="2000" spc="-5">
                <a:latin typeface="Arial"/>
                <a:cs typeface="Arial"/>
              </a:rPr>
              <a:t>important,  it marks </a:t>
            </a:r>
            <a:r>
              <a:rPr dirty="0" sz="2000">
                <a:latin typeface="Arial"/>
                <a:cs typeface="Arial"/>
              </a:rPr>
              <a:t>the </a:t>
            </a:r>
            <a:r>
              <a:rPr dirty="0" sz="2000" spc="-5">
                <a:latin typeface="Arial"/>
                <a:cs typeface="Arial"/>
              </a:rPr>
              <a:t>place </a:t>
            </a:r>
            <a:r>
              <a:rPr dirty="0" sz="2000">
                <a:latin typeface="Arial"/>
                <a:cs typeface="Arial"/>
              </a:rPr>
              <a:t>that the  </a:t>
            </a:r>
            <a:r>
              <a:rPr dirty="0" sz="2000" spc="-5">
                <a:latin typeface="Arial"/>
                <a:cs typeface="Arial"/>
              </a:rPr>
              <a:t>glacial land deposit ends  and </a:t>
            </a:r>
            <a:r>
              <a:rPr dirty="0" sz="2000">
                <a:latin typeface="Arial"/>
                <a:cs typeface="Arial"/>
              </a:rPr>
              <a:t>the </a:t>
            </a:r>
            <a:r>
              <a:rPr dirty="0" sz="2000" spc="-5">
                <a:latin typeface="Arial"/>
                <a:cs typeface="Arial"/>
              </a:rPr>
              <a:t>beach</a:t>
            </a:r>
            <a:r>
              <a:rPr dirty="0" sz="2000" spc="-7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begins.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140" y="330200"/>
            <a:ext cx="8582660" cy="14890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977640" algn="l"/>
              </a:tabLst>
            </a:pPr>
            <a:r>
              <a:rPr dirty="0" sz="2400" spc="-5" b="1">
                <a:solidFill>
                  <a:srgbClr val="000000"/>
                </a:solidFill>
                <a:latin typeface="Arial"/>
                <a:cs typeface="Arial"/>
              </a:rPr>
              <a:t>Dunes </a:t>
            </a:r>
            <a:r>
              <a:rPr dirty="0" sz="2400" spc="-5">
                <a:solidFill>
                  <a:srgbClr val="000000"/>
                </a:solidFill>
              </a:rPr>
              <a:t>are mounds or hills of sand. They form from wind </a:t>
            </a:r>
            <a:r>
              <a:rPr dirty="0" sz="2400" spc="-10">
                <a:solidFill>
                  <a:srgbClr val="000000"/>
                </a:solidFill>
              </a:rPr>
              <a:t>blown  </a:t>
            </a:r>
            <a:r>
              <a:rPr dirty="0" sz="2400" spc="-5">
                <a:solidFill>
                  <a:srgbClr val="000000"/>
                </a:solidFill>
              </a:rPr>
              <a:t>and water</a:t>
            </a:r>
            <a:r>
              <a:rPr dirty="0" sz="2400" spc="15">
                <a:solidFill>
                  <a:srgbClr val="000000"/>
                </a:solidFill>
              </a:rPr>
              <a:t> </a:t>
            </a:r>
            <a:r>
              <a:rPr dirty="0" sz="2400" spc="-5">
                <a:solidFill>
                  <a:srgbClr val="000000"/>
                </a:solidFill>
              </a:rPr>
              <a:t>transported</a:t>
            </a:r>
            <a:r>
              <a:rPr dirty="0" sz="2400">
                <a:solidFill>
                  <a:srgbClr val="000000"/>
                </a:solidFill>
              </a:rPr>
              <a:t> sand.	</a:t>
            </a:r>
            <a:r>
              <a:rPr dirty="0" sz="2400" spc="-10">
                <a:solidFill>
                  <a:srgbClr val="000000"/>
                </a:solidFill>
              </a:rPr>
              <a:t>Dunes </a:t>
            </a:r>
            <a:r>
              <a:rPr dirty="0" sz="2400" spc="-5">
                <a:solidFill>
                  <a:srgbClr val="000000"/>
                </a:solidFill>
              </a:rPr>
              <a:t>protect </a:t>
            </a:r>
            <a:r>
              <a:rPr dirty="0" sz="2400">
                <a:solidFill>
                  <a:srgbClr val="000000"/>
                </a:solidFill>
              </a:rPr>
              <a:t>the </a:t>
            </a:r>
            <a:r>
              <a:rPr dirty="0" sz="2400" spc="-10">
                <a:solidFill>
                  <a:srgbClr val="000000"/>
                </a:solidFill>
              </a:rPr>
              <a:t>land behind  </a:t>
            </a:r>
            <a:r>
              <a:rPr dirty="0" sz="2400">
                <a:solidFill>
                  <a:srgbClr val="000000"/>
                </a:solidFill>
              </a:rPr>
              <a:t>them </a:t>
            </a:r>
            <a:r>
              <a:rPr dirty="0" sz="2400" spc="-5">
                <a:solidFill>
                  <a:srgbClr val="000000"/>
                </a:solidFill>
              </a:rPr>
              <a:t>from high energy ocean waves and are </a:t>
            </a:r>
            <a:r>
              <a:rPr dirty="0" sz="2400">
                <a:solidFill>
                  <a:srgbClr val="000000"/>
                </a:solidFill>
              </a:rPr>
              <a:t>a </a:t>
            </a:r>
            <a:r>
              <a:rPr dirty="0" sz="2400" spc="-5">
                <a:solidFill>
                  <a:srgbClr val="000000"/>
                </a:solidFill>
              </a:rPr>
              <a:t>habitat </a:t>
            </a:r>
            <a:r>
              <a:rPr dirty="0" sz="2400">
                <a:solidFill>
                  <a:srgbClr val="000000"/>
                </a:solidFill>
              </a:rPr>
              <a:t>for </a:t>
            </a:r>
            <a:r>
              <a:rPr dirty="0" sz="2400" spc="-5">
                <a:solidFill>
                  <a:srgbClr val="000000"/>
                </a:solidFill>
              </a:rPr>
              <a:t>many  unusual </a:t>
            </a:r>
            <a:r>
              <a:rPr dirty="0" sz="2400">
                <a:solidFill>
                  <a:srgbClr val="000000"/>
                </a:solidFill>
              </a:rPr>
              <a:t>coastal</a:t>
            </a:r>
            <a:r>
              <a:rPr dirty="0" sz="2400" spc="15">
                <a:solidFill>
                  <a:srgbClr val="000000"/>
                </a:solidFill>
              </a:rPr>
              <a:t> </a:t>
            </a:r>
            <a:r>
              <a:rPr dirty="0" sz="2400" spc="-5">
                <a:solidFill>
                  <a:srgbClr val="000000"/>
                </a:solidFill>
              </a:rPr>
              <a:t>species.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5257800" cy="396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00600" y="95250"/>
            <a:ext cx="4343400" cy="3257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32628" y="330200"/>
            <a:ext cx="3833495" cy="94106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5" b="1" i="1">
                <a:solidFill>
                  <a:srgbClr val="000000"/>
                </a:solidFill>
                <a:latin typeface="Arial"/>
                <a:cs typeface="Arial"/>
              </a:rPr>
              <a:t>Spring </a:t>
            </a:r>
            <a:r>
              <a:rPr dirty="0" b="1" i="1">
                <a:solidFill>
                  <a:srgbClr val="000000"/>
                </a:solidFill>
                <a:latin typeface="Arial"/>
                <a:cs typeface="Arial"/>
              </a:rPr>
              <a:t>sprouts of Sea Rocket-  </a:t>
            </a:r>
            <a:r>
              <a:rPr dirty="0" b="1" i="1">
                <a:solidFill>
                  <a:srgbClr val="000000"/>
                </a:solidFill>
                <a:latin typeface="Arial"/>
                <a:cs typeface="Arial"/>
              </a:rPr>
              <a:t>Cakile edentula, a pioneer</a:t>
            </a:r>
            <a:r>
              <a:rPr dirty="0" spc="-150" b="1" i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b="1" i="1">
                <a:solidFill>
                  <a:srgbClr val="000000"/>
                </a:solidFill>
                <a:latin typeface="Arial"/>
                <a:cs typeface="Arial"/>
              </a:rPr>
              <a:t>plant  of the beach/dune</a:t>
            </a:r>
            <a:r>
              <a:rPr dirty="0" spc="-85" b="1" i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b="1" i="1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dirty="0" sz="1600" b="1" i="1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62400" y="1045845"/>
            <a:ext cx="1086485" cy="1011555"/>
          </a:xfrm>
          <a:custGeom>
            <a:avLst/>
            <a:gdLst/>
            <a:ahLst/>
            <a:cxnLst/>
            <a:rect l="l" t="t" r="r" b="b"/>
            <a:pathLst>
              <a:path w="1086485" h="1011555">
                <a:moveTo>
                  <a:pt x="67309" y="832104"/>
                </a:moveTo>
                <a:lnTo>
                  <a:pt x="0" y="1011555"/>
                </a:lnTo>
                <a:lnTo>
                  <a:pt x="184022" y="957707"/>
                </a:lnTo>
                <a:lnTo>
                  <a:pt x="163135" y="935228"/>
                </a:lnTo>
                <a:lnTo>
                  <a:pt x="124078" y="935228"/>
                </a:lnTo>
                <a:lnTo>
                  <a:pt x="85216" y="893444"/>
                </a:lnTo>
                <a:lnTo>
                  <a:pt x="106202" y="873958"/>
                </a:lnTo>
                <a:lnTo>
                  <a:pt x="67309" y="832104"/>
                </a:lnTo>
                <a:close/>
              </a:path>
              <a:path w="1086485" h="1011555">
                <a:moveTo>
                  <a:pt x="106202" y="873958"/>
                </a:moveTo>
                <a:lnTo>
                  <a:pt x="85216" y="893444"/>
                </a:lnTo>
                <a:lnTo>
                  <a:pt x="124078" y="935228"/>
                </a:lnTo>
                <a:lnTo>
                  <a:pt x="145045" y="915761"/>
                </a:lnTo>
                <a:lnTo>
                  <a:pt x="106202" y="873958"/>
                </a:lnTo>
                <a:close/>
              </a:path>
              <a:path w="1086485" h="1011555">
                <a:moveTo>
                  <a:pt x="145045" y="915761"/>
                </a:moveTo>
                <a:lnTo>
                  <a:pt x="124078" y="935228"/>
                </a:lnTo>
                <a:lnTo>
                  <a:pt x="163135" y="935228"/>
                </a:lnTo>
                <a:lnTo>
                  <a:pt x="145045" y="915761"/>
                </a:lnTo>
                <a:close/>
              </a:path>
              <a:path w="1086485" h="1011555">
                <a:moveTo>
                  <a:pt x="1047368" y="0"/>
                </a:moveTo>
                <a:lnTo>
                  <a:pt x="106202" y="873958"/>
                </a:lnTo>
                <a:lnTo>
                  <a:pt x="145045" y="915761"/>
                </a:lnTo>
                <a:lnTo>
                  <a:pt x="1086230" y="41909"/>
                </a:lnTo>
                <a:lnTo>
                  <a:pt x="10473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83540" y="4371213"/>
            <a:ext cx="8046084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12165" algn="l"/>
                <a:tab pos="345186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Sea rocket is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common beach/dune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plant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at Cape Cod National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Seashore.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Sea Rocket is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“pioneer” plant,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grows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closer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ocean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than other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dune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plants.	Like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 few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other species,	they grow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seeds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mixed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wrackline  debris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left at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backshore/toe of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dunes. This zone of plants is sometimes  called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u="heavy"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dune</a:t>
            </a:r>
            <a:r>
              <a:rPr dirty="0" u="heavy" sz="18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strandline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400800" y="381000"/>
            <a:ext cx="2514600" cy="5578475"/>
          </a:xfrm>
          <a:custGeom>
            <a:avLst/>
            <a:gdLst/>
            <a:ahLst/>
            <a:cxnLst/>
            <a:rect l="l" t="t" r="r" b="b"/>
            <a:pathLst>
              <a:path w="2514600" h="5578475">
                <a:moveTo>
                  <a:pt x="0" y="5578475"/>
                </a:moveTo>
                <a:lnTo>
                  <a:pt x="2514600" y="5578475"/>
                </a:lnTo>
                <a:lnTo>
                  <a:pt x="2514600" y="0"/>
                </a:lnTo>
                <a:lnTo>
                  <a:pt x="0" y="0"/>
                </a:lnTo>
                <a:lnTo>
                  <a:pt x="0" y="55784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480809" y="406400"/>
            <a:ext cx="2339340" cy="55137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915035" algn="l"/>
                <a:tab pos="970915" algn="l"/>
                <a:tab pos="133731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dune strandline  and dune plants  build and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stabilize  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dunes.	No  plants?		Probably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no  dunes.	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Why?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15938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How are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Cape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Cod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dunes like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desert  and how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are they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different?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17018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Discuss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heavy" sz="20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adaptation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 features of dune  plants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heat,  drought, wind, salt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spray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and being  buried by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sand.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819400"/>
          </a:xfrm>
          <a:custGeom>
            <a:avLst/>
            <a:gdLst/>
            <a:ahLst/>
            <a:cxnLst/>
            <a:rect l="l" t="t" r="r" b="b"/>
            <a:pathLst>
              <a:path w="9144000" h="2819400">
                <a:moveTo>
                  <a:pt x="0" y="2819400"/>
                </a:moveTo>
                <a:lnTo>
                  <a:pt x="9144000" y="2819400"/>
                </a:lnTo>
                <a:lnTo>
                  <a:pt x="9144000" y="0"/>
                </a:lnTo>
                <a:lnTo>
                  <a:pt x="0" y="0"/>
                </a:lnTo>
                <a:lnTo>
                  <a:pt x="0" y="2819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435475"/>
            <a:ext cx="9144000" cy="2422525"/>
          </a:xfrm>
          <a:custGeom>
            <a:avLst/>
            <a:gdLst/>
            <a:ahLst/>
            <a:cxnLst/>
            <a:rect l="l" t="t" r="r" b="b"/>
            <a:pathLst>
              <a:path w="9144000" h="2422525">
                <a:moveTo>
                  <a:pt x="0" y="2422525"/>
                </a:moveTo>
                <a:lnTo>
                  <a:pt x="9144000" y="2422525"/>
                </a:lnTo>
                <a:lnTo>
                  <a:pt x="9144000" y="0"/>
                </a:lnTo>
                <a:lnTo>
                  <a:pt x="0" y="0"/>
                </a:lnTo>
                <a:lnTo>
                  <a:pt x="0" y="24225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4800" y="4495736"/>
            <a:ext cx="1625600" cy="210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67200" y="4572000"/>
            <a:ext cx="2438400" cy="203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315200" y="4572000"/>
            <a:ext cx="1600200" cy="1736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248400" y="0"/>
            <a:ext cx="2895600" cy="27986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6477000" cy="3276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2819400"/>
            <a:ext cx="9144000" cy="1616075"/>
          </a:xfrm>
          <a:custGeom>
            <a:avLst/>
            <a:gdLst/>
            <a:ahLst/>
            <a:cxnLst/>
            <a:rect l="l" t="t" r="r" b="b"/>
            <a:pathLst>
              <a:path w="9144000" h="1616075">
                <a:moveTo>
                  <a:pt x="0" y="1616075"/>
                </a:moveTo>
                <a:lnTo>
                  <a:pt x="9144000" y="1616075"/>
                </a:lnTo>
                <a:lnTo>
                  <a:pt x="9144000" y="0"/>
                </a:lnTo>
                <a:lnTo>
                  <a:pt x="0" y="0"/>
                </a:lnTo>
                <a:lnTo>
                  <a:pt x="0" y="16160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8739" y="2845435"/>
            <a:ext cx="8728075" cy="1550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1479550" algn="l"/>
                <a:tab pos="4792345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Animals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use all parts of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 beach/dunes.	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largest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smallest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have  adapted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beach/dune conditions and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find food,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shelter and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place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raise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young.	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Some animals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are so small they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live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between 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grains of sand!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Some are threatened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extinction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and need special protection.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Name the  zones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are found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in, (can be more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than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zone!)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57400" y="4557712"/>
            <a:ext cx="2133600" cy="2301875"/>
          </a:xfrm>
          <a:custGeom>
            <a:avLst/>
            <a:gdLst/>
            <a:ahLst/>
            <a:cxnLst/>
            <a:rect l="l" t="t" r="r" b="b"/>
            <a:pathLst>
              <a:path w="2133600" h="2301875">
                <a:moveTo>
                  <a:pt x="0" y="2301875"/>
                </a:moveTo>
                <a:lnTo>
                  <a:pt x="2133600" y="2301875"/>
                </a:lnTo>
                <a:lnTo>
                  <a:pt x="2133600" y="0"/>
                </a:lnTo>
                <a:lnTo>
                  <a:pt x="0" y="0"/>
                </a:lnTo>
                <a:lnTo>
                  <a:pt x="0" y="2301875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136394" y="4587366"/>
            <a:ext cx="1797050" cy="2219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92075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Above-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gray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seals.  Protected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Left -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Northeast 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Beach 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Tiger</a:t>
            </a:r>
            <a:r>
              <a:rPr dirty="0" sz="16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Beetle. 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Endangered</a:t>
            </a:r>
            <a:endParaRPr sz="1600">
              <a:latin typeface="Arial"/>
              <a:cs typeface="Arial"/>
            </a:endParaRPr>
          </a:p>
          <a:p>
            <a:pPr marL="12700" marR="48895">
              <a:lnSpc>
                <a:spcPct val="100000"/>
              </a:lnSpc>
              <a:spcBef>
                <a:spcPts val="960"/>
              </a:spcBef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Right –Piping  plovers,</a:t>
            </a: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adult/chick 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Threatened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3200400"/>
            <a:ext cx="25527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4800" y="381000"/>
            <a:ext cx="4495800" cy="2530475"/>
          </a:xfrm>
          <a:custGeom>
            <a:avLst/>
            <a:gdLst/>
            <a:ahLst/>
            <a:cxnLst/>
            <a:rect l="l" t="t" r="r" b="b"/>
            <a:pathLst>
              <a:path w="4495800" h="2530475">
                <a:moveTo>
                  <a:pt x="0" y="2530475"/>
                </a:moveTo>
                <a:lnTo>
                  <a:pt x="4495800" y="2530475"/>
                </a:lnTo>
                <a:lnTo>
                  <a:pt x="4495800" y="0"/>
                </a:lnTo>
                <a:lnTo>
                  <a:pt x="0" y="0"/>
                </a:lnTo>
                <a:lnTo>
                  <a:pt x="0" y="25304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3540" y="406400"/>
            <a:ext cx="4159885" cy="2465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1195705" algn="l"/>
              </a:tabLst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Researchers actively inventory and  monitor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beach </a:t>
            </a:r>
            <a:r>
              <a:rPr dirty="0" u="heavy" sz="20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ecosystem</a:t>
            </a:r>
            <a:r>
              <a:rPr dirty="0" sz="20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determine its health and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measure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changes; they use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many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tools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and  methods.	Shoreline change due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 sea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level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rise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special concern</a:t>
            </a:r>
            <a:r>
              <a:rPr dirty="0" sz="20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scientists, park managers and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citizens.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00600" y="228600"/>
            <a:ext cx="4038600" cy="3028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0" y="3429000"/>
            <a:ext cx="4267200" cy="3200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629400" y="3962400"/>
            <a:ext cx="2514600" cy="228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548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2400" y="4571936"/>
            <a:ext cx="8763000" cy="1938655"/>
          </a:xfrm>
          <a:custGeom>
            <a:avLst/>
            <a:gdLst/>
            <a:ahLst/>
            <a:cxnLst/>
            <a:rect l="l" t="t" r="r" b="b"/>
            <a:pathLst>
              <a:path w="8763000" h="1938654">
                <a:moveTo>
                  <a:pt x="0" y="1938401"/>
                </a:moveTo>
                <a:lnTo>
                  <a:pt x="8763000" y="1938401"/>
                </a:lnTo>
                <a:lnTo>
                  <a:pt x="8763000" y="0"/>
                </a:lnTo>
                <a:lnTo>
                  <a:pt x="0" y="0"/>
                </a:lnTo>
                <a:lnTo>
                  <a:pt x="0" y="19384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31140" y="4598365"/>
            <a:ext cx="8444230" cy="1855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People need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understand ecosystems,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interactions between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living</a:t>
            </a:r>
            <a:endParaRPr sz="2000">
              <a:latin typeface="Arial"/>
              <a:cs typeface="Arial"/>
            </a:endParaRPr>
          </a:p>
          <a:p>
            <a:pPr marL="12700" marR="8890">
              <a:lnSpc>
                <a:spcPct val="100000"/>
              </a:lnSpc>
              <a:tabLst>
                <a:tab pos="717550" algn="l"/>
                <a:tab pos="2152015" algn="l"/>
              </a:tabLst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non-living elements,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protect it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for 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present and future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.  Beaches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and dunes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important because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protect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land behind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them	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storm waves,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provide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place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plants and animals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live,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and  a special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place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people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enjoy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both recreation and just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watch a  sunset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2000" spc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sunrise.	Beaches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always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changing.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609600"/>
            <a:ext cx="7772400" cy="388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17244" y="4674565"/>
            <a:ext cx="73723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Qui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7244" y="5040629"/>
            <a:ext cx="7355205" cy="1550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barrier beach or spit?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How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did it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form?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tabLst>
                <a:tab pos="6401435" algn="l"/>
              </a:tabLst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Locate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features: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sand 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bar,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runnel, foreshore, berm, berm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crest,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overwash, dune, dune grassland,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salt marsh grass,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upland.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How many beach zones can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you identify in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picture?	Predict  how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sea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level rise could change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beach and dune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system.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31594" y="3990213"/>
            <a:ext cx="53206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i="1">
                <a:latin typeface="Arial"/>
                <a:cs typeface="Arial"/>
              </a:rPr>
              <a:t>Coast Guard Beach spit in Eastham, a barrier</a:t>
            </a:r>
            <a:r>
              <a:rPr dirty="0" sz="1800" spc="55" i="1">
                <a:latin typeface="Arial"/>
                <a:cs typeface="Arial"/>
              </a:rPr>
              <a:t> </a:t>
            </a:r>
            <a:r>
              <a:rPr dirty="0" sz="1800" spc="-5" i="1">
                <a:latin typeface="Arial"/>
                <a:cs typeface="Arial"/>
              </a:rPr>
              <a:t>beach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6226" y="240233"/>
            <a:ext cx="7449184" cy="24612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99900"/>
              </a:lnSpc>
              <a:spcBef>
                <a:spcPts val="100"/>
              </a:spcBef>
            </a:pPr>
            <a:r>
              <a:rPr dirty="0" sz="4000" spc="-5"/>
              <a:t>Why is it </a:t>
            </a:r>
            <a:r>
              <a:rPr dirty="0" sz="4000" spc="-10"/>
              <a:t>important </a:t>
            </a:r>
            <a:r>
              <a:rPr dirty="0" sz="4000" spc="-5"/>
              <a:t>to </a:t>
            </a:r>
            <a:r>
              <a:rPr dirty="0" sz="4000" spc="-10"/>
              <a:t>understand  </a:t>
            </a:r>
            <a:r>
              <a:rPr dirty="0" sz="4000" spc="-5"/>
              <a:t>coastal </a:t>
            </a:r>
            <a:r>
              <a:rPr dirty="0" sz="4000" spc="-10"/>
              <a:t>geomorphology  (landscape </a:t>
            </a:r>
            <a:r>
              <a:rPr dirty="0" sz="4000" spc="-5"/>
              <a:t>shape) </a:t>
            </a:r>
            <a:r>
              <a:rPr dirty="0" sz="4000" spc="-10"/>
              <a:t>and beach  </a:t>
            </a:r>
            <a:r>
              <a:rPr dirty="0" sz="4000" spc="-5"/>
              <a:t>processes</a:t>
            </a:r>
            <a:r>
              <a:rPr dirty="0" sz="4000" spc="-5">
                <a:latin typeface="Times New Roman"/>
                <a:cs typeface="Times New Roman"/>
              </a:rPr>
              <a:t>?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4394" y="5132070"/>
            <a:ext cx="727392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kind of scientists study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coast,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beaches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oceans?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400" y="2971800"/>
            <a:ext cx="2362200" cy="1771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00400" y="2819272"/>
            <a:ext cx="1917700" cy="2227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334000" y="3090798"/>
            <a:ext cx="3505200" cy="1603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0594" y="558749"/>
            <a:ext cx="615061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62685" algn="l"/>
              </a:tabLst>
            </a:pPr>
            <a:r>
              <a:rPr dirty="0" sz="2400" spc="-5" b="1">
                <a:solidFill>
                  <a:srgbClr val="000000"/>
                </a:solidFill>
                <a:latin typeface="Arial"/>
                <a:cs typeface="Arial"/>
              </a:rPr>
              <a:t>Thank </a:t>
            </a:r>
            <a:r>
              <a:rPr dirty="0" sz="2400" spc="-10" b="1">
                <a:solidFill>
                  <a:srgbClr val="000000"/>
                </a:solidFill>
                <a:latin typeface="Arial"/>
                <a:cs typeface="Arial"/>
              </a:rPr>
              <a:t>you </a:t>
            </a:r>
            <a:r>
              <a:rPr dirty="0" sz="2400" spc="-5" b="1">
                <a:solidFill>
                  <a:srgbClr val="000000"/>
                </a:solidFill>
                <a:latin typeface="Arial"/>
                <a:cs typeface="Arial"/>
              </a:rPr>
              <a:t>for learning about </a:t>
            </a:r>
            <a:r>
              <a:rPr dirty="0" sz="2400" spc="-10" b="1">
                <a:solidFill>
                  <a:srgbClr val="000000"/>
                </a:solidFill>
                <a:latin typeface="Arial"/>
                <a:cs typeface="Arial"/>
              </a:rPr>
              <a:t>beaches </a:t>
            </a:r>
            <a:r>
              <a:rPr dirty="0" sz="2400" spc="-5" b="1">
                <a:solidFill>
                  <a:srgbClr val="000000"/>
                </a:solidFill>
                <a:latin typeface="Arial"/>
                <a:cs typeface="Arial"/>
              </a:rPr>
              <a:t>and  dunes.	Help preserve </a:t>
            </a:r>
            <a:r>
              <a:rPr dirty="0" sz="2400" b="1">
                <a:solidFill>
                  <a:srgbClr val="000000"/>
                </a:solidFill>
                <a:latin typeface="Arial"/>
                <a:cs typeface="Arial"/>
              </a:rPr>
              <a:t>our </a:t>
            </a:r>
            <a:r>
              <a:rPr dirty="0" sz="2400" spc="-5" b="1">
                <a:solidFill>
                  <a:srgbClr val="000000"/>
                </a:solidFill>
                <a:latin typeface="Arial"/>
                <a:cs typeface="Arial"/>
              </a:rPr>
              <a:t>beaches and  dunes for people, </a:t>
            </a:r>
            <a:r>
              <a:rPr dirty="0" sz="2400" b="1">
                <a:solidFill>
                  <a:srgbClr val="000000"/>
                </a:solidFill>
                <a:latin typeface="Arial"/>
                <a:cs typeface="Arial"/>
              </a:rPr>
              <a:t>plants </a:t>
            </a:r>
            <a:r>
              <a:rPr dirty="0" sz="2400" spc="-5" b="1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dirty="0" sz="2400" spc="-3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000000"/>
                </a:solidFill>
                <a:latin typeface="Arial"/>
                <a:cs typeface="Arial"/>
              </a:rPr>
              <a:t>wildlife.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990600"/>
            <a:ext cx="8763000" cy="4365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7637" y="985774"/>
            <a:ext cx="8772525" cy="4375150"/>
          </a:xfrm>
          <a:custGeom>
            <a:avLst/>
            <a:gdLst/>
            <a:ahLst/>
            <a:cxnLst/>
            <a:rect l="l" t="t" r="r" b="b"/>
            <a:pathLst>
              <a:path w="8772525" h="4375150">
                <a:moveTo>
                  <a:pt x="0" y="4375150"/>
                </a:moveTo>
                <a:lnTo>
                  <a:pt x="8772525" y="4375150"/>
                </a:lnTo>
                <a:lnTo>
                  <a:pt x="8772525" y="0"/>
                </a:lnTo>
                <a:lnTo>
                  <a:pt x="0" y="0"/>
                </a:lnTo>
                <a:lnTo>
                  <a:pt x="0" y="4375150"/>
                </a:lnTo>
                <a:close/>
              </a:path>
            </a:pathLst>
          </a:custGeom>
          <a:ln w="9525">
            <a:solidFill>
              <a:srgbClr val="3333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7200" y="5562600"/>
            <a:ext cx="8521700" cy="822325"/>
          </a:xfrm>
          <a:custGeom>
            <a:avLst/>
            <a:gdLst/>
            <a:ahLst/>
            <a:cxnLst/>
            <a:rect l="l" t="t" r="r" b="b"/>
            <a:pathLst>
              <a:path w="8521700" h="822325">
                <a:moveTo>
                  <a:pt x="0" y="822325"/>
                </a:moveTo>
                <a:lnTo>
                  <a:pt x="8521700" y="822325"/>
                </a:lnTo>
                <a:lnTo>
                  <a:pt x="8521700" y="0"/>
                </a:lnTo>
                <a:lnTo>
                  <a:pt x="0" y="0"/>
                </a:lnTo>
                <a:lnTo>
                  <a:pt x="0" y="8223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5589219"/>
            <a:ext cx="836295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15815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identify</a:t>
            </a:r>
            <a:r>
              <a:rPr dirty="0" sz="24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“Beach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Zones”?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This program will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teach</a:t>
            </a:r>
            <a:endParaRPr sz="2400">
              <a:latin typeface="Arial"/>
              <a:cs typeface="Arial"/>
            </a:endParaRPr>
          </a:p>
          <a:p>
            <a:pPr marL="96520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about beach zones and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why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important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know</a:t>
            </a:r>
            <a:r>
              <a:rPr dirty="0" sz="240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them.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410200" cy="3006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48200" y="2666936"/>
            <a:ext cx="4495800" cy="3163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29200" y="533400"/>
            <a:ext cx="4114800" cy="1616075"/>
          </a:xfrm>
          <a:custGeom>
            <a:avLst/>
            <a:gdLst/>
            <a:ahLst/>
            <a:cxnLst/>
            <a:rect l="l" t="t" r="r" b="b"/>
            <a:pathLst>
              <a:path w="4114800" h="1616075">
                <a:moveTo>
                  <a:pt x="0" y="1616075"/>
                </a:moveTo>
                <a:lnTo>
                  <a:pt x="4114800" y="1616075"/>
                </a:lnTo>
                <a:lnTo>
                  <a:pt x="4114800" y="0"/>
                </a:lnTo>
                <a:lnTo>
                  <a:pt x="0" y="0"/>
                </a:lnTo>
                <a:lnTo>
                  <a:pt x="0" y="16160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108828" y="558749"/>
            <a:ext cx="3920490" cy="1550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87503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beaches?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Beaches are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defined as places  along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shoreline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that are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exposed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 wave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action.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600" y="4114800"/>
            <a:ext cx="4038600" cy="2225675"/>
          </a:xfrm>
          <a:custGeom>
            <a:avLst/>
            <a:gdLst/>
            <a:ahLst/>
            <a:cxnLst/>
            <a:rect l="l" t="t" r="r" b="b"/>
            <a:pathLst>
              <a:path w="4038600" h="2225675">
                <a:moveTo>
                  <a:pt x="0" y="2225675"/>
                </a:moveTo>
                <a:lnTo>
                  <a:pt x="4038600" y="2225675"/>
                </a:lnTo>
                <a:lnTo>
                  <a:pt x="4038600" y="0"/>
                </a:lnTo>
                <a:lnTo>
                  <a:pt x="0" y="0"/>
                </a:lnTo>
                <a:lnTo>
                  <a:pt x="0" y="22256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88340" y="4141089"/>
            <a:ext cx="3876675" cy="2160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91160">
              <a:lnSpc>
                <a:spcPct val="100000"/>
              </a:lnSpc>
              <a:spcBef>
                <a:spcPts val="100"/>
              </a:spcBef>
              <a:buSzPct val="95000"/>
              <a:buChar char="•"/>
              <a:tabLst>
                <a:tab pos="10287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Beach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materials may include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fragments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rocks,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corals,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and  shells.</a:t>
            </a:r>
            <a:endParaRPr sz="2000">
              <a:latin typeface="Arial"/>
              <a:cs typeface="Arial"/>
            </a:endParaRPr>
          </a:p>
          <a:p>
            <a:pPr marL="12700" marR="354330">
              <a:lnSpc>
                <a:spcPct val="100000"/>
              </a:lnSpc>
              <a:spcBef>
                <a:spcPts val="5"/>
              </a:spcBef>
              <a:buSzPct val="95000"/>
              <a:buChar char="•"/>
              <a:tabLst>
                <a:tab pos="17145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beach has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profile</a:t>
            </a:r>
            <a:r>
              <a:rPr dirty="0" sz="2000" spc="-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just  like each of us has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profile.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Beaches 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vary,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but all have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similar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features.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00" y="4261485"/>
            <a:ext cx="460375" cy="234315"/>
          </a:xfrm>
          <a:custGeom>
            <a:avLst/>
            <a:gdLst/>
            <a:ahLst/>
            <a:cxnLst/>
            <a:rect l="l" t="t" r="r" b="b"/>
            <a:pathLst>
              <a:path w="460375" h="234314">
                <a:moveTo>
                  <a:pt x="51053" y="166115"/>
                </a:moveTo>
                <a:lnTo>
                  <a:pt x="0" y="234314"/>
                </a:lnTo>
                <a:lnTo>
                  <a:pt x="85216" y="234314"/>
                </a:lnTo>
                <a:lnTo>
                  <a:pt x="73829" y="211581"/>
                </a:lnTo>
                <a:lnTo>
                  <a:pt x="59689" y="211581"/>
                </a:lnTo>
                <a:lnTo>
                  <a:pt x="53974" y="200278"/>
                </a:lnTo>
                <a:lnTo>
                  <a:pt x="65323" y="194602"/>
                </a:lnTo>
                <a:lnTo>
                  <a:pt x="51053" y="166115"/>
                </a:lnTo>
                <a:close/>
              </a:path>
              <a:path w="460375" h="234314">
                <a:moveTo>
                  <a:pt x="65323" y="194602"/>
                </a:moveTo>
                <a:lnTo>
                  <a:pt x="53974" y="200278"/>
                </a:lnTo>
                <a:lnTo>
                  <a:pt x="59689" y="211581"/>
                </a:lnTo>
                <a:lnTo>
                  <a:pt x="70997" y="205928"/>
                </a:lnTo>
                <a:lnTo>
                  <a:pt x="65323" y="194602"/>
                </a:lnTo>
                <a:close/>
              </a:path>
              <a:path w="460375" h="234314">
                <a:moveTo>
                  <a:pt x="70997" y="205928"/>
                </a:moveTo>
                <a:lnTo>
                  <a:pt x="59689" y="211581"/>
                </a:lnTo>
                <a:lnTo>
                  <a:pt x="73829" y="211581"/>
                </a:lnTo>
                <a:lnTo>
                  <a:pt x="70997" y="205928"/>
                </a:lnTo>
                <a:close/>
              </a:path>
              <a:path w="460375" h="234314">
                <a:moveTo>
                  <a:pt x="454405" y="0"/>
                </a:moveTo>
                <a:lnTo>
                  <a:pt x="65323" y="194602"/>
                </a:lnTo>
                <a:lnTo>
                  <a:pt x="70997" y="205928"/>
                </a:lnTo>
                <a:lnTo>
                  <a:pt x="459993" y="11429"/>
                </a:lnTo>
                <a:lnTo>
                  <a:pt x="4544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762500" y="3200400"/>
            <a:ext cx="76200" cy="533400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31750" y="457200"/>
                </a:moveTo>
                <a:lnTo>
                  <a:pt x="0" y="457200"/>
                </a:lnTo>
                <a:lnTo>
                  <a:pt x="38100" y="533400"/>
                </a:lnTo>
                <a:lnTo>
                  <a:pt x="69850" y="469900"/>
                </a:lnTo>
                <a:lnTo>
                  <a:pt x="31750" y="469900"/>
                </a:lnTo>
                <a:lnTo>
                  <a:pt x="31750" y="457200"/>
                </a:lnTo>
                <a:close/>
              </a:path>
              <a:path w="76200" h="533400">
                <a:moveTo>
                  <a:pt x="44450" y="0"/>
                </a:moveTo>
                <a:lnTo>
                  <a:pt x="31750" y="0"/>
                </a:lnTo>
                <a:lnTo>
                  <a:pt x="31750" y="469900"/>
                </a:lnTo>
                <a:lnTo>
                  <a:pt x="44450" y="469900"/>
                </a:lnTo>
                <a:lnTo>
                  <a:pt x="44450" y="0"/>
                </a:lnTo>
                <a:close/>
              </a:path>
              <a:path w="76200" h="533400">
                <a:moveTo>
                  <a:pt x="76200" y="457200"/>
                </a:moveTo>
                <a:lnTo>
                  <a:pt x="44450" y="457200"/>
                </a:lnTo>
                <a:lnTo>
                  <a:pt x="44450" y="469900"/>
                </a:lnTo>
                <a:lnTo>
                  <a:pt x="69850" y="469900"/>
                </a:lnTo>
                <a:lnTo>
                  <a:pt x="76200" y="457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1000" y="1600200"/>
            <a:ext cx="8458200" cy="38783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76237" y="1595374"/>
            <a:ext cx="8467725" cy="3888104"/>
          </a:xfrm>
          <a:custGeom>
            <a:avLst/>
            <a:gdLst/>
            <a:ahLst/>
            <a:cxnLst/>
            <a:rect l="l" t="t" r="r" b="b"/>
            <a:pathLst>
              <a:path w="8467725" h="3888104">
                <a:moveTo>
                  <a:pt x="0" y="3887851"/>
                </a:moveTo>
                <a:lnTo>
                  <a:pt x="8467725" y="3887851"/>
                </a:lnTo>
                <a:lnTo>
                  <a:pt x="8467725" y="0"/>
                </a:lnTo>
                <a:lnTo>
                  <a:pt x="0" y="0"/>
                </a:lnTo>
                <a:lnTo>
                  <a:pt x="0" y="388785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30094" y="1930730"/>
            <a:ext cx="4510405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000000"/>
                </a:solidFill>
                <a:latin typeface="Arial"/>
                <a:cs typeface="Arial"/>
              </a:rPr>
              <a:t>Typical </a:t>
            </a:r>
            <a:r>
              <a:rPr dirty="0" sz="2400" spc="-5" b="1">
                <a:solidFill>
                  <a:srgbClr val="000000"/>
                </a:solidFill>
                <a:latin typeface="Arial"/>
                <a:cs typeface="Arial"/>
              </a:rPr>
              <a:t>Cape Cod</a:t>
            </a:r>
            <a:r>
              <a:rPr dirty="0" sz="2400" spc="1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000000"/>
                </a:solidFill>
                <a:latin typeface="Arial"/>
                <a:cs typeface="Arial"/>
              </a:rPr>
              <a:t>National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dirty="0" sz="2400" b="1">
                <a:solidFill>
                  <a:srgbClr val="000000"/>
                </a:solidFill>
                <a:latin typeface="Arial"/>
                <a:cs typeface="Arial"/>
              </a:rPr>
              <a:t>Seashore </a:t>
            </a:r>
            <a:r>
              <a:rPr dirty="0" sz="2400" spc="-5" b="1">
                <a:solidFill>
                  <a:srgbClr val="000000"/>
                </a:solidFill>
                <a:latin typeface="Arial"/>
                <a:cs typeface="Arial"/>
              </a:rPr>
              <a:t>Barrier Beach</a:t>
            </a:r>
            <a:r>
              <a:rPr dirty="0" sz="2400" spc="-2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0000"/>
                </a:solidFill>
                <a:latin typeface="Arial"/>
                <a:cs typeface="Arial"/>
              </a:rPr>
              <a:t>Profile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31709" y="3563378"/>
            <a:ext cx="1168400" cy="77343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152400">
              <a:lnSpc>
                <a:spcPct val="100000"/>
              </a:lnSpc>
              <a:spcBef>
                <a:spcPts val="1060"/>
              </a:spcBef>
            </a:pPr>
            <a:r>
              <a:rPr dirty="0" sz="1800" spc="-5">
                <a:latin typeface="Arial"/>
                <a:cs typeface="Arial"/>
              </a:rPr>
              <a:t>Surf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Zone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44"/>
              </a:spcBef>
            </a:pPr>
            <a:r>
              <a:rPr dirty="0" sz="1600" spc="-10">
                <a:latin typeface="Arial"/>
                <a:cs typeface="Arial"/>
              </a:rPr>
              <a:t>Swash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Zone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93509" y="4981194"/>
            <a:ext cx="10541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Foreshore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59728" y="3456813"/>
            <a:ext cx="558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B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 spc="-5">
                <a:latin typeface="Arial"/>
                <a:cs typeface="Arial"/>
              </a:rPr>
              <a:t>rm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21528" y="4982717"/>
            <a:ext cx="9023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"/>
                <a:cs typeface="Arial"/>
              </a:rPr>
              <a:t>Wrackline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06875" y="3000882"/>
            <a:ext cx="10375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"/>
                <a:cs typeface="Arial"/>
              </a:rPr>
              <a:t>Dune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Crest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16728" y="4296536"/>
            <a:ext cx="880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"/>
                <a:cs typeface="Arial"/>
              </a:rPr>
              <a:t>Foredune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53894" y="4296536"/>
            <a:ext cx="9163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Arial"/>
                <a:cs typeface="Arial"/>
              </a:rPr>
              <a:t>Ba</a:t>
            </a:r>
            <a:r>
              <a:rPr dirty="0" sz="1600">
                <a:latin typeface="Arial"/>
                <a:cs typeface="Arial"/>
              </a:rPr>
              <a:t>c</a:t>
            </a:r>
            <a:r>
              <a:rPr dirty="0" sz="1600" spc="-5">
                <a:latin typeface="Arial"/>
                <a:cs typeface="Arial"/>
              </a:rPr>
              <a:t>k</a:t>
            </a:r>
            <a:r>
              <a:rPr dirty="0" sz="1600" spc="-10">
                <a:latin typeface="Arial"/>
                <a:cs typeface="Arial"/>
              </a:rPr>
              <a:t>dune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4840" y="4981194"/>
            <a:ext cx="11049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Salt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marsh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46977" y="3961129"/>
            <a:ext cx="104775" cy="382270"/>
          </a:xfrm>
          <a:custGeom>
            <a:avLst/>
            <a:gdLst/>
            <a:ahLst/>
            <a:cxnLst/>
            <a:rect l="l" t="t" r="r" b="b"/>
            <a:pathLst>
              <a:path w="104775" h="382270">
                <a:moveTo>
                  <a:pt x="61244" y="308762"/>
                </a:moveTo>
                <a:lnTo>
                  <a:pt x="30099" y="314959"/>
                </a:lnTo>
                <a:lnTo>
                  <a:pt x="82423" y="382269"/>
                </a:lnTo>
                <a:lnTo>
                  <a:pt x="99005" y="321309"/>
                </a:lnTo>
                <a:lnTo>
                  <a:pt x="63754" y="321309"/>
                </a:lnTo>
                <a:lnTo>
                  <a:pt x="61244" y="308762"/>
                </a:lnTo>
                <a:close/>
              </a:path>
              <a:path w="104775" h="382270">
                <a:moveTo>
                  <a:pt x="73702" y="306283"/>
                </a:moveTo>
                <a:lnTo>
                  <a:pt x="61244" y="308762"/>
                </a:lnTo>
                <a:lnTo>
                  <a:pt x="63754" y="321309"/>
                </a:lnTo>
                <a:lnTo>
                  <a:pt x="76200" y="318769"/>
                </a:lnTo>
                <a:lnTo>
                  <a:pt x="73702" y="306283"/>
                </a:lnTo>
                <a:close/>
              </a:path>
              <a:path w="104775" h="382270">
                <a:moveTo>
                  <a:pt x="104775" y="300100"/>
                </a:moveTo>
                <a:lnTo>
                  <a:pt x="73702" y="306283"/>
                </a:lnTo>
                <a:lnTo>
                  <a:pt x="76200" y="318769"/>
                </a:lnTo>
                <a:lnTo>
                  <a:pt x="63754" y="321309"/>
                </a:lnTo>
                <a:lnTo>
                  <a:pt x="99005" y="321309"/>
                </a:lnTo>
                <a:lnTo>
                  <a:pt x="104775" y="300100"/>
                </a:lnTo>
                <a:close/>
              </a:path>
              <a:path w="104775" h="382270">
                <a:moveTo>
                  <a:pt x="12446" y="0"/>
                </a:moveTo>
                <a:lnTo>
                  <a:pt x="0" y="2539"/>
                </a:lnTo>
                <a:lnTo>
                  <a:pt x="61244" y="308762"/>
                </a:lnTo>
                <a:lnTo>
                  <a:pt x="73702" y="306283"/>
                </a:lnTo>
                <a:lnTo>
                  <a:pt x="124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162800" y="3962400"/>
            <a:ext cx="1676400" cy="76200"/>
          </a:xfrm>
          <a:custGeom>
            <a:avLst/>
            <a:gdLst/>
            <a:ahLst/>
            <a:cxnLst/>
            <a:rect l="l" t="t" r="r" b="b"/>
            <a:pathLst>
              <a:path w="1676400" h="76200">
                <a:moveTo>
                  <a:pt x="335280" y="0"/>
                </a:moveTo>
                <a:lnTo>
                  <a:pt x="0" y="38100"/>
                </a:lnTo>
                <a:lnTo>
                  <a:pt x="335280" y="76200"/>
                </a:lnTo>
                <a:lnTo>
                  <a:pt x="335280" y="57150"/>
                </a:lnTo>
                <a:lnTo>
                  <a:pt x="1508760" y="57150"/>
                </a:lnTo>
                <a:lnTo>
                  <a:pt x="1676400" y="38100"/>
                </a:lnTo>
                <a:lnTo>
                  <a:pt x="1508760" y="19050"/>
                </a:lnTo>
                <a:lnTo>
                  <a:pt x="335280" y="19050"/>
                </a:lnTo>
                <a:lnTo>
                  <a:pt x="335280" y="0"/>
                </a:lnTo>
                <a:close/>
              </a:path>
              <a:path w="1676400" h="76200">
                <a:moveTo>
                  <a:pt x="1508760" y="57150"/>
                </a:moveTo>
                <a:lnTo>
                  <a:pt x="1341120" y="57150"/>
                </a:lnTo>
                <a:lnTo>
                  <a:pt x="1341120" y="76200"/>
                </a:lnTo>
                <a:lnTo>
                  <a:pt x="1508760" y="57150"/>
                </a:lnTo>
                <a:close/>
              </a:path>
              <a:path w="1676400" h="76200">
                <a:moveTo>
                  <a:pt x="1341120" y="0"/>
                </a:moveTo>
                <a:lnTo>
                  <a:pt x="1341120" y="19050"/>
                </a:lnTo>
                <a:lnTo>
                  <a:pt x="1508760" y="19050"/>
                </a:lnTo>
                <a:lnTo>
                  <a:pt x="13411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162800" y="3962400"/>
            <a:ext cx="1676400" cy="76200"/>
          </a:xfrm>
          <a:custGeom>
            <a:avLst/>
            <a:gdLst/>
            <a:ahLst/>
            <a:cxnLst/>
            <a:rect l="l" t="t" r="r" b="b"/>
            <a:pathLst>
              <a:path w="1676400" h="76200">
                <a:moveTo>
                  <a:pt x="0" y="38100"/>
                </a:moveTo>
                <a:lnTo>
                  <a:pt x="335280" y="0"/>
                </a:lnTo>
                <a:lnTo>
                  <a:pt x="335280" y="19050"/>
                </a:lnTo>
                <a:lnTo>
                  <a:pt x="1341120" y="19050"/>
                </a:lnTo>
                <a:lnTo>
                  <a:pt x="1341120" y="0"/>
                </a:lnTo>
                <a:lnTo>
                  <a:pt x="1676400" y="38100"/>
                </a:lnTo>
                <a:lnTo>
                  <a:pt x="1341120" y="76200"/>
                </a:lnTo>
                <a:lnTo>
                  <a:pt x="1341120" y="57150"/>
                </a:lnTo>
                <a:lnTo>
                  <a:pt x="335280" y="57150"/>
                </a:lnTo>
                <a:lnTo>
                  <a:pt x="335280" y="76200"/>
                </a:lnTo>
                <a:lnTo>
                  <a:pt x="0" y="381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581013" y="4790694"/>
            <a:ext cx="554355" cy="255270"/>
          </a:xfrm>
          <a:custGeom>
            <a:avLst/>
            <a:gdLst/>
            <a:ahLst/>
            <a:cxnLst/>
            <a:rect l="l" t="t" r="r" b="b"/>
            <a:pathLst>
              <a:path w="554354" h="255270">
                <a:moveTo>
                  <a:pt x="200977" y="69723"/>
                </a:moveTo>
                <a:lnTo>
                  <a:pt x="102235" y="69723"/>
                </a:lnTo>
                <a:lnTo>
                  <a:pt x="434467" y="222504"/>
                </a:lnTo>
                <a:lnTo>
                  <a:pt x="425958" y="241300"/>
                </a:lnTo>
                <a:lnTo>
                  <a:pt x="553974" y="254761"/>
                </a:lnTo>
                <a:lnTo>
                  <a:pt x="480249" y="185039"/>
                </a:lnTo>
                <a:lnTo>
                  <a:pt x="451739" y="185039"/>
                </a:lnTo>
                <a:lnTo>
                  <a:pt x="200977" y="69723"/>
                </a:lnTo>
                <a:close/>
              </a:path>
              <a:path w="554354" h="255270">
                <a:moveTo>
                  <a:pt x="460375" y="166243"/>
                </a:moveTo>
                <a:lnTo>
                  <a:pt x="451739" y="185039"/>
                </a:lnTo>
                <a:lnTo>
                  <a:pt x="480249" y="185039"/>
                </a:lnTo>
                <a:lnTo>
                  <a:pt x="460375" y="166243"/>
                </a:lnTo>
                <a:close/>
              </a:path>
              <a:path w="554354" h="255270">
                <a:moveTo>
                  <a:pt x="0" y="0"/>
                </a:moveTo>
                <a:lnTo>
                  <a:pt x="93599" y="88519"/>
                </a:lnTo>
                <a:lnTo>
                  <a:pt x="102235" y="69723"/>
                </a:lnTo>
                <a:lnTo>
                  <a:pt x="200977" y="69723"/>
                </a:lnTo>
                <a:lnTo>
                  <a:pt x="119507" y="32257"/>
                </a:lnTo>
                <a:lnTo>
                  <a:pt x="128016" y="1346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581013" y="4790694"/>
            <a:ext cx="554355" cy="255270"/>
          </a:xfrm>
          <a:custGeom>
            <a:avLst/>
            <a:gdLst/>
            <a:ahLst/>
            <a:cxnLst/>
            <a:rect l="l" t="t" r="r" b="b"/>
            <a:pathLst>
              <a:path w="554354" h="255270">
                <a:moveTo>
                  <a:pt x="0" y="0"/>
                </a:moveTo>
                <a:lnTo>
                  <a:pt x="93599" y="88519"/>
                </a:lnTo>
                <a:lnTo>
                  <a:pt x="102235" y="69723"/>
                </a:lnTo>
                <a:lnTo>
                  <a:pt x="434467" y="222504"/>
                </a:lnTo>
                <a:lnTo>
                  <a:pt x="425958" y="241300"/>
                </a:lnTo>
                <a:lnTo>
                  <a:pt x="553974" y="254761"/>
                </a:lnTo>
                <a:lnTo>
                  <a:pt x="460375" y="166243"/>
                </a:lnTo>
                <a:lnTo>
                  <a:pt x="451739" y="185039"/>
                </a:lnTo>
                <a:lnTo>
                  <a:pt x="119507" y="32258"/>
                </a:lnTo>
                <a:lnTo>
                  <a:pt x="128016" y="1346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91200" y="3733800"/>
            <a:ext cx="990600" cy="76200"/>
          </a:xfrm>
          <a:custGeom>
            <a:avLst/>
            <a:gdLst/>
            <a:ahLst/>
            <a:cxnLst/>
            <a:rect l="l" t="t" r="r" b="b"/>
            <a:pathLst>
              <a:path w="990600" h="76200">
                <a:moveTo>
                  <a:pt x="198120" y="0"/>
                </a:moveTo>
                <a:lnTo>
                  <a:pt x="0" y="38100"/>
                </a:lnTo>
                <a:lnTo>
                  <a:pt x="198120" y="76200"/>
                </a:lnTo>
                <a:lnTo>
                  <a:pt x="198120" y="57150"/>
                </a:lnTo>
                <a:lnTo>
                  <a:pt x="891540" y="57150"/>
                </a:lnTo>
                <a:lnTo>
                  <a:pt x="990600" y="38100"/>
                </a:lnTo>
                <a:lnTo>
                  <a:pt x="891540" y="19050"/>
                </a:lnTo>
                <a:lnTo>
                  <a:pt x="198120" y="19050"/>
                </a:lnTo>
                <a:lnTo>
                  <a:pt x="198120" y="0"/>
                </a:lnTo>
                <a:close/>
              </a:path>
              <a:path w="990600" h="76200">
                <a:moveTo>
                  <a:pt x="891540" y="57150"/>
                </a:moveTo>
                <a:lnTo>
                  <a:pt x="792480" y="57150"/>
                </a:lnTo>
                <a:lnTo>
                  <a:pt x="792480" y="76200"/>
                </a:lnTo>
                <a:lnTo>
                  <a:pt x="891540" y="57150"/>
                </a:lnTo>
                <a:close/>
              </a:path>
              <a:path w="990600" h="76200">
                <a:moveTo>
                  <a:pt x="792480" y="0"/>
                </a:moveTo>
                <a:lnTo>
                  <a:pt x="792480" y="19050"/>
                </a:lnTo>
                <a:lnTo>
                  <a:pt x="891540" y="19050"/>
                </a:lnTo>
                <a:lnTo>
                  <a:pt x="7924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91200" y="3733800"/>
            <a:ext cx="990600" cy="76200"/>
          </a:xfrm>
          <a:custGeom>
            <a:avLst/>
            <a:gdLst/>
            <a:ahLst/>
            <a:cxnLst/>
            <a:rect l="l" t="t" r="r" b="b"/>
            <a:pathLst>
              <a:path w="990600" h="76200">
                <a:moveTo>
                  <a:pt x="0" y="38100"/>
                </a:moveTo>
                <a:lnTo>
                  <a:pt x="198120" y="0"/>
                </a:lnTo>
                <a:lnTo>
                  <a:pt x="198120" y="19050"/>
                </a:lnTo>
                <a:lnTo>
                  <a:pt x="792480" y="19050"/>
                </a:lnTo>
                <a:lnTo>
                  <a:pt x="792480" y="0"/>
                </a:lnTo>
                <a:lnTo>
                  <a:pt x="990600" y="38100"/>
                </a:lnTo>
                <a:lnTo>
                  <a:pt x="792480" y="76200"/>
                </a:lnTo>
                <a:lnTo>
                  <a:pt x="792480" y="57150"/>
                </a:lnTo>
                <a:lnTo>
                  <a:pt x="198120" y="57150"/>
                </a:lnTo>
                <a:lnTo>
                  <a:pt x="198120" y="76200"/>
                </a:lnTo>
                <a:lnTo>
                  <a:pt x="0" y="381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329554" y="4114800"/>
            <a:ext cx="233044" cy="233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86628" y="4953000"/>
            <a:ext cx="80771" cy="80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086600" y="4338320"/>
            <a:ext cx="308610" cy="233679"/>
          </a:xfrm>
          <a:custGeom>
            <a:avLst/>
            <a:gdLst/>
            <a:ahLst/>
            <a:cxnLst/>
            <a:rect l="l" t="t" r="r" b="b"/>
            <a:pathLst>
              <a:path w="308609" h="233679">
                <a:moveTo>
                  <a:pt x="38100" y="157480"/>
                </a:moveTo>
                <a:lnTo>
                  <a:pt x="0" y="233680"/>
                </a:lnTo>
                <a:lnTo>
                  <a:pt x="83820" y="218440"/>
                </a:lnTo>
                <a:lnTo>
                  <a:pt x="70485" y="200660"/>
                </a:lnTo>
                <a:lnTo>
                  <a:pt x="54610" y="200660"/>
                </a:lnTo>
                <a:lnTo>
                  <a:pt x="46990" y="190500"/>
                </a:lnTo>
                <a:lnTo>
                  <a:pt x="57150" y="182880"/>
                </a:lnTo>
                <a:lnTo>
                  <a:pt x="38100" y="157480"/>
                </a:lnTo>
                <a:close/>
              </a:path>
              <a:path w="308609" h="233679">
                <a:moveTo>
                  <a:pt x="57150" y="182880"/>
                </a:moveTo>
                <a:lnTo>
                  <a:pt x="46990" y="190500"/>
                </a:lnTo>
                <a:lnTo>
                  <a:pt x="54610" y="200660"/>
                </a:lnTo>
                <a:lnTo>
                  <a:pt x="64770" y="193040"/>
                </a:lnTo>
                <a:lnTo>
                  <a:pt x="57150" y="182880"/>
                </a:lnTo>
                <a:close/>
              </a:path>
              <a:path w="308609" h="233679">
                <a:moveTo>
                  <a:pt x="64770" y="193040"/>
                </a:moveTo>
                <a:lnTo>
                  <a:pt x="54610" y="200660"/>
                </a:lnTo>
                <a:lnTo>
                  <a:pt x="70485" y="200660"/>
                </a:lnTo>
                <a:lnTo>
                  <a:pt x="64770" y="193040"/>
                </a:lnTo>
                <a:close/>
              </a:path>
              <a:path w="308609" h="233679">
                <a:moveTo>
                  <a:pt x="300990" y="0"/>
                </a:moveTo>
                <a:lnTo>
                  <a:pt x="57150" y="182880"/>
                </a:lnTo>
                <a:lnTo>
                  <a:pt x="64770" y="193040"/>
                </a:lnTo>
                <a:lnTo>
                  <a:pt x="308610" y="10160"/>
                </a:lnTo>
                <a:lnTo>
                  <a:pt x="3009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762500" y="3276600"/>
            <a:ext cx="76200" cy="457200"/>
          </a:xfrm>
          <a:custGeom>
            <a:avLst/>
            <a:gdLst/>
            <a:ahLst/>
            <a:cxnLst/>
            <a:rect l="l" t="t" r="r" b="b"/>
            <a:pathLst>
              <a:path w="76200" h="457200">
                <a:moveTo>
                  <a:pt x="31750" y="381000"/>
                </a:moveTo>
                <a:lnTo>
                  <a:pt x="0" y="381000"/>
                </a:lnTo>
                <a:lnTo>
                  <a:pt x="38100" y="457200"/>
                </a:lnTo>
                <a:lnTo>
                  <a:pt x="69850" y="393700"/>
                </a:lnTo>
                <a:lnTo>
                  <a:pt x="31750" y="393700"/>
                </a:lnTo>
                <a:lnTo>
                  <a:pt x="31750" y="381000"/>
                </a:lnTo>
                <a:close/>
              </a:path>
              <a:path w="76200" h="457200">
                <a:moveTo>
                  <a:pt x="44450" y="0"/>
                </a:moveTo>
                <a:lnTo>
                  <a:pt x="31750" y="0"/>
                </a:lnTo>
                <a:lnTo>
                  <a:pt x="31750" y="393700"/>
                </a:lnTo>
                <a:lnTo>
                  <a:pt x="44450" y="393700"/>
                </a:lnTo>
                <a:lnTo>
                  <a:pt x="44450" y="0"/>
                </a:lnTo>
                <a:close/>
              </a:path>
              <a:path w="76200" h="457200">
                <a:moveTo>
                  <a:pt x="76200" y="381000"/>
                </a:moveTo>
                <a:lnTo>
                  <a:pt x="44450" y="381000"/>
                </a:lnTo>
                <a:lnTo>
                  <a:pt x="44450" y="393700"/>
                </a:lnTo>
                <a:lnTo>
                  <a:pt x="69850" y="393700"/>
                </a:lnTo>
                <a:lnTo>
                  <a:pt x="76200" y="381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4445889"/>
            <a:ext cx="5127625" cy="2160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563495" algn="l"/>
                <a:tab pos="2979420" algn="l"/>
                <a:tab pos="3184525" algn="l"/>
              </a:tabLst>
            </a:pPr>
            <a:r>
              <a:rPr dirty="0" sz="2000">
                <a:latin typeface="Arial"/>
                <a:cs typeface="Arial"/>
              </a:rPr>
              <a:t>Surf Zone- The </a:t>
            </a:r>
            <a:r>
              <a:rPr dirty="0" sz="2000" spc="-5">
                <a:latin typeface="Arial"/>
                <a:cs typeface="Arial"/>
              </a:rPr>
              <a:t>area between </a:t>
            </a:r>
            <a:r>
              <a:rPr dirty="0" sz="2000">
                <a:latin typeface="Arial"/>
                <a:cs typeface="Arial"/>
              </a:rPr>
              <a:t>the seaward  </a:t>
            </a:r>
            <a:r>
              <a:rPr dirty="0" sz="2000" spc="-5">
                <a:latin typeface="Arial"/>
                <a:cs typeface="Arial"/>
              </a:rPr>
              <a:t>line of breaking </a:t>
            </a:r>
            <a:r>
              <a:rPr dirty="0" sz="2000">
                <a:latin typeface="Arial"/>
                <a:cs typeface="Arial"/>
              </a:rPr>
              <a:t>waves </a:t>
            </a:r>
            <a:r>
              <a:rPr dirty="0" sz="2000" spc="-5">
                <a:latin typeface="Arial"/>
                <a:cs typeface="Arial"/>
              </a:rPr>
              <a:t>and </a:t>
            </a:r>
            <a:r>
              <a:rPr dirty="0" sz="2000">
                <a:latin typeface="Arial"/>
                <a:cs typeface="Arial"/>
              </a:rPr>
              <a:t>the </a:t>
            </a:r>
            <a:r>
              <a:rPr dirty="0" sz="2000" spc="-5">
                <a:latin typeface="Arial"/>
                <a:cs typeface="Arial"/>
              </a:rPr>
              <a:t>landward limit  of </a:t>
            </a:r>
            <a:r>
              <a:rPr dirty="0" sz="2000">
                <a:latin typeface="Arial"/>
                <a:cs typeface="Arial"/>
              </a:rPr>
              <a:t>the </a:t>
            </a:r>
            <a:r>
              <a:rPr dirty="0" sz="2000" spc="-5">
                <a:latin typeface="Arial"/>
                <a:cs typeface="Arial"/>
              </a:rPr>
              <a:t>upward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wave rush.	The surf </a:t>
            </a:r>
            <a:r>
              <a:rPr dirty="0" sz="2000" spc="-10">
                <a:latin typeface="Arial"/>
                <a:cs typeface="Arial"/>
              </a:rPr>
              <a:t>zone’s  </a:t>
            </a:r>
            <a:r>
              <a:rPr dirty="0" sz="2000">
                <a:latin typeface="Arial"/>
                <a:cs typeface="Arial"/>
              </a:rPr>
              <a:t>seaward </a:t>
            </a:r>
            <a:r>
              <a:rPr dirty="0" sz="2000" spc="-5">
                <a:latin typeface="Arial"/>
                <a:cs typeface="Arial"/>
              </a:rPr>
              <a:t>boundary </a:t>
            </a:r>
            <a:r>
              <a:rPr dirty="0" sz="2000">
                <a:latin typeface="Arial"/>
                <a:cs typeface="Arial"/>
              </a:rPr>
              <a:t>changes </a:t>
            </a:r>
            <a:r>
              <a:rPr dirty="0" sz="2000" spc="-5">
                <a:latin typeface="Arial"/>
                <a:cs typeface="Arial"/>
              </a:rPr>
              <a:t>with changing  </a:t>
            </a:r>
            <a:r>
              <a:rPr dirty="0" sz="2000">
                <a:latin typeface="Arial"/>
                <a:cs typeface="Arial"/>
              </a:rPr>
              <a:t>wave </a:t>
            </a:r>
            <a:r>
              <a:rPr dirty="0" sz="2000" spc="-5">
                <a:latin typeface="Arial"/>
                <a:cs typeface="Arial"/>
              </a:rPr>
              <a:t>conditions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caused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by	varying </a:t>
            </a:r>
            <a:r>
              <a:rPr dirty="0" sz="2000">
                <a:latin typeface="Arial"/>
                <a:cs typeface="Arial"/>
              </a:rPr>
              <a:t>weather  and storm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conditions.	Longshore </a:t>
            </a:r>
            <a:r>
              <a:rPr dirty="0" sz="2000">
                <a:latin typeface="Arial"/>
                <a:cs typeface="Arial"/>
              </a:rPr>
              <a:t>transport</a:t>
            </a:r>
            <a:r>
              <a:rPr dirty="0" sz="2000" spc="-13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of  sediment </a:t>
            </a:r>
            <a:r>
              <a:rPr dirty="0" sz="2000">
                <a:latin typeface="Arial"/>
                <a:cs typeface="Arial"/>
              </a:rPr>
              <a:t>takes </a:t>
            </a:r>
            <a:r>
              <a:rPr dirty="0" sz="2000" spc="-5">
                <a:latin typeface="Arial"/>
                <a:cs typeface="Arial"/>
              </a:rPr>
              <a:t>place in the </a:t>
            </a:r>
            <a:r>
              <a:rPr dirty="0" sz="2000">
                <a:latin typeface="Arial"/>
                <a:cs typeface="Arial"/>
              </a:rPr>
              <a:t>surf</a:t>
            </a:r>
            <a:r>
              <a:rPr dirty="0" sz="2000" spc="-114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zone.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7500" rIns="0" bIns="0" rtlCol="0" vert="horz">
            <a:spAutoFit/>
          </a:bodyPr>
          <a:lstStyle/>
          <a:p>
            <a:pPr marL="2413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0000"/>
                </a:solidFill>
              </a:rPr>
              <a:t>The </a:t>
            </a:r>
            <a:r>
              <a:rPr dirty="0" sz="2400" spc="-5">
                <a:solidFill>
                  <a:srgbClr val="000000"/>
                </a:solidFill>
              </a:rPr>
              <a:t>surf </a:t>
            </a:r>
            <a:r>
              <a:rPr dirty="0" sz="2400">
                <a:solidFill>
                  <a:srgbClr val="000000"/>
                </a:solidFill>
              </a:rPr>
              <a:t>zone </a:t>
            </a:r>
            <a:r>
              <a:rPr dirty="0" sz="2400" spc="-5">
                <a:solidFill>
                  <a:srgbClr val="000000"/>
                </a:solidFill>
              </a:rPr>
              <a:t>on this day was </a:t>
            </a:r>
            <a:r>
              <a:rPr dirty="0" sz="2400">
                <a:solidFill>
                  <a:srgbClr val="000000"/>
                </a:solidFill>
              </a:rPr>
              <a:t>very </a:t>
            </a:r>
            <a:r>
              <a:rPr dirty="0" sz="2400" spc="-5">
                <a:solidFill>
                  <a:srgbClr val="000000"/>
                </a:solidFill>
              </a:rPr>
              <a:t>wide and had both  spilling, and plunging or </a:t>
            </a:r>
            <a:r>
              <a:rPr dirty="0" sz="2400">
                <a:solidFill>
                  <a:srgbClr val="000000"/>
                </a:solidFill>
              </a:rPr>
              <a:t>curling</a:t>
            </a:r>
            <a:r>
              <a:rPr dirty="0" sz="2400" spc="100">
                <a:solidFill>
                  <a:srgbClr val="000000"/>
                </a:solidFill>
              </a:rPr>
              <a:t> </a:t>
            </a:r>
            <a:r>
              <a:rPr dirty="0" sz="2400" spc="-5">
                <a:solidFill>
                  <a:srgbClr val="000000"/>
                </a:solidFill>
              </a:rPr>
              <a:t>breakers.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540" y="254000"/>
            <a:ext cx="3869690" cy="40500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927735" algn="l"/>
                <a:tab pos="1096010" algn="l"/>
                <a:tab pos="2361565" algn="l"/>
              </a:tabLst>
            </a:pPr>
            <a:r>
              <a:rPr dirty="0" sz="2400" spc="-5">
                <a:latin typeface="Arial"/>
                <a:cs typeface="Arial"/>
              </a:rPr>
              <a:t>Offshore </a:t>
            </a:r>
            <a:r>
              <a:rPr dirty="0" sz="2400">
                <a:latin typeface="Arial"/>
                <a:cs typeface="Arial"/>
              </a:rPr>
              <a:t>sand </a:t>
            </a:r>
            <a:r>
              <a:rPr dirty="0" sz="2400" spc="-5">
                <a:latin typeface="Arial"/>
                <a:cs typeface="Arial"/>
              </a:rPr>
              <a:t>bars </a:t>
            </a:r>
            <a:r>
              <a:rPr dirty="0" sz="2400">
                <a:latin typeface="Arial"/>
                <a:cs typeface="Arial"/>
              </a:rPr>
              <a:t>cause  </a:t>
            </a:r>
            <a:r>
              <a:rPr dirty="0" sz="2400" spc="-5">
                <a:latin typeface="Arial"/>
                <a:cs typeface="Arial"/>
              </a:rPr>
              <a:t>waves </a:t>
            </a:r>
            <a:r>
              <a:rPr dirty="0" sz="2400">
                <a:latin typeface="Arial"/>
                <a:cs typeface="Arial"/>
              </a:rPr>
              <a:t>to </a:t>
            </a:r>
            <a:r>
              <a:rPr dirty="0" sz="2400" spc="-5">
                <a:latin typeface="Arial"/>
                <a:cs typeface="Arial"/>
              </a:rPr>
              <a:t>break in </a:t>
            </a:r>
            <a:r>
              <a:rPr dirty="0" sz="2400">
                <a:latin typeface="Arial"/>
                <a:cs typeface="Arial"/>
              </a:rPr>
              <a:t>the surf  </a:t>
            </a:r>
            <a:r>
              <a:rPr dirty="0" sz="2400" spc="-5">
                <a:latin typeface="Arial"/>
                <a:cs typeface="Arial"/>
              </a:rPr>
              <a:t>zone.	</a:t>
            </a:r>
            <a:r>
              <a:rPr dirty="0" sz="2400" spc="-10">
                <a:latin typeface="Arial"/>
                <a:cs typeface="Arial"/>
              </a:rPr>
              <a:t>Sand </a:t>
            </a:r>
            <a:r>
              <a:rPr dirty="0" sz="2400" spc="-5">
                <a:latin typeface="Arial"/>
                <a:cs typeface="Arial"/>
              </a:rPr>
              <a:t>bars are </a:t>
            </a:r>
            <a:r>
              <a:rPr dirty="0" sz="2400" spc="-10">
                <a:latin typeface="Arial"/>
                <a:cs typeface="Arial"/>
              </a:rPr>
              <a:t>always  </a:t>
            </a:r>
            <a:r>
              <a:rPr dirty="0" sz="2400" spc="-5">
                <a:latin typeface="Arial"/>
                <a:cs typeface="Arial"/>
              </a:rPr>
              <a:t>shifting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location.	They are  important, they </a:t>
            </a:r>
            <a:r>
              <a:rPr dirty="0" sz="2400">
                <a:latin typeface="Arial"/>
                <a:cs typeface="Arial"/>
              </a:rPr>
              <a:t>cause  </a:t>
            </a:r>
            <a:r>
              <a:rPr dirty="0" sz="2400" spc="-5">
                <a:latin typeface="Arial"/>
                <a:cs typeface="Arial"/>
              </a:rPr>
              <a:t>waves </a:t>
            </a:r>
            <a:r>
              <a:rPr dirty="0" sz="2400">
                <a:latin typeface="Arial"/>
                <a:cs typeface="Arial"/>
              </a:rPr>
              <a:t>to </a:t>
            </a:r>
            <a:r>
              <a:rPr dirty="0" sz="2400" spc="-5">
                <a:latin typeface="Arial"/>
                <a:cs typeface="Arial"/>
              </a:rPr>
              <a:t>break and lose  energy prior </a:t>
            </a:r>
            <a:r>
              <a:rPr dirty="0" sz="2400">
                <a:latin typeface="Arial"/>
                <a:cs typeface="Arial"/>
              </a:rPr>
              <a:t>to </a:t>
            </a:r>
            <a:r>
              <a:rPr dirty="0" sz="2400" spc="-5">
                <a:latin typeface="Arial"/>
                <a:cs typeface="Arial"/>
              </a:rPr>
              <a:t>reaching </a:t>
            </a:r>
            <a:r>
              <a:rPr dirty="0" sz="2400">
                <a:latin typeface="Arial"/>
                <a:cs typeface="Arial"/>
              </a:rPr>
              <a:t>the  </a:t>
            </a:r>
            <a:r>
              <a:rPr dirty="0" sz="2400" spc="-5">
                <a:latin typeface="Arial"/>
                <a:cs typeface="Arial"/>
              </a:rPr>
              <a:t>beach.		Notice </a:t>
            </a:r>
            <a:r>
              <a:rPr dirty="0" sz="2400">
                <a:latin typeface="Arial"/>
                <a:cs typeface="Arial"/>
              </a:rPr>
              <a:t>the sediment  </a:t>
            </a:r>
            <a:r>
              <a:rPr dirty="0" sz="2400" spc="-5">
                <a:latin typeface="Arial"/>
                <a:cs typeface="Arial"/>
              </a:rPr>
              <a:t>in suspension as it is  transported by </a:t>
            </a:r>
            <a:r>
              <a:rPr dirty="0" sz="2400">
                <a:latin typeface="Arial"/>
                <a:cs typeface="Arial"/>
              </a:rPr>
              <a:t>currents- </a:t>
            </a:r>
            <a:r>
              <a:rPr dirty="0" sz="2400" i="1">
                <a:latin typeface="Arial"/>
                <a:cs typeface="Arial"/>
              </a:rPr>
              <a:t>A  </a:t>
            </a:r>
            <a:r>
              <a:rPr dirty="0" sz="2400" spc="-5" i="1">
                <a:latin typeface="Arial"/>
                <a:cs typeface="Arial"/>
              </a:rPr>
              <a:t>River of</a:t>
            </a:r>
            <a:r>
              <a:rPr dirty="0" sz="2400" spc="5" i="1">
                <a:latin typeface="Arial"/>
                <a:cs typeface="Arial"/>
              </a:rPr>
              <a:t> </a:t>
            </a:r>
            <a:r>
              <a:rPr dirty="0" sz="2400" spc="-5" i="1">
                <a:latin typeface="Arial"/>
                <a:cs typeface="Arial"/>
              </a:rPr>
              <a:t>Sand.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c. skowron</dc:creator>
  <dc:title>No Slide Title</dc:title>
  <dcterms:created xsi:type="dcterms:W3CDTF">2018-02-06T15:32:57Z</dcterms:created>
  <dcterms:modified xsi:type="dcterms:W3CDTF">2018-02-06T15:32:57Z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2013-04-08T00:00:00Z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2018-02-06T00:00:00Z</vt:filetime>
  </property>
</Properties>
</file>