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66" r:id="rId3"/>
    <p:sldId id="262" r:id="rId4"/>
    <p:sldId id="263" r:id="rId5"/>
    <p:sldId id="257" r:id="rId6"/>
    <p:sldId id="259" r:id="rId7"/>
    <p:sldId id="264" r:id="rId8"/>
    <p:sldId id="258" r:id="rId9"/>
    <p:sldId id="261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F3BF8-A6BD-4B7F-97E9-5E3B58C09EA3}" type="datetimeFigureOut">
              <a:rPr lang="en-US" smtClean="0"/>
              <a:pPr/>
              <a:t>1/27/2012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00329-E01F-4BED-BEAF-71D597977D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9D0B-FB4E-4ECA-97F4-24979CC84FB5}" type="datetimeFigureOut">
              <a:rPr lang="en-US" smtClean="0"/>
              <a:pPr/>
              <a:t>1/27/2012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D439-0815-430F-A995-699F7FE902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9D0B-FB4E-4ECA-97F4-24979CC84FB5}" type="datetimeFigureOut">
              <a:rPr lang="en-US" smtClean="0"/>
              <a:pPr/>
              <a:t>1/27/2012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D439-0815-430F-A995-699F7FE902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9D0B-FB4E-4ECA-97F4-24979CC84FB5}" type="datetimeFigureOut">
              <a:rPr lang="en-US" smtClean="0"/>
              <a:pPr/>
              <a:t>1/27/2012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D439-0815-430F-A995-699F7FE902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9D0B-FB4E-4ECA-97F4-24979CC84FB5}" type="datetimeFigureOut">
              <a:rPr lang="en-US" smtClean="0"/>
              <a:pPr/>
              <a:t>1/27/2012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D439-0815-430F-A995-699F7FE902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9D0B-FB4E-4ECA-97F4-24979CC84FB5}" type="datetimeFigureOut">
              <a:rPr lang="en-US" smtClean="0"/>
              <a:pPr/>
              <a:t>1/27/2012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D439-0815-430F-A995-699F7FE902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9D0B-FB4E-4ECA-97F4-24979CC84FB5}" type="datetimeFigureOut">
              <a:rPr lang="en-US" smtClean="0"/>
              <a:pPr/>
              <a:t>1/27/2012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D439-0815-430F-A995-699F7FE902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9D0B-FB4E-4ECA-97F4-24979CC84FB5}" type="datetimeFigureOut">
              <a:rPr lang="en-US" smtClean="0"/>
              <a:pPr/>
              <a:t>1/27/2012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D439-0815-430F-A995-699F7FE902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9D0B-FB4E-4ECA-97F4-24979CC84FB5}" type="datetimeFigureOut">
              <a:rPr lang="en-US" smtClean="0"/>
              <a:pPr/>
              <a:t>1/27/2012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D439-0815-430F-A995-699F7FE902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9D0B-FB4E-4ECA-97F4-24979CC84FB5}" type="datetimeFigureOut">
              <a:rPr lang="en-US" smtClean="0"/>
              <a:pPr/>
              <a:t>1/27/2012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D439-0815-430F-A995-699F7FE902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9D0B-FB4E-4ECA-97F4-24979CC84FB5}" type="datetimeFigureOut">
              <a:rPr lang="en-US" smtClean="0"/>
              <a:pPr/>
              <a:t>1/27/2012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D439-0815-430F-A995-699F7FE902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D9D0B-FB4E-4ECA-97F4-24979CC84FB5}" type="datetimeFigureOut">
              <a:rPr lang="en-US" smtClean="0"/>
              <a:pPr/>
              <a:t>1/27/2012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0D439-0815-430F-A995-699F7FE902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D9D0B-FB4E-4ECA-97F4-24979CC84FB5}" type="datetimeFigureOut">
              <a:rPr lang="en-US" smtClean="0"/>
              <a:pPr/>
              <a:t>1/27/2012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0D439-0815-430F-A995-699F7FE902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 the Water’s Edge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858000" cy="1752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Enjoy a close look at Buffalo River and its inhabitants</a:t>
            </a:r>
            <a:r>
              <a:rPr lang="en-US" sz="2400" dirty="0" smtClean="0"/>
              <a:t>.</a:t>
            </a:r>
          </a:p>
          <a:p>
            <a:r>
              <a:rPr lang="en-US" sz="1400" dirty="0" smtClean="0"/>
              <a:t>(This program is available at all locations.)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400" dirty="0" smtClean="0"/>
              <a:t>Try creating a food web with the fish and macroinvertebrates. What might the macroinvertebrates eat? We’ll explore all these questions and more when you come to the river for “At the Water’s Edge”.</a:t>
            </a:r>
            <a:endParaRPr lang="en-US" sz="2400" dirty="0"/>
          </a:p>
        </p:txBody>
      </p:sp>
      <p:pic>
        <p:nvPicPr>
          <p:cNvPr id="6" name="Content Placeholder 5" descr="foodweb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524000"/>
            <a:ext cx="7924800" cy="46442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Program locations at Buffalo National River</a:t>
            </a:r>
            <a:endParaRPr lang="en-US" sz="2400" dirty="0"/>
          </a:p>
        </p:txBody>
      </p:sp>
      <p:pic>
        <p:nvPicPr>
          <p:cNvPr id="4" name="Content Placeholder 3" descr="BNR location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2997" y="1600200"/>
            <a:ext cx="755800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will get wet!</a:t>
            </a:r>
            <a:endParaRPr lang="en-US" dirty="0"/>
          </a:p>
        </p:txBody>
      </p:sp>
      <p:pic>
        <p:nvPicPr>
          <p:cNvPr id="4" name="Content Placeholder 3" descr="Faron net placement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057400"/>
            <a:ext cx="2580217" cy="1935163"/>
          </a:xfrm>
        </p:spPr>
      </p:pic>
      <p:pic>
        <p:nvPicPr>
          <p:cNvPr id="5" name="Picture 4" descr="Sample reduction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7600" y="1905000"/>
            <a:ext cx="3048000" cy="2286000"/>
          </a:xfrm>
          <a:prstGeom prst="rect">
            <a:avLst/>
          </a:prstGeom>
        </p:spPr>
      </p:pic>
      <p:pic>
        <p:nvPicPr>
          <p:cNvPr id="6" name="Picture 5" descr="Faron and Jan Big Creek riffle 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3581400"/>
            <a:ext cx="2844800" cy="2133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8800" y="12954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We will examine the river, its habitat, and inhabitants using techniques similar to that used by our researchers.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IMPORTANT!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Remember this activity takes place in the river.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We will have safety precautions in place as needed and safety reminders during the program.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This is intended to be wading only. However, some students have “accidently, on purpose” gone swimming. Be prepared with dry clothes.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All participants should wear shoes and clothes that can get wet. No one will go into the river barefoot.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400" dirty="0" smtClean="0"/>
              <a:t>Buffalo National River encompasses the green area on the map below. The pale blue is the watershed of the river. What is a watershed? What happens in the watershed that affects the river?</a:t>
            </a:r>
            <a:endParaRPr lang="en-US" sz="2400" dirty="0"/>
          </a:p>
        </p:txBody>
      </p:sp>
      <p:pic>
        <p:nvPicPr>
          <p:cNvPr id="4" name="Content Placeholder 3" descr="ParkWatershed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6877" y="1600200"/>
            <a:ext cx="599024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2000" dirty="0" smtClean="0"/>
              <a:t>Since we’re talking about water, let’s review the water cycle.</a:t>
            </a:r>
            <a:endParaRPr lang="en-US" sz="2000" dirty="0"/>
          </a:p>
        </p:txBody>
      </p:sp>
      <p:pic>
        <p:nvPicPr>
          <p:cNvPr id="8" name="Content Placeholder 7" descr="water cyc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524000"/>
            <a:ext cx="4724400" cy="4724400"/>
          </a:xfrm>
        </p:spPr>
      </p:pic>
      <p:sp>
        <p:nvSpPr>
          <p:cNvPr id="4" name="Left Arrow 3"/>
          <p:cNvSpPr/>
          <p:nvPr/>
        </p:nvSpPr>
        <p:spPr>
          <a:xfrm rot="20175413">
            <a:off x="4918814" y="4727343"/>
            <a:ext cx="457200" cy="30480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 rot="20175413">
            <a:off x="5452214" y="5032143"/>
            <a:ext cx="457200" cy="30480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6172200" y="5029200"/>
            <a:ext cx="457200" cy="2286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Up Arrow 8"/>
          <p:cNvSpPr/>
          <p:nvPr/>
        </p:nvSpPr>
        <p:spPr>
          <a:xfrm>
            <a:off x="6781800" y="4953000"/>
            <a:ext cx="45719" cy="1524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010400" y="4343400"/>
            <a:ext cx="76200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781800" y="3810000"/>
            <a:ext cx="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248400" y="3962400"/>
            <a:ext cx="1524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6172200" y="4343400"/>
            <a:ext cx="1524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5800" y="1828800"/>
            <a:ext cx="213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Precipitation</a:t>
            </a:r>
          </a:p>
          <a:p>
            <a:r>
              <a:rPr lang="en-US" dirty="0" smtClean="0"/>
              <a:t>Evaporation</a:t>
            </a:r>
          </a:p>
          <a:p>
            <a:r>
              <a:rPr lang="en-US" dirty="0" smtClean="0"/>
              <a:t>Transpiration</a:t>
            </a:r>
          </a:p>
          <a:p>
            <a:r>
              <a:rPr lang="en-US" dirty="0" smtClean="0"/>
              <a:t>Run off</a:t>
            </a:r>
          </a:p>
          <a:p>
            <a:r>
              <a:rPr lang="en-US" dirty="0" smtClean="0"/>
              <a:t>Ground water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P10100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600200"/>
            <a:ext cx="3556000" cy="2667000"/>
          </a:xfrm>
        </p:spPr>
      </p:pic>
      <p:pic>
        <p:nvPicPr>
          <p:cNvPr id="5" name="Picture 4" descr="P10100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429000"/>
            <a:ext cx="36576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5800" y="16764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will discuss the watershed, review food chains for the river, organize teams and equipment, and go over procedures.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4876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Then it’s into the water!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What are we looking for? What in the world is a macroinvertebrate?</a:t>
            </a:r>
            <a:endParaRPr lang="en-US" dirty="0"/>
          </a:p>
        </p:txBody>
      </p:sp>
      <p:pic>
        <p:nvPicPr>
          <p:cNvPr id="4" name="Content Placeholder 3" descr="caddisfly2_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2362200"/>
            <a:ext cx="975360" cy="509016"/>
          </a:xfrm>
        </p:spPr>
      </p:pic>
      <p:pic>
        <p:nvPicPr>
          <p:cNvPr id="5" name="Picture 4" descr="caddisfly larva2_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3581400"/>
            <a:ext cx="975360" cy="400812"/>
          </a:xfrm>
          <a:prstGeom prst="rect">
            <a:avLst/>
          </a:prstGeom>
        </p:spPr>
      </p:pic>
      <p:pic>
        <p:nvPicPr>
          <p:cNvPr id="7" name="Picture 6" descr="dragonfly nymph_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1981200"/>
            <a:ext cx="975360" cy="650748"/>
          </a:xfrm>
          <a:prstGeom prst="rect">
            <a:avLst/>
          </a:prstGeom>
        </p:spPr>
      </p:pic>
      <p:pic>
        <p:nvPicPr>
          <p:cNvPr id="8" name="Picture 7" descr="dragonfly2_jp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0200" y="3048000"/>
            <a:ext cx="975360" cy="926592"/>
          </a:xfrm>
          <a:prstGeom prst="rect">
            <a:avLst/>
          </a:prstGeom>
        </p:spPr>
      </p:pic>
      <p:pic>
        <p:nvPicPr>
          <p:cNvPr id="9" name="Picture 8" descr="mayfly nymph_jp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00200" y="4495800"/>
            <a:ext cx="434340" cy="975360"/>
          </a:xfrm>
          <a:prstGeom prst="rect">
            <a:avLst/>
          </a:prstGeom>
        </p:spPr>
      </p:pic>
      <p:pic>
        <p:nvPicPr>
          <p:cNvPr id="10" name="Picture 9" descr="Mayfly_jp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09800" y="4419600"/>
            <a:ext cx="1950720" cy="1091184"/>
          </a:xfrm>
          <a:prstGeom prst="rect">
            <a:avLst/>
          </a:prstGeom>
        </p:spPr>
      </p:pic>
      <p:pic>
        <p:nvPicPr>
          <p:cNvPr id="11" name="Picture 10" descr="Mosquito Larva 2_jp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81600" y="4648200"/>
            <a:ext cx="1295400" cy="1196221"/>
          </a:xfrm>
          <a:prstGeom prst="rect">
            <a:avLst/>
          </a:prstGeom>
        </p:spPr>
      </p:pic>
      <p:pic>
        <p:nvPicPr>
          <p:cNvPr id="12" name="Picture 11" descr="Mosquito Biting_jp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29400" y="4953000"/>
            <a:ext cx="975360" cy="644652"/>
          </a:xfrm>
          <a:prstGeom prst="rect">
            <a:avLst/>
          </a:prstGeom>
        </p:spPr>
      </p:pic>
      <p:pic>
        <p:nvPicPr>
          <p:cNvPr id="13" name="Picture 12" descr="stonefly nymph_jpg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81800" y="2057400"/>
            <a:ext cx="975360" cy="621792"/>
          </a:xfrm>
          <a:prstGeom prst="rect">
            <a:avLst/>
          </a:prstGeom>
        </p:spPr>
      </p:pic>
      <p:pic>
        <p:nvPicPr>
          <p:cNvPr id="14" name="Picture 13" descr="stonefly2_jpg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934200" y="3124200"/>
            <a:ext cx="975360" cy="350520"/>
          </a:xfrm>
          <a:prstGeom prst="rect">
            <a:avLst/>
          </a:prstGeom>
        </p:spPr>
      </p:pic>
      <p:pic>
        <p:nvPicPr>
          <p:cNvPr id="15" name="Picture 14" descr="water penny_jpg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315200" y="3886200"/>
            <a:ext cx="975360" cy="7574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62000" y="21336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Caddisfly adult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85800" y="32766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Caddisfly larva</a:t>
            </a:r>
            <a:endParaRPr lang="en-US" sz="1200" dirty="0"/>
          </a:p>
        </p:txBody>
      </p:sp>
      <p:pic>
        <p:nvPicPr>
          <p:cNvPr id="18" name="Picture 17" descr="damselfly nymph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429000" y="2133600"/>
            <a:ext cx="975360" cy="742188"/>
          </a:xfrm>
          <a:prstGeom prst="rect">
            <a:avLst/>
          </a:prstGeom>
        </p:spPr>
      </p:pic>
      <p:pic>
        <p:nvPicPr>
          <p:cNvPr id="20" name="Picture 19" descr="dameselfly.JPG"/>
          <p:cNvPicPr>
            <a:picLocks noChangeAspect="1"/>
          </p:cNvPicPr>
          <p:nvPr/>
        </p:nvPicPr>
        <p:blipFill>
          <a:blip r:embed="rId14" cstate="print"/>
          <a:srcRect r="59057" b="80000"/>
          <a:stretch>
            <a:fillRect/>
          </a:stretch>
        </p:blipFill>
        <p:spPr>
          <a:xfrm>
            <a:off x="3124200" y="3048000"/>
            <a:ext cx="1742282" cy="77077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276600" y="28194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Damselfly</a:t>
            </a:r>
            <a:r>
              <a:rPr lang="en-US" sz="1200" dirty="0" smtClean="0"/>
              <a:t>  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3505200" y="1905000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nymph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3505200" y="36576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adult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5181600" y="25908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Dragonfly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5029200" y="19050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nymph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5638800" y="28194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adult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6858000" y="26670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Stonefly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6858000" y="1828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nymph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7086600" y="34290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adult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838200" y="47244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nymph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2057400" y="46482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Mayfly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2514600" y="53340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adult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5791200" y="55626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Mosquito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5029200" y="48006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larva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7467600" y="5029200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adult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609600" y="1676400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Drawings not to scale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 smtClean="0"/>
              <a:t>We’ll also look for a variety of fish species.</a:t>
            </a:r>
            <a:endParaRPr lang="en-US" sz="2000" dirty="0"/>
          </a:p>
        </p:txBody>
      </p:sp>
      <p:pic>
        <p:nvPicPr>
          <p:cNvPr id="4" name="Content Placeholder 3" descr="Bas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0" y="2133600"/>
            <a:ext cx="1950720" cy="734568"/>
          </a:xfrm>
        </p:spPr>
      </p:pic>
      <p:pic>
        <p:nvPicPr>
          <p:cNvPr id="5" name="Picture 4" descr="Fish Ch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3962400"/>
            <a:ext cx="3429000" cy="1859161"/>
          </a:xfrm>
          <a:prstGeom prst="rect">
            <a:avLst/>
          </a:prstGeom>
        </p:spPr>
      </p:pic>
      <p:pic>
        <p:nvPicPr>
          <p:cNvPr id="6" name="Picture 5" descr="Bluegi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94282" y="3505200"/>
            <a:ext cx="1400038" cy="914400"/>
          </a:xfrm>
          <a:prstGeom prst="rect">
            <a:avLst/>
          </a:prstGeom>
        </p:spPr>
      </p:pic>
      <p:pic>
        <p:nvPicPr>
          <p:cNvPr id="7" name="Picture 6" descr="f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3276600"/>
            <a:ext cx="975360" cy="457200"/>
          </a:xfrm>
          <a:prstGeom prst="rect">
            <a:avLst/>
          </a:prstGeom>
        </p:spPr>
      </p:pic>
      <p:pic>
        <p:nvPicPr>
          <p:cNvPr id="8" name="Picture 7" descr="Gar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6600" y="2133600"/>
            <a:ext cx="1950720" cy="551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14800" y="45720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a food chain for fish. What does the littlest fish eat?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316</Words>
  <Application>Microsoft Office PowerPoint</Application>
  <PresentationFormat>On-screen Show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At the Water’s Edge</vt:lpstr>
      <vt:lpstr>Program locations at Buffalo National River</vt:lpstr>
      <vt:lpstr>You will get wet!</vt:lpstr>
      <vt:lpstr>Slide 4</vt:lpstr>
      <vt:lpstr>Buffalo National River encompasses the green area on the map below. The pale blue is the watershed of the river. What is a watershed? What happens in the watershed that affects the river?</vt:lpstr>
      <vt:lpstr>Since we’re talking about water, let’s review the water cycle.</vt:lpstr>
      <vt:lpstr>Slide 7</vt:lpstr>
      <vt:lpstr>What are we looking for? What in the world is a macroinvertebrate?</vt:lpstr>
      <vt:lpstr>We’ll also look for a variety of fish species.</vt:lpstr>
      <vt:lpstr>Try creating a food web with the fish and macroinvertebrates. What might the macroinvertebrates eat? We’ll explore all these questions and more when you come to the river for “At the Water’s Edge”.</vt:lpstr>
    </vt:vector>
  </TitlesOfParts>
  <Company>National Park Service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 the Water’s Edge</dc:title>
  <dc:creator>Midwest Region</dc:creator>
  <cp:lastModifiedBy>Midwest Region</cp:lastModifiedBy>
  <cp:revision>34</cp:revision>
  <dcterms:created xsi:type="dcterms:W3CDTF">2012-01-14T21:43:13Z</dcterms:created>
  <dcterms:modified xsi:type="dcterms:W3CDTF">2012-01-27T16:00:18Z</dcterms:modified>
</cp:coreProperties>
</file>