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67" r:id="rId3"/>
    <p:sldId id="266"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D2473E-9D93-4AC9-B048-18E3DD4696DB}" type="datetimeFigureOut">
              <a:rPr lang="en-US" smtClean="0"/>
              <a:pPr/>
              <a:t>1/27/2012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82F842-B558-4652-B57B-56D783BC011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1BDB4D-8389-4E41-B20E-0565A36CA5B8}"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BDB4D-8389-4E41-B20E-0565A36CA5B8}"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BDB4D-8389-4E41-B20E-0565A36CA5B8}"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BDB4D-8389-4E41-B20E-0565A36CA5B8}"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BDB4D-8389-4E41-B20E-0565A36CA5B8}"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BDB4D-8389-4E41-B20E-0565A36CA5B8}"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BDB4D-8389-4E41-B20E-0565A36CA5B8}" type="datetimeFigureOut">
              <a:rPr lang="en-US" smtClean="0"/>
              <a:pPr/>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1BDB4D-8389-4E41-B20E-0565A36CA5B8}" type="datetimeFigureOut">
              <a:rPr lang="en-US" smtClean="0"/>
              <a:pPr/>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BDB4D-8389-4E41-B20E-0565A36CA5B8}" type="datetimeFigureOut">
              <a:rPr lang="en-US" smtClean="0"/>
              <a:pPr/>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BDB4D-8389-4E41-B20E-0565A36CA5B8}"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BDB4D-8389-4E41-B20E-0565A36CA5B8}"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B292B-6DCC-430E-B651-AA028CBBE9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BDB4D-8389-4E41-B20E-0565A36CA5B8}" type="datetimeFigureOut">
              <a:rPr lang="en-US" smtClean="0"/>
              <a:pPr/>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B292B-6DCC-430E-B651-AA028CBBE9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Collier Homestead Tour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Sod was an expert shot and often guided others for hunting and fishing trips to supplement his farming income.</a:t>
            </a:r>
            <a:endParaRPr lang="en-US" sz="2000" dirty="0"/>
          </a:p>
        </p:txBody>
      </p:sp>
      <p:pic>
        <p:nvPicPr>
          <p:cNvPr id="4" name="Content Placeholder 3" descr="sodwithguns.jpg"/>
          <p:cNvPicPr>
            <a:picLocks noGrp="1" noChangeAspect="1"/>
          </p:cNvPicPr>
          <p:nvPr>
            <p:ph idx="1"/>
          </p:nvPr>
        </p:nvPicPr>
        <p:blipFill>
          <a:blip r:embed="rId2" cstate="print"/>
          <a:stretch>
            <a:fillRect/>
          </a:stretch>
        </p:blipFill>
        <p:spPr>
          <a:xfrm>
            <a:off x="2839239" y="1600200"/>
            <a:ext cx="3465522"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The Colliers lived on their homestead until the early </a:t>
            </a:r>
            <a:r>
              <a:rPr lang="en-US" sz="1800" dirty="0" err="1" smtClean="0"/>
              <a:t>1960s</a:t>
            </a:r>
            <a:r>
              <a:rPr lang="en-US" sz="1800" dirty="0" smtClean="0"/>
              <a:t>. By the time the area became part of the park, the homestead was being reclaimed by the forest.</a:t>
            </a:r>
            <a:endParaRPr lang="en-US" sz="1800" dirty="0"/>
          </a:p>
        </p:txBody>
      </p:sp>
      <p:pic>
        <p:nvPicPr>
          <p:cNvPr id="4" name="Content Placeholder 3" descr="collierfront.JPG"/>
          <p:cNvPicPr>
            <a:picLocks noGrp="1" noChangeAspect="1"/>
          </p:cNvPicPr>
          <p:nvPr>
            <p:ph idx="1"/>
          </p:nvPr>
        </p:nvPicPr>
        <p:blipFill>
          <a:blip r:embed="rId2" cstate="print"/>
          <a:stretch>
            <a:fillRect/>
          </a:stretch>
        </p:blipFill>
        <p:spPr>
          <a:xfrm>
            <a:off x="1660748" y="1600200"/>
            <a:ext cx="5822504"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A short hike beyond the homestead provides a better understanding of the </a:t>
            </a:r>
            <a:r>
              <a:rPr lang="en-US" sz="2400" dirty="0" err="1" smtClean="0"/>
              <a:t>ridgetop</a:t>
            </a:r>
            <a:r>
              <a:rPr lang="en-US" sz="2400" dirty="0" smtClean="0"/>
              <a:t> land and forests. We’ll also get a view of the river and some bottomland fields.</a:t>
            </a:r>
            <a:endParaRPr lang="en-US" sz="2400" dirty="0"/>
          </a:p>
        </p:txBody>
      </p:sp>
      <p:pic>
        <p:nvPicPr>
          <p:cNvPr id="4" name="Content Placeholder 3" descr="rvt overlook 01.JPG"/>
          <p:cNvPicPr>
            <a:picLocks noGrp="1" noChangeAspect="1"/>
          </p:cNvPicPr>
          <p:nvPr>
            <p:ph idx="1"/>
          </p:nvPr>
        </p:nvPicPr>
        <p:blipFill>
          <a:blip r:embed="rId2" cstate="print"/>
          <a:stretch>
            <a:fillRect/>
          </a:stretch>
        </p:blipFill>
        <p:spPr>
          <a:xfrm>
            <a:off x="1280160" y="1668621"/>
            <a:ext cx="6583680" cy="438912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Program locations at Buffalo National River</a:t>
            </a:r>
            <a:endParaRPr lang="en-US" sz="2400" dirty="0"/>
          </a:p>
        </p:txBody>
      </p:sp>
      <p:pic>
        <p:nvPicPr>
          <p:cNvPr id="4" name="Content Placeholder 3" descr="BNR locations2.JPG"/>
          <p:cNvPicPr>
            <a:picLocks noGrp="1" noChangeAspect="1"/>
          </p:cNvPicPr>
          <p:nvPr>
            <p:ph idx="1"/>
          </p:nvPr>
        </p:nvPicPr>
        <p:blipFill>
          <a:blip r:embed="rId2" cstate="print"/>
          <a:stretch>
            <a:fillRect/>
          </a:stretch>
        </p:blipFill>
        <p:spPr>
          <a:xfrm>
            <a:off x="792997" y="1600200"/>
            <a:ext cx="7558005"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yler Bend.JPG"/>
          <p:cNvPicPr>
            <a:picLocks noGrp="1" noChangeAspect="1"/>
          </p:cNvPicPr>
          <p:nvPr>
            <p:ph idx="1"/>
          </p:nvPr>
        </p:nvPicPr>
        <p:blipFill>
          <a:blip r:embed="rId2" cstate="print"/>
          <a:stretch>
            <a:fillRect/>
          </a:stretch>
        </p:blipFill>
        <p:spPr>
          <a:xfrm>
            <a:off x="1752600" y="228600"/>
            <a:ext cx="6706645" cy="6291308"/>
          </a:xfrm>
        </p:spPr>
      </p:pic>
      <p:sp>
        <p:nvSpPr>
          <p:cNvPr id="2" name="Title 1"/>
          <p:cNvSpPr>
            <a:spLocks noGrp="1"/>
          </p:cNvSpPr>
          <p:nvPr>
            <p:ph type="title"/>
          </p:nvPr>
        </p:nvSpPr>
        <p:spPr/>
        <p:txBody>
          <a:bodyPr>
            <a:normAutofit/>
          </a:bodyPr>
          <a:lstStyle/>
          <a:p>
            <a:pPr algn="l"/>
            <a:r>
              <a:rPr lang="en-US" sz="1600" smtClean="0"/>
              <a:t>Collier Homestead </a:t>
            </a:r>
            <a:br>
              <a:rPr lang="en-US" sz="1600" smtClean="0"/>
            </a:br>
            <a:r>
              <a:rPr lang="en-US" sz="1600" smtClean="0"/>
              <a:t>Program </a:t>
            </a:r>
            <a:r>
              <a:rPr lang="en-US" sz="1600" dirty="0" smtClean="0"/>
              <a:t>location map</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it be like to live here?</a:t>
            </a:r>
            <a:endParaRPr lang="en-US" dirty="0"/>
          </a:p>
        </p:txBody>
      </p:sp>
      <p:pic>
        <p:nvPicPr>
          <p:cNvPr id="6" name="Content Placeholder 5" descr="Collier Homestead 2010 (12).JPG"/>
          <p:cNvPicPr>
            <a:picLocks noGrp="1" noChangeAspect="1"/>
          </p:cNvPicPr>
          <p:nvPr>
            <p:ph idx="1"/>
          </p:nvPr>
        </p:nvPicPr>
        <p:blipFill>
          <a:blip r:embed="rId2" cstate="print"/>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Homestead Act of 1862</a:t>
            </a:r>
            <a:endParaRPr lang="en-US" dirty="0"/>
          </a:p>
        </p:txBody>
      </p:sp>
      <p:pic>
        <p:nvPicPr>
          <p:cNvPr id="6" name="Content Placeholder 5" descr="homestead act.jpg"/>
          <p:cNvPicPr>
            <a:picLocks noGrp="1" noChangeAspect="1"/>
          </p:cNvPicPr>
          <p:nvPr>
            <p:ph idx="1"/>
          </p:nvPr>
        </p:nvPicPr>
        <p:blipFill>
          <a:blip r:embed="rId2" cstate="print"/>
          <a:stretch>
            <a:fillRect/>
          </a:stretch>
        </p:blipFill>
        <p:spPr>
          <a:xfrm>
            <a:off x="2905592" y="1600200"/>
            <a:ext cx="3332815"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The Homestead Act provided the means for people to claim unsettled land for little or no cash money. The claimant was required to settle or cultivate the land. After 5 years, the claimant would own the land outright.</a:t>
            </a:r>
            <a:endParaRPr lang="en-US" sz="2000" dirty="0"/>
          </a:p>
        </p:txBody>
      </p:sp>
      <p:sp>
        <p:nvSpPr>
          <p:cNvPr id="3" name="Content Placeholder 2"/>
          <p:cNvSpPr>
            <a:spLocks noGrp="1"/>
          </p:cNvSpPr>
          <p:nvPr>
            <p:ph idx="1"/>
          </p:nvPr>
        </p:nvSpPr>
        <p:spPr/>
        <p:txBody>
          <a:bodyPr>
            <a:normAutofit fontScale="55000" lnSpcReduction="20000"/>
          </a:bodyPr>
          <a:lstStyle/>
          <a:p>
            <a:pPr marL="0" indent="0" algn="ctr">
              <a:lnSpc>
                <a:spcPct val="120000"/>
              </a:lnSpc>
              <a:spcBef>
                <a:spcPts val="0"/>
              </a:spcBef>
              <a:buNone/>
            </a:pPr>
            <a:r>
              <a:rPr lang="en-US" sz="5100" dirty="0" smtClean="0"/>
              <a:t>Text from the Homestead Act of 1862</a:t>
            </a:r>
          </a:p>
          <a:p>
            <a:pPr marL="0" indent="0">
              <a:lnSpc>
                <a:spcPct val="120000"/>
              </a:lnSpc>
              <a:spcBef>
                <a:spcPts val="0"/>
              </a:spcBef>
              <a:buNone/>
            </a:pPr>
            <a:r>
              <a:rPr lang="en-US" dirty="0" smtClean="0"/>
              <a:t>…“the </a:t>
            </a:r>
            <a:r>
              <a:rPr lang="en-US" dirty="0"/>
              <a:t>person applying for the benefit of this act shall, </a:t>
            </a:r>
            <a:r>
              <a:rPr lang="en-US" dirty="0" smtClean="0"/>
              <a:t>…make </a:t>
            </a:r>
            <a:r>
              <a:rPr lang="en-US" dirty="0"/>
              <a:t>affidavit before the said register or receiver that he or she is the head of a family, or is twenty-one years or more of age, or shall have performed service in the army or navy of the United States, and that he has never borne arms against the Government of the United States or given aid and comfort to its enemies, and that such application is made for his or her exclusive use and benefit, and that said entry is made for the purpose of actual settlement and cultivation, </a:t>
            </a:r>
            <a:r>
              <a:rPr lang="en-US" dirty="0" smtClean="0"/>
              <a:t>…</a:t>
            </a:r>
            <a:endParaRPr lang="en-US" dirty="0"/>
          </a:p>
          <a:p>
            <a:pPr marL="0" indent="0">
              <a:lnSpc>
                <a:spcPct val="120000"/>
              </a:lnSpc>
              <a:spcBef>
                <a:spcPts val="0"/>
              </a:spcBef>
              <a:buNone/>
            </a:pPr>
            <a:r>
              <a:rPr lang="en-US" dirty="0"/>
              <a:t>…That no certificate shall be given or patent issued </a:t>
            </a:r>
            <a:r>
              <a:rPr lang="en-US" dirty="0" err="1"/>
              <a:t>therefor</a:t>
            </a:r>
            <a:r>
              <a:rPr lang="en-US" dirty="0"/>
              <a:t> until the expiration of five years from the date of such entry ; and if, at the expiration of such time, or at any time within two years thereafter, the person making such entry …</a:t>
            </a:r>
          </a:p>
          <a:p>
            <a:pPr marL="0" indent="0">
              <a:lnSpc>
                <a:spcPct val="120000"/>
              </a:lnSpc>
              <a:spcBef>
                <a:spcPts val="0"/>
              </a:spcBef>
              <a:buNone/>
            </a:pPr>
            <a:r>
              <a:rPr lang="en-US" dirty="0"/>
              <a:t>shall. prove by two credible witnesses that he, she, or they have resided upon or cultivated the same for the term of five years immediately succeeding the time of filing the affidavit </a:t>
            </a:r>
            <a:r>
              <a:rPr lang="en-US"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This patent certified that “the claim of Sod Collier has been established and duly consummated” and dated December 11, 1937.</a:t>
            </a:r>
            <a:endParaRPr lang="en-US" sz="2000" dirty="0"/>
          </a:p>
        </p:txBody>
      </p:sp>
      <p:pic>
        <p:nvPicPr>
          <p:cNvPr id="4" name="Content Placeholder 3" descr="collier patent.JPG"/>
          <p:cNvPicPr>
            <a:picLocks noGrp="1" noChangeAspect="1"/>
          </p:cNvPicPr>
          <p:nvPr>
            <p:ph idx="1"/>
          </p:nvPr>
        </p:nvPicPr>
        <p:blipFill>
          <a:blip r:embed="rId2" cstate="print"/>
          <a:stretch>
            <a:fillRect/>
          </a:stretch>
        </p:blipFill>
        <p:spPr>
          <a:xfrm>
            <a:off x="3093826" y="1600200"/>
            <a:ext cx="2956348"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Sod and Ida Mae Collier at their homestead.</a:t>
            </a:r>
            <a:endParaRPr lang="en-US" sz="2800" dirty="0"/>
          </a:p>
        </p:txBody>
      </p:sp>
      <p:pic>
        <p:nvPicPr>
          <p:cNvPr id="4" name="Content Placeholder 3" descr="scan0010.jpg"/>
          <p:cNvPicPr>
            <a:picLocks noGrp="1" noChangeAspect="1"/>
          </p:cNvPicPr>
          <p:nvPr>
            <p:ph idx="1"/>
          </p:nvPr>
        </p:nvPicPr>
        <p:blipFill>
          <a:blip r:embed="rId2" cstate="print"/>
          <a:stretch>
            <a:fillRect/>
          </a:stretch>
        </p:blipFill>
        <p:spPr>
          <a:xfrm>
            <a:off x="1590480" y="1600200"/>
            <a:ext cx="5963039"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dirty="0" smtClean="0"/>
              <a:t>Early settlers were able to homestead the rich farmland down near the river. Later arrivals, like the Collier family were left with the poorer ground along the ridges. The thin soil and dryer conditions made farming difficult. Sod and his brother William did manage to produce good bean crops.</a:t>
            </a:r>
            <a:endParaRPr lang="en-US" sz="1600" dirty="0"/>
          </a:p>
        </p:txBody>
      </p:sp>
      <p:pic>
        <p:nvPicPr>
          <p:cNvPr id="4" name="Content Placeholder 3" descr="scan0009.jpg"/>
          <p:cNvPicPr>
            <a:picLocks noGrp="1" noChangeAspect="1"/>
          </p:cNvPicPr>
          <p:nvPr>
            <p:ph idx="1"/>
          </p:nvPr>
        </p:nvPicPr>
        <p:blipFill>
          <a:blip r:embed="rId2" cstate="print"/>
          <a:stretch>
            <a:fillRect/>
          </a:stretch>
        </p:blipFill>
        <p:spPr>
          <a:xfrm>
            <a:off x="1908655" y="1600200"/>
            <a:ext cx="5326690"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436</Words>
  <Application>Microsoft Office PowerPoint</Application>
  <PresentationFormat>On-screen Show (4:3)</PresentationFormat>
  <Paragraphs>16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Collier Homestead Tour</vt:lpstr>
      <vt:lpstr>Program locations at Buffalo National River</vt:lpstr>
      <vt:lpstr>Collier Homestead  Program location map</vt:lpstr>
      <vt:lpstr>What would it be like to live here?</vt:lpstr>
      <vt:lpstr>Homestead Act of 1862</vt:lpstr>
      <vt:lpstr>The Homestead Act provided the means for people to claim unsettled land for little or no cash money. The claimant was required to settle or cultivate the land. After 5 years, the claimant would own the land outright.</vt:lpstr>
      <vt:lpstr>This patent certified that “the claim of Sod Collier has been established and duly consummated” and dated December 11, 1937.</vt:lpstr>
      <vt:lpstr>Sod and Ida Mae Collier at their homestead.</vt:lpstr>
      <vt:lpstr>Early settlers were able to homestead the rich farmland down near the river. Later arrivals, like the Collier family were left with the poorer ground along the ridges. The thin soil and dryer conditions made farming difficult. Sod and his brother William did manage to produce good bean crops.</vt:lpstr>
      <vt:lpstr>Sod was an expert shot and often guided others for hunting and fishing trips to supplement his farming income.</vt:lpstr>
      <vt:lpstr>The Colliers lived on their homestead until the early 1960s. By the time the area became part of the park, the homestead was being reclaimed by the forest.</vt:lpstr>
      <vt:lpstr>A short hike beyond the homestead provides a better understanding of the ridgetop land and forests. We’ll also get a view of the river and some bottomland fields.</vt:lpstr>
    </vt:vector>
  </TitlesOfParts>
  <Company>National Park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Collier Homestead Tour</dc:title>
  <dc:creator>Midwest Region</dc:creator>
  <cp:lastModifiedBy>Midwest Region</cp:lastModifiedBy>
  <cp:revision>16</cp:revision>
  <dcterms:created xsi:type="dcterms:W3CDTF">2012-01-14T15:00:46Z</dcterms:created>
  <dcterms:modified xsi:type="dcterms:W3CDTF">2012-01-27T16:30:29Z</dcterms:modified>
</cp:coreProperties>
</file>