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77" r:id="rId3"/>
    <p:sldId id="260" r:id="rId4"/>
    <p:sldId id="259" r:id="rId5"/>
    <p:sldId id="288" r:id="rId6"/>
    <p:sldId id="261" r:id="rId7"/>
    <p:sldId id="262" r:id="rId8"/>
    <p:sldId id="267" r:id="rId9"/>
    <p:sldId id="289" r:id="rId10"/>
    <p:sldId id="279" r:id="rId11"/>
    <p:sldId id="263" r:id="rId12"/>
    <p:sldId id="264" r:id="rId13"/>
    <p:sldId id="275" r:id="rId14"/>
    <p:sldId id="257" r:id="rId15"/>
    <p:sldId id="273" r:id="rId16"/>
    <p:sldId id="280" r:id="rId17"/>
    <p:sldId id="281" r:id="rId18"/>
    <p:sldId id="282" r:id="rId19"/>
    <p:sldId id="266" r:id="rId20"/>
    <p:sldId id="268" r:id="rId21"/>
    <p:sldId id="284" r:id="rId22"/>
    <p:sldId id="283" r:id="rId23"/>
    <p:sldId id="276" r:id="rId24"/>
    <p:sldId id="290" r:id="rId25"/>
    <p:sldId id="269" r:id="rId26"/>
    <p:sldId id="270" r:id="rId27"/>
    <p:sldId id="271" r:id="rId28"/>
    <p:sldId id="272" r:id="rId29"/>
    <p:sldId id="285" r:id="rId30"/>
    <p:sldId id="287"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64">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423" autoAdjust="0"/>
  </p:normalViewPr>
  <p:slideViewPr>
    <p:cSldViewPr>
      <p:cViewPr varScale="1">
        <p:scale>
          <a:sx n="76" d="100"/>
          <a:sy n="76" d="100"/>
        </p:scale>
        <p:origin x="1157" y="58"/>
      </p:cViewPr>
      <p:guideLst>
        <p:guide orient="horz" pos="2160"/>
        <p:guide orient="horz" pos="8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EDF377-C1B1-4F2C-8A98-472037DAFFE5}" type="datetimeFigureOut">
              <a:rPr lang="en-US" smtClean="0"/>
              <a:t>11/21/2016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2E2042-C2C6-4922-8C72-913367191AF2}" type="slidenum">
              <a:rPr lang="en-US" smtClean="0"/>
              <a:t>‹#›</a:t>
            </a:fld>
            <a:endParaRPr lang="en-US"/>
          </a:p>
        </p:txBody>
      </p:sp>
    </p:spTree>
    <p:extLst>
      <p:ext uri="{BB962C8B-B14F-4D97-AF65-F5344CB8AC3E}">
        <p14:creationId xmlns:p14="http://schemas.microsoft.com/office/powerpoint/2010/main" val="313176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2E2042-C2C6-4922-8C72-913367191AF2}" type="slidenum">
              <a:rPr lang="en-US" smtClean="0"/>
              <a:t>18</a:t>
            </a:fld>
            <a:endParaRPr lang="en-US"/>
          </a:p>
        </p:txBody>
      </p:sp>
    </p:spTree>
    <p:extLst>
      <p:ext uri="{BB962C8B-B14F-4D97-AF65-F5344CB8AC3E}">
        <p14:creationId xmlns:p14="http://schemas.microsoft.com/office/powerpoint/2010/main" val="130034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39420E-FBC1-404D-8A0A-6A064CA3A3FE}" type="datetimeFigureOut">
              <a:rPr lang="en-US" smtClean="0"/>
              <a:pPr/>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D1751-9812-4196-9695-323954846B9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9420E-FBC1-404D-8A0A-6A064CA3A3FE}" type="datetimeFigureOut">
              <a:rPr lang="en-US" smtClean="0"/>
              <a:pPr/>
              <a:t>11/21/2016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D1751-9812-4196-9695-323954846B9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rnside bridge print 2.png"/>
          <p:cNvPicPr>
            <a:picLocks noChangeAspect="1"/>
          </p:cNvPicPr>
          <p:nvPr/>
        </p:nvPicPr>
        <p:blipFill>
          <a:blip r:embed="rId2" cstate="print"/>
          <a:stretch>
            <a:fillRect/>
          </a:stretch>
        </p:blipFill>
        <p:spPr>
          <a:xfrm>
            <a:off x="0" y="0"/>
            <a:ext cx="9144000" cy="6858001"/>
          </a:xfrm>
          <a:prstGeom prst="rect">
            <a:avLst/>
          </a:prstGeom>
        </p:spPr>
      </p:pic>
      <p:sp>
        <p:nvSpPr>
          <p:cNvPr id="3" name="Subtitle 2"/>
          <p:cNvSpPr>
            <a:spLocks noGrp="1"/>
          </p:cNvSpPr>
          <p:nvPr>
            <p:ph idx="1"/>
          </p:nvPr>
        </p:nvSpPr>
        <p:spPr>
          <a:xfrm>
            <a:off x="457200" y="1143000"/>
            <a:ext cx="8229600" cy="685800"/>
          </a:xfrm>
        </p:spPr>
        <p:txBody>
          <a:bodyPr>
            <a:normAutofit/>
          </a:bodyPr>
          <a:lstStyle/>
          <a:p>
            <a:pPr algn="ctr">
              <a:buNone/>
            </a:pPr>
            <a:endParaRPr lang="en-US" sz="1400" dirty="0" smtClean="0"/>
          </a:p>
          <a:p>
            <a:pPr algn="ctr">
              <a:buNone/>
            </a:pPr>
            <a:endParaRPr lang="en-US" sz="1400" dirty="0"/>
          </a:p>
          <a:p>
            <a:pPr algn="ctr">
              <a:buNone/>
            </a:pPr>
            <a:endParaRPr lang="en-US" sz="1400" dirty="0" smtClean="0"/>
          </a:p>
          <a:p>
            <a:pPr algn="ctr">
              <a:buNone/>
            </a:pPr>
            <a:endParaRPr lang="en-US" sz="1400" dirty="0" smtClean="0"/>
          </a:p>
          <a:p>
            <a:pPr algn="ctr">
              <a:buNone/>
            </a:pPr>
            <a:endParaRPr lang="en-US" sz="1400" dirty="0"/>
          </a:p>
          <a:p>
            <a:pPr algn="ctr">
              <a:buNone/>
            </a:pPr>
            <a:endParaRPr lang="en-US" sz="1400" dirty="0" smtClean="0"/>
          </a:p>
          <a:p>
            <a:pPr algn="ctr">
              <a:buNone/>
            </a:pPr>
            <a:endParaRPr lang="en-US" sz="1400" dirty="0"/>
          </a:p>
          <a:p>
            <a:pPr algn="ctr">
              <a:buNone/>
            </a:pPr>
            <a:endParaRPr lang="en-US" sz="1400" dirty="0" smtClean="0"/>
          </a:p>
          <a:p>
            <a:pPr algn="ctr">
              <a:buNone/>
            </a:pPr>
            <a:endParaRPr lang="en-US" sz="1400" dirty="0"/>
          </a:p>
          <a:p>
            <a:pPr algn="ctr">
              <a:buNone/>
            </a:pPr>
            <a:endParaRPr lang="en-US" sz="1400" dirty="0" smtClean="0"/>
          </a:p>
          <a:p>
            <a:pPr algn="ctr">
              <a:buNone/>
            </a:pPr>
            <a:endParaRPr lang="en-US" sz="1400" dirty="0"/>
          </a:p>
          <a:p>
            <a:pPr algn="ctr">
              <a:buNone/>
            </a:pPr>
            <a:endParaRPr lang="en-US" sz="1400" dirty="0" smtClean="0"/>
          </a:p>
          <a:p>
            <a:pPr algn="ctr">
              <a:buNone/>
            </a:pPr>
            <a:endParaRPr lang="en-US" sz="1400" dirty="0"/>
          </a:p>
          <a:p>
            <a:pPr algn="ctr">
              <a:buNone/>
            </a:pPr>
            <a:endParaRPr lang="en-US" sz="1400" dirty="0" smtClean="0"/>
          </a:p>
          <a:p>
            <a:pPr algn="ctr">
              <a:buNone/>
            </a:pPr>
            <a:endParaRPr lang="en-US" dirty="0" smtClean="0"/>
          </a:p>
          <a:p>
            <a:pPr algn="ctr">
              <a:buNone/>
            </a:pPr>
            <a:endParaRPr lang="en-US" dirty="0"/>
          </a:p>
        </p:txBody>
      </p:sp>
      <p:sp>
        <p:nvSpPr>
          <p:cNvPr id="8" name="TextBox 7"/>
          <p:cNvSpPr txBox="1"/>
          <p:nvPr/>
        </p:nvSpPr>
        <p:spPr>
          <a:xfrm>
            <a:off x="3505200" y="228600"/>
            <a:ext cx="5257800"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bg2">
                    <a:lumMod val="25000"/>
                  </a:schemeClr>
                </a:solidFill>
              </a:rPr>
              <a:t>The Battle of Antietam</a:t>
            </a:r>
            <a:r>
              <a:rPr lang="en-US" b="1" dirty="0" smtClean="0">
                <a:solidFill>
                  <a:schemeClr val="bg2">
                    <a:lumMod val="25000"/>
                  </a:schemeClr>
                </a:solidFill>
              </a:rPr>
              <a:t/>
            </a:r>
            <a:br>
              <a:rPr lang="en-US" b="1" dirty="0" smtClean="0">
                <a:solidFill>
                  <a:schemeClr val="bg2">
                    <a:lumMod val="25000"/>
                  </a:schemeClr>
                </a:solidFill>
              </a:rPr>
            </a:br>
            <a:r>
              <a:rPr lang="en-US" sz="2400" b="1" dirty="0" smtClean="0">
                <a:solidFill>
                  <a:schemeClr val="bg2">
                    <a:lumMod val="25000"/>
                  </a:schemeClr>
                </a:solidFill>
              </a:rPr>
              <a:t>September 17, 1862</a:t>
            </a:r>
            <a:endParaRPr lang="en-US" sz="2400" b="1"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57200"/>
            <a:ext cx="3253068" cy="5898896"/>
          </a:xfrm>
          <a:prstGeom prst="rect">
            <a:avLst/>
          </a:prstGeom>
        </p:spPr>
      </p:pic>
      <p:sp>
        <p:nvSpPr>
          <p:cNvPr id="3" name="Title 2"/>
          <p:cNvSpPr>
            <a:spLocks noGrp="1"/>
          </p:cNvSpPr>
          <p:nvPr>
            <p:ph type="title"/>
          </p:nvPr>
        </p:nvSpPr>
        <p:spPr/>
        <p:txBody>
          <a:bodyPr/>
          <a:lstStyle/>
          <a:p>
            <a:r>
              <a:rPr lang="en-US" dirty="0" smtClean="0"/>
              <a:t>John Cook</a:t>
            </a:r>
            <a:endParaRPr lang="en-US" dirty="0"/>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64608" y="3200400"/>
            <a:ext cx="1593496" cy="2925763"/>
          </a:xfrm>
        </p:spPr>
      </p:pic>
      <p:sp>
        <p:nvSpPr>
          <p:cNvPr id="5" name="Text Placeholder 4"/>
          <p:cNvSpPr>
            <a:spLocks noGrp="1"/>
          </p:cNvSpPr>
          <p:nvPr>
            <p:ph type="body" sz="half" idx="2"/>
          </p:nvPr>
        </p:nvSpPr>
        <p:spPr/>
        <p:txBody>
          <a:bodyPr/>
          <a:lstStyle/>
          <a:p>
            <a:r>
              <a:rPr lang="en-US" dirty="0"/>
              <a:t>He earned the Medal of Honor during the Battle while serving with Battery B, 4th United States Artillery. The medal was issued on June 30, 1894. "He had volunteered at the age of 15 to act as a </a:t>
            </a:r>
            <a:r>
              <a:rPr lang="en-US" dirty="0" err="1"/>
              <a:t>cannoneer</a:t>
            </a:r>
            <a:r>
              <a:rPr lang="en-US" dirty="0"/>
              <a:t> and as such served a gun under terrific fire of the enemy". </a:t>
            </a:r>
            <a:endParaRPr lang="en-US" dirty="0" smtClean="0"/>
          </a:p>
          <a:p>
            <a:endParaRPr lang="en-US" dirty="0"/>
          </a:p>
          <a:p>
            <a:endParaRPr lang="en-US" dirty="0"/>
          </a:p>
        </p:txBody>
      </p:sp>
    </p:spTree>
    <p:extLst>
      <p:ext uri="{BB962C8B-B14F-4D97-AF65-F5344CB8AC3E}">
        <p14:creationId xmlns:p14="http://schemas.microsoft.com/office/powerpoint/2010/main" val="2668426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lstStyle/>
          <a:p>
            <a:pPr>
              <a:buNone/>
            </a:pPr>
            <a:r>
              <a:rPr lang="en-US" dirty="0" smtClean="0"/>
              <a:t>	</a:t>
            </a:r>
            <a:r>
              <a:rPr lang="en-US" sz="2400" dirty="0" smtClean="0"/>
              <a:t>Outnumbered Confederates in the Sunken Road were able to withstand a Union frontal attack, but their line collapsed when flanked, resulting in tremendous casualties on both sides.</a:t>
            </a:r>
          </a:p>
          <a:p>
            <a:pPr>
              <a:buNone/>
            </a:pPr>
            <a:endParaRPr lang="en-US" dirty="0"/>
          </a:p>
        </p:txBody>
      </p:sp>
      <p:pic>
        <p:nvPicPr>
          <p:cNvPr id="4" name="Picture 3" descr="2519CA1F-1DD8-B71C-07ED64E9E6B66995-large.jpg"/>
          <p:cNvPicPr>
            <a:picLocks noChangeAspect="1"/>
          </p:cNvPicPr>
          <p:nvPr/>
        </p:nvPicPr>
        <p:blipFill>
          <a:blip r:embed="rId2" cstate="print"/>
          <a:stretch>
            <a:fillRect/>
          </a:stretch>
        </p:blipFill>
        <p:spPr>
          <a:xfrm>
            <a:off x="685800" y="2971800"/>
            <a:ext cx="7770725" cy="3535680"/>
          </a:xfrm>
          <a:prstGeom prst="rect">
            <a:avLst/>
          </a:prstGeom>
          <a:effectLst>
            <a:outerShdw blurRad="50800" dist="38100" dir="2700000" algn="tl" rotWithShape="0">
              <a:prstClr val="black">
                <a:alpha val="40000"/>
              </a:prstClr>
            </a:outerShdw>
          </a:effectLst>
        </p:spPr>
      </p:pic>
      <p:sp>
        <p:nvSpPr>
          <p:cNvPr id="6" name="Title 1"/>
          <p:cNvSpPr txBox="1">
            <a:spLocks/>
          </p:cNvSpPr>
          <p:nvPr/>
        </p:nvSpPr>
        <p:spPr>
          <a:xfrm>
            <a:off x="685800" y="609600"/>
            <a:ext cx="4953000" cy="48895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dirty="0" smtClean="0">
                <a:solidFill>
                  <a:schemeClr val="bg2">
                    <a:lumMod val="25000"/>
                  </a:schemeClr>
                </a:solidFill>
                <a:effectLst>
                  <a:outerShdw blurRad="50800" dist="38100" dir="2700000" algn="tl" rotWithShape="0">
                    <a:prstClr val="black">
                      <a:alpha val="40000"/>
                    </a:prstClr>
                  </a:outerShdw>
                </a:effectLst>
                <a:latin typeface="+mj-lt"/>
                <a:ea typeface="+mj-ea"/>
                <a:cs typeface="+mj-cs"/>
              </a:rPr>
              <a:t>Bloody Lane</a:t>
            </a:r>
            <a:endParaRPr kumimoji="0" lang="en-US" sz="4000" b="0" i="0" u="none" strike="noStrike" kern="1200" cap="none" spc="0" normalizeH="0" baseline="0" noProof="0" dirty="0">
              <a:ln>
                <a:noFill/>
              </a:ln>
              <a:solidFill>
                <a:schemeClr val="bg2">
                  <a:lumMod val="25000"/>
                </a:schemeClr>
              </a:solidFill>
              <a:effectLst>
                <a:outerShdw blurRad="50800" dist="38100" dir="2700000" algn="tl" rotWithShape="0">
                  <a:prstClr val="black">
                    <a:alpha val="40000"/>
                  </a:prst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754563"/>
          </a:xfrm>
        </p:spPr>
        <p:txBody>
          <a:bodyPr/>
          <a:lstStyle/>
          <a:p>
            <a:pPr>
              <a:buNone/>
            </a:pPr>
            <a:r>
              <a:rPr lang="en-US" dirty="0" smtClean="0"/>
              <a:t>	</a:t>
            </a:r>
            <a:r>
              <a:rPr lang="en-US" sz="2400" dirty="0" smtClean="0"/>
              <a:t>About 500 Confederates held this area overlooking the bridge for three hours until General Burnside’s men finally captured it and crossed Antietam Creek.</a:t>
            </a:r>
            <a:endParaRPr lang="en-US" sz="2400" dirty="0"/>
          </a:p>
        </p:txBody>
      </p:sp>
      <p:pic>
        <p:nvPicPr>
          <p:cNvPr id="4" name="Picture 3" descr="251D1548-1DD8-B71C-07842974A883AB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2895600"/>
            <a:ext cx="7826829" cy="3561207"/>
          </a:xfrm>
          <a:prstGeom prst="rect">
            <a:avLst/>
          </a:prstGeom>
          <a:effectLst>
            <a:outerShdw blurRad="50800" dist="38100" dir="2700000" algn="tl" rotWithShape="0">
              <a:prstClr val="black">
                <a:alpha val="40000"/>
              </a:prstClr>
            </a:outerShdw>
          </a:effectLst>
        </p:spPr>
      </p:pic>
      <p:sp>
        <p:nvSpPr>
          <p:cNvPr id="5" name="Title 1"/>
          <p:cNvSpPr txBox="1">
            <a:spLocks/>
          </p:cNvSpPr>
          <p:nvPr/>
        </p:nvSpPr>
        <p:spPr>
          <a:xfrm>
            <a:off x="685800" y="609600"/>
            <a:ext cx="4953000" cy="48895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dirty="0" smtClean="0">
                <a:solidFill>
                  <a:schemeClr val="bg2">
                    <a:lumMod val="25000"/>
                  </a:schemeClr>
                </a:solidFill>
                <a:effectLst>
                  <a:outerShdw blurRad="50800" dist="38100" dir="2700000" algn="tl" rotWithShape="0">
                    <a:prstClr val="black">
                      <a:alpha val="40000"/>
                    </a:prstClr>
                  </a:outerShdw>
                </a:effectLst>
                <a:latin typeface="+mj-lt"/>
                <a:ea typeface="+mj-ea"/>
                <a:cs typeface="+mj-cs"/>
              </a:rPr>
              <a:t>The Burnside Bridge</a:t>
            </a:r>
            <a:endParaRPr kumimoji="0" lang="en-US" sz="4000" b="0" i="0" u="none" strike="noStrike" kern="1200" cap="none" spc="0" normalizeH="0" baseline="0" noProof="0" dirty="0">
              <a:ln>
                <a:noFill/>
              </a:ln>
              <a:solidFill>
                <a:schemeClr val="bg2">
                  <a:lumMod val="25000"/>
                </a:schemeClr>
              </a:solidFill>
              <a:effectLst>
                <a:outerShdw blurRad="50800" dist="38100" dir="2700000" algn="tl" rotWithShape="0">
                  <a:prstClr val="black">
                    <a:alpha val="40000"/>
                  </a:prst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4953000" cy="488950"/>
          </a:xfrm>
        </p:spPr>
        <p:txBody>
          <a:bodyPr>
            <a:noAutofit/>
          </a:bodyPr>
          <a:lstStyle/>
          <a:p>
            <a:r>
              <a:rPr lang="en-US" sz="4000" dirty="0" smtClean="0">
                <a:solidFill>
                  <a:schemeClr val="bg2">
                    <a:lumMod val="25000"/>
                  </a:schemeClr>
                </a:solidFill>
                <a:effectLst>
                  <a:outerShdw blurRad="50800" dist="38100" dir="2700000" algn="tl" rotWithShape="0">
                    <a:prstClr val="black">
                      <a:alpha val="40000"/>
                    </a:prstClr>
                  </a:outerShdw>
                </a:effectLst>
              </a:rPr>
              <a:t>Results of the Battle</a:t>
            </a:r>
            <a:endParaRPr lang="en-US" sz="4000" dirty="0">
              <a:solidFill>
                <a:schemeClr val="bg2">
                  <a:lumMod val="25000"/>
                </a:schemeClr>
              </a:solidFill>
              <a:effectLst>
                <a:outerShdw blurRad="50800" dist="38100" dir="2700000" algn="tl" rotWithShape="0">
                  <a:prstClr val="black">
                    <a:alpha val="40000"/>
                  </a:prstClr>
                </a:outerShdw>
              </a:effectLst>
            </a:endParaRPr>
          </a:p>
        </p:txBody>
      </p:sp>
      <p:sp>
        <p:nvSpPr>
          <p:cNvPr id="5" name="Text Placeholder 4"/>
          <p:cNvSpPr>
            <a:spLocks noGrp="1"/>
          </p:cNvSpPr>
          <p:nvPr>
            <p:ph type="body" sz="half" idx="2"/>
          </p:nvPr>
        </p:nvSpPr>
        <p:spPr>
          <a:xfrm>
            <a:off x="457200" y="1219200"/>
            <a:ext cx="3008313" cy="4691063"/>
          </a:xfrm>
        </p:spPr>
        <p:txBody>
          <a:bodyPr>
            <a:normAutofit/>
          </a:bodyPr>
          <a:lstStyle/>
          <a:p>
            <a:r>
              <a:rPr lang="en-US" sz="2800" dirty="0" smtClean="0">
                <a:solidFill>
                  <a:schemeClr val="bg2">
                    <a:lumMod val="10000"/>
                  </a:schemeClr>
                </a:solidFill>
              </a:rPr>
              <a:t>The Battle of Antietam ended Robert E. Lee and the Army of Northern Virginia’s first invasion into the North</a:t>
            </a:r>
          </a:p>
          <a:p>
            <a:endParaRPr lang="en-US" dirty="0"/>
          </a:p>
        </p:txBody>
      </p:sp>
      <p:sp>
        <p:nvSpPr>
          <p:cNvPr id="8" name="TextBox 7"/>
          <p:cNvSpPr txBox="1"/>
          <p:nvPr/>
        </p:nvSpPr>
        <p:spPr>
          <a:xfrm>
            <a:off x="3352800" y="4953000"/>
            <a:ext cx="5522038" cy="584775"/>
          </a:xfrm>
          <a:prstGeom prst="rect">
            <a:avLst/>
          </a:prstGeom>
          <a:noFill/>
        </p:spPr>
        <p:txBody>
          <a:bodyPr wrap="square" rtlCol="0">
            <a:spAutoFit/>
          </a:bodyPr>
          <a:lstStyle/>
          <a:p>
            <a:pPr algn="ctr"/>
            <a:r>
              <a:rPr lang="en-US" sz="1400" dirty="0" smtClean="0"/>
              <a:t>The Confederate Army Retreats Back to Virginia</a:t>
            </a:r>
          </a:p>
          <a:p>
            <a:endParaRPr lang="en-US" dirty="0"/>
          </a:p>
        </p:txBody>
      </p:sp>
      <p:pic>
        <p:nvPicPr>
          <p:cNvPr id="7" name="Picture 6" descr="CSA-retreat-fina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1371600"/>
            <a:ext cx="5522038" cy="3505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4953000" cy="488950"/>
          </a:xfrm>
        </p:spPr>
        <p:txBody>
          <a:bodyPr>
            <a:noAutofit/>
          </a:bodyPr>
          <a:lstStyle/>
          <a:p>
            <a:r>
              <a:rPr lang="en-US" sz="4000" dirty="0" smtClean="0">
                <a:solidFill>
                  <a:schemeClr val="bg2">
                    <a:lumMod val="25000"/>
                  </a:schemeClr>
                </a:solidFill>
                <a:effectLst>
                  <a:outerShdw blurRad="50800" dist="38100" dir="2700000" algn="tl" rotWithShape="0">
                    <a:prstClr val="black">
                      <a:alpha val="40000"/>
                    </a:prstClr>
                  </a:outerShdw>
                </a:effectLst>
              </a:rPr>
              <a:t>Aftermath</a:t>
            </a:r>
            <a:endParaRPr lang="en-US" sz="4000" dirty="0">
              <a:solidFill>
                <a:schemeClr val="bg2">
                  <a:lumMod val="25000"/>
                </a:schemeClr>
              </a:solidFill>
              <a:effectLst>
                <a:outerShdw blurRad="50800" dist="38100" dir="2700000" algn="tl" rotWithShape="0">
                  <a:prstClr val="black">
                    <a:alpha val="40000"/>
                  </a:prstClr>
                </a:outerShdw>
              </a:effectLst>
            </a:endParaRPr>
          </a:p>
        </p:txBody>
      </p:sp>
      <p:sp>
        <p:nvSpPr>
          <p:cNvPr id="5" name="Text Placeholder 4"/>
          <p:cNvSpPr>
            <a:spLocks noGrp="1"/>
          </p:cNvSpPr>
          <p:nvPr>
            <p:ph type="body" sz="half" idx="2"/>
          </p:nvPr>
        </p:nvSpPr>
        <p:spPr>
          <a:xfrm>
            <a:off x="457200" y="1219200"/>
            <a:ext cx="3200400" cy="4691063"/>
          </a:xfrm>
        </p:spPr>
        <p:txBody>
          <a:bodyPr>
            <a:normAutofit/>
          </a:bodyPr>
          <a:lstStyle/>
          <a:p>
            <a:r>
              <a:rPr lang="en-US" sz="2800" dirty="0" smtClean="0">
                <a:solidFill>
                  <a:schemeClr val="bg2">
                    <a:lumMod val="10000"/>
                  </a:schemeClr>
                </a:solidFill>
              </a:rPr>
              <a:t>The Battle of Antietam was the bloodiest single day battle in American History.  23,000 soldiers were killed, wounded, or missing in a twelve-hour period.</a:t>
            </a:r>
          </a:p>
          <a:p>
            <a:endParaRPr lang="en-US" dirty="0"/>
          </a:p>
        </p:txBody>
      </p:sp>
      <p:pic>
        <p:nvPicPr>
          <p:cNvPr id="6" name="Picture 5" descr="Dunker-Church2-cmy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0" y="1371600"/>
            <a:ext cx="5003800" cy="375285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4318000" y="5165923"/>
            <a:ext cx="4495800" cy="307777"/>
          </a:xfrm>
          <a:prstGeom prst="rect">
            <a:avLst/>
          </a:prstGeom>
          <a:noFill/>
        </p:spPr>
        <p:txBody>
          <a:bodyPr wrap="square" rtlCol="0">
            <a:spAutoFit/>
          </a:bodyPr>
          <a:lstStyle/>
          <a:p>
            <a:r>
              <a:rPr lang="en-US" sz="1400" dirty="0" smtClean="0"/>
              <a:t>Dead  Confederate Soldiers in Front of Dunker Church</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lstStyle/>
          <a:p>
            <a:pPr>
              <a:buNone/>
            </a:pPr>
            <a:r>
              <a:rPr lang="en-US" sz="2800" dirty="0"/>
              <a:t>	</a:t>
            </a:r>
            <a:r>
              <a:rPr lang="en-US" sz="2800" dirty="0" smtClean="0"/>
              <a:t>Afterwards, the battlefield became a vast hospital and burial ground.  Local residents returned to a scene of devastation.   </a:t>
            </a:r>
          </a:p>
          <a:p>
            <a:pPr>
              <a:buNone/>
            </a:pPr>
            <a:endParaRPr lang="en-US" dirty="0"/>
          </a:p>
        </p:txBody>
      </p:sp>
      <p:sp>
        <p:nvSpPr>
          <p:cNvPr id="5" name="Title 1"/>
          <p:cNvSpPr txBox="1">
            <a:spLocks/>
          </p:cNvSpPr>
          <p:nvPr/>
        </p:nvSpPr>
        <p:spPr>
          <a:xfrm>
            <a:off x="762000" y="533400"/>
            <a:ext cx="6324600" cy="48895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solidFill>
                  <a:schemeClr val="bg2">
                    <a:lumMod val="25000"/>
                  </a:schemeClr>
                </a:solidFill>
                <a:effectLst>
                  <a:outerShdw blurRad="50800" dist="38100" dir="2700000" algn="tl" rotWithShape="0">
                    <a:prstClr val="black">
                      <a:alpha val="40000"/>
                    </a:prstClr>
                  </a:outerShdw>
                </a:effectLst>
                <a:latin typeface="+mj-lt"/>
                <a:ea typeface="+mj-ea"/>
                <a:cs typeface="+mj-cs"/>
              </a:rPr>
              <a:t>The Aftermath in Sharpsburg</a:t>
            </a:r>
            <a:endParaRPr kumimoji="0" lang="en-US" sz="4000" b="0" i="0" u="none" strike="noStrike" kern="1200" cap="none" spc="0" normalizeH="0" baseline="0" noProof="0" dirty="0">
              <a:ln>
                <a:noFill/>
              </a:ln>
              <a:solidFill>
                <a:schemeClr val="bg2">
                  <a:lumMod val="25000"/>
                </a:schemeClr>
              </a:solidFill>
              <a:effectLst>
                <a:outerShdw blurRad="50800" dist="38100" dir="2700000" algn="tl" rotWithShape="0">
                  <a:prstClr val="black">
                    <a:alpha val="40000"/>
                  </a:prstClr>
                </a:outerShdw>
              </a:effectLst>
              <a:uLnTx/>
              <a:uFillTx/>
              <a:latin typeface="+mj-lt"/>
              <a:ea typeface="+mj-ea"/>
              <a:cs typeface="+mj-cs"/>
            </a:endParaRPr>
          </a:p>
        </p:txBody>
      </p:sp>
      <p:pic>
        <p:nvPicPr>
          <p:cNvPr id="7" name="Picture 6" descr="civilians leaving town.png"/>
          <p:cNvPicPr>
            <a:picLocks noChangeAspect="1"/>
          </p:cNvPicPr>
          <p:nvPr/>
        </p:nvPicPr>
        <p:blipFill>
          <a:blip r:embed="rId2" cstate="print"/>
          <a:srcRect t="7607"/>
          <a:stretch>
            <a:fillRect/>
          </a:stretch>
        </p:blipFill>
        <p:spPr>
          <a:xfrm>
            <a:off x="743649" y="2971800"/>
            <a:ext cx="7656701" cy="3005182"/>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81000"/>
            <a:ext cx="7491393" cy="5181600"/>
          </a:xfrm>
          <a:prstGeom prst="rect">
            <a:avLst/>
          </a:prstGeom>
        </p:spPr>
      </p:pic>
      <p:sp>
        <p:nvSpPr>
          <p:cNvPr id="3" name="TextBox 2"/>
          <p:cNvSpPr txBox="1"/>
          <p:nvPr/>
        </p:nvSpPr>
        <p:spPr>
          <a:xfrm>
            <a:off x="834187" y="5715000"/>
            <a:ext cx="7463586" cy="923330"/>
          </a:xfrm>
          <a:prstGeom prst="rect">
            <a:avLst/>
          </a:prstGeom>
          <a:noFill/>
        </p:spPr>
        <p:txBody>
          <a:bodyPr wrap="square" rtlCol="0">
            <a:spAutoFit/>
          </a:bodyPr>
          <a:lstStyle/>
          <a:p>
            <a:r>
              <a:rPr lang="en-US" dirty="0"/>
              <a:t>Dr. A. Hurd, 14th Indiana Volunteers, attending to Confederate wounded after the Battle of </a:t>
            </a:r>
            <a:r>
              <a:rPr lang="en-US" dirty="0" smtClean="0"/>
              <a:t>Antietam, Alexander Gardner, 1862.</a:t>
            </a:r>
          </a:p>
          <a:p>
            <a:endParaRPr lang="en-US" dirty="0"/>
          </a:p>
        </p:txBody>
      </p:sp>
    </p:spTree>
    <p:extLst>
      <p:ext uri="{BB962C8B-B14F-4D97-AF65-F5344CB8AC3E}">
        <p14:creationId xmlns:p14="http://schemas.microsoft.com/office/powerpoint/2010/main" val="3970413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040" y="0"/>
            <a:ext cx="4923920" cy="6858000"/>
          </a:xfrm>
          <a:prstGeom prst="rect">
            <a:avLst/>
          </a:prstGeom>
        </p:spPr>
      </p:pic>
      <p:sp>
        <p:nvSpPr>
          <p:cNvPr id="3" name="TextBox 2"/>
          <p:cNvSpPr txBox="1"/>
          <p:nvPr/>
        </p:nvSpPr>
        <p:spPr>
          <a:xfrm>
            <a:off x="0" y="6235953"/>
            <a:ext cx="9144000" cy="646331"/>
          </a:xfrm>
          <a:prstGeom prst="rect">
            <a:avLst/>
          </a:prstGeom>
          <a:noFill/>
        </p:spPr>
        <p:txBody>
          <a:bodyPr wrap="square" rtlCol="0">
            <a:spAutoFit/>
          </a:bodyPr>
          <a:lstStyle/>
          <a:p>
            <a:pPr algn="ctr"/>
            <a:r>
              <a:rPr lang="en-US" dirty="0"/>
              <a:t> 	</a:t>
            </a:r>
          </a:p>
          <a:p>
            <a:pPr algn="ctr"/>
            <a:r>
              <a:rPr lang="en-US" dirty="0"/>
              <a:t>Antietam </a:t>
            </a:r>
            <a:r>
              <a:rPr lang="en-US" dirty="0" smtClean="0"/>
              <a:t>Hospital</a:t>
            </a:r>
            <a:endParaRPr lang="en-US" dirty="0"/>
          </a:p>
        </p:txBody>
      </p:sp>
    </p:spTree>
    <p:extLst>
      <p:ext uri="{BB962C8B-B14F-4D97-AF65-F5344CB8AC3E}">
        <p14:creationId xmlns:p14="http://schemas.microsoft.com/office/powerpoint/2010/main" val="27802039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296154"/>
            <a:ext cx="8610600" cy="6265692"/>
          </a:xfrm>
          <a:prstGeom prst="rect">
            <a:avLst/>
          </a:prstGeom>
        </p:spPr>
      </p:pic>
      <p:sp>
        <p:nvSpPr>
          <p:cNvPr id="3" name="TextBox 2"/>
          <p:cNvSpPr txBox="1"/>
          <p:nvPr/>
        </p:nvSpPr>
        <p:spPr>
          <a:xfrm>
            <a:off x="0" y="6539182"/>
            <a:ext cx="9144000" cy="338554"/>
          </a:xfrm>
          <a:prstGeom prst="rect">
            <a:avLst/>
          </a:prstGeom>
          <a:noFill/>
        </p:spPr>
        <p:txBody>
          <a:bodyPr wrap="square" rtlCol="0">
            <a:spAutoFit/>
          </a:bodyPr>
          <a:lstStyle/>
          <a:p>
            <a:pPr algn="ctr"/>
            <a:r>
              <a:rPr lang="en-US" sz="1600" dirty="0" err="1" smtClean="0"/>
              <a:t>Keedysville</a:t>
            </a:r>
            <a:r>
              <a:rPr lang="en-US" sz="1600" dirty="0"/>
              <a:t>, Md., </a:t>
            </a:r>
            <a:r>
              <a:rPr lang="en-US" sz="1600" dirty="0" smtClean="0"/>
              <a:t>Smith's </a:t>
            </a:r>
            <a:r>
              <a:rPr lang="en-US" sz="1600" dirty="0"/>
              <a:t>barn, used as a hospital after the battle of </a:t>
            </a:r>
            <a:r>
              <a:rPr lang="en-US" sz="1600" dirty="0" smtClean="0"/>
              <a:t>Antietam, Alexander Gardner</a:t>
            </a:r>
            <a:endParaRPr lang="en-US" sz="1600" dirty="0"/>
          </a:p>
        </p:txBody>
      </p:sp>
    </p:spTree>
    <p:extLst>
      <p:ext uri="{BB962C8B-B14F-4D97-AF65-F5344CB8AC3E}">
        <p14:creationId xmlns:p14="http://schemas.microsoft.com/office/powerpoint/2010/main" val="721081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rgeon-sketch2.jpg"/>
          <p:cNvPicPr>
            <a:picLocks noChangeAspect="1"/>
          </p:cNvPicPr>
          <p:nvPr/>
        </p:nvPicPr>
        <p:blipFill>
          <a:blip r:embed="rId2" cstate="screen">
            <a:extLst>
              <a:ext uri="{28A0092B-C50C-407E-A947-70E740481C1C}">
                <a14:useLocalDpi xmlns:a14="http://schemas.microsoft.com/office/drawing/2010/main"/>
              </a:ext>
            </a:extLst>
          </a:blip>
          <a:srcRect r="24050"/>
          <a:stretch>
            <a:fillRect/>
          </a:stretch>
        </p:blipFill>
        <p:spPr>
          <a:xfrm>
            <a:off x="228600" y="1143000"/>
            <a:ext cx="4049486" cy="4572000"/>
          </a:xfrm>
          <a:prstGeom prst="rect">
            <a:avLst/>
          </a:prstGeom>
          <a:effectLst>
            <a:outerShdw blurRad="50800" dist="38100" dir="2700000" algn="tl" rotWithShape="0">
              <a:prstClr val="black">
                <a:alpha val="40000"/>
              </a:prstClr>
            </a:outerShdw>
          </a:effectLst>
        </p:spPr>
      </p:pic>
      <p:pic>
        <p:nvPicPr>
          <p:cNvPr id="9" name="Picture 8" descr="Mumma-Farm-close-up.jpg"/>
          <p:cNvPicPr>
            <a:picLocks noChangeAspect="1"/>
          </p:cNvPicPr>
          <p:nvPr/>
        </p:nvPicPr>
        <p:blipFill>
          <a:blip r:embed="rId3" cstate="screen">
            <a:extLst>
              <a:ext uri="{28A0092B-C50C-407E-A947-70E740481C1C}">
                <a14:useLocalDpi xmlns:a14="http://schemas.microsoft.com/office/drawing/2010/main"/>
              </a:ext>
            </a:extLst>
          </a:blip>
          <a:srcRect l="18375" r="5675"/>
          <a:stretch>
            <a:fillRect/>
          </a:stretch>
        </p:blipFill>
        <p:spPr>
          <a:xfrm>
            <a:off x="4800600" y="1143000"/>
            <a:ext cx="4038599" cy="4559708"/>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4800600" y="5791200"/>
            <a:ext cx="4038599" cy="584775"/>
          </a:xfrm>
          <a:prstGeom prst="rect">
            <a:avLst/>
          </a:prstGeom>
          <a:noFill/>
        </p:spPr>
        <p:txBody>
          <a:bodyPr wrap="square" rtlCol="0">
            <a:spAutoFit/>
          </a:bodyPr>
          <a:lstStyle/>
          <a:p>
            <a:pPr algn="ctr"/>
            <a:r>
              <a:rPr lang="en-US" sz="1400" dirty="0" smtClean="0"/>
              <a:t>The </a:t>
            </a:r>
            <a:r>
              <a:rPr lang="en-US" sz="1400" dirty="0" err="1" smtClean="0"/>
              <a:t>Mumma</a:t>
            </a:r>
            <a:r>
              <a:rPr lang="en-US" sz="1400" dirty="0" smtClean="0"/>
              <a:t> family farm was destroyed</a:t>
            </a:r>
          </a:p>
          <a:p>
            <a:endParaRPr lang="en-US" dirty="0"/>
          </a:p>
        </p:txBody>
      </p:sp>
      <p:sp>
        <p:nvSpPr>
          <p:cNvPr id="11" name="TextBox 10"/>
          <p:cNvSpPr txBox="1"/>
          <p:nvPr/>
        </p:nvSpPr>
        <p:spPr>
          <a:xfrm>
            <a:off x="304800" y="5791200"/>
            <a:ext cx="3973286" cy="584775"/>
          </a:xfrm>
          <a:prstGeom prst="rect">
            <a:avLst/>
          </a:prstGeom>
          <a:noFill/>
        </p:spPr>
        <p:txBody>
          <a:bodyPr wrap="square" rtlCol="0">
            <a:spAutoFit/>
          </a:bodyPr>
          <a:lstStyle/>
          <a:p>
            <a:pPr algn="ctr"/>
            <a:r>
              <a:rPr lang="en-US" sz="1400" dirty="0" smtClean="0"/>
              <a:t>Surgeons try to care for the 19,000 wounded</a:t>
            </a:r>
          </a:p>
          <a:p>
            <a:pPr algn="ct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62000"/>
            <a:ext cx="7620000" cy="5143500"/>
          </a:xfrm>
          <a:prstGeom prst="rect">
            <a:avLst/>
          </a:prstGeom>
        </p:spPr>
      </p:pic>
    </p:spTree>
    <p:extLst>
      <p:ext uri="{BB962C8B-B14F-4D97-AF65-F5344CB8AC3E}">
        <p14:creationId xmlns:p14="http://schemas.microsoft.com/office/powerpoint/2010/main" val="2850432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a:effectLst>
            <a:outerShdw blurRad="50800" dist="38100" dir="2700000" algn="tl" rotWithShape="0">
              <a:prstClr val="black">
                <a:alpha val="40000"/>
              </a:prstClr>
            </a:outerShdw>
          </a:effectLst>
        </p:spPr>
        <p:txBody>
          <a:bodyPr>
            <a:normAutofit/>
          </a:bodyPr>
          <a:lstStyle/>
          <a:p>
            <a:r>
              <a:rPr lang="en-US" sz="2400" dirty="0" smtClean="0">
                <a:solidFill>
                  <a:schemeClr val="bg2">
                    <a:lumMod val="25000"/>
                  </a:schemeClr>
                </a:solidFill>
              </a:rPr>
              <a:t>Soldiers were buried in mass graves where they fell until </a:t>
            </a:r>
            <a:r>
              <a:rPr lang="en-US" sz="2400" smtClean="0">
                <a:solidFill>
                  <a:schemeClr val="bg2">
                    <a:lumMod val="25000"/>
                  </a:schemeClr>
                </a:solidFill>
              </a:rPr>
              <a:t>they were </a:t>
            </a:r>
            <a:r>
              <a:rPr lang="en-US" sz="2400" dirty="0" smtClean="0">
                <a:solidFill>
                  <a:schemeClr val="bg2">
                    <a:lumMod val="25000"/>
                  </a:schemeClr>
                </a:solidFill>
              </a:rPr>
              <a:t>reburied in area cemeteries several years later.</a:t>
            </a:r>
            <a:endParaRPr lang="en-US" sz="2400" dirty="0">
              <a:solidFill>
                <a:schemeClr val="bg2">
                  <a:lumMod val="25000"/>
                </a:schemeClr>
              </a:solidFill>
            </a:endParaRPr>
          </a:p>
        </p:txBody>
      </p:sp>
      <p:pic>
        <p:nvPicPr>
          <p:cNvPr id="4" name="Picture 3" descr="3c16321u.TIF"/>
          <p:cNvPicPr>
            <a:picLocks noChangeAspect="1"/>
          </p:cNvPicPr>
          <p:nvPr/>
        </p:nvPicPr>
        <p:blipFill>
          <a:blip r:embed="rId2" cstate="screen">
            <a:extLst>
              <a:ext uri="{28A0092B-C50C-407E-A947-70E740481C1C}">
                <a14:useLocalDpi xmlns:a14="http://schemas.microsoft.com/office/drawing/2010/main"/>
              </a:ext>
            </a:extLst>
          </a:blip>
          <a:srcRect l="4834" t="8561" r="6947" b="7620"/>
          <a:stretch>
            <a:fillRect/>
          </a:stretch>
        </p:blipFill>
        <p:spPr>
          <a:xfrm>
            <a:off x="1371600" y="1676400"/>
            <a:ext cx="6400800" cy="4822521"/>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438" y="86469"/>
            <a:ext cx="8967124" cy="6685062"/>
          </a:xfrm>
          <a:prstGeom prst="rect">
            <a:avLst/>
          </a:prstGeom>
        </p:spPr>
      </p:pic>
    </p:spTree>
    <p:extLst>
      <p:ext uri="{BB962C8B-B14F-4D97-AF65-F5344CB8AC3E}">
        <p14:creationId xmlns:p14="http://schemas.microsoft.com/office/powerpoint/2010/main" val="2227278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22168"/>
            <a:ext cx="8915400" cy="6813664"/>
          </a:xfrm>
          <a:prstGeom prst="rect">
            <a:avLst/>
          </a:prstGeom>
        </p:spPr>
      </p:pic>
    </p:spTree>
    <p:extLst>
      <p:ext uri="{BB962C8B-B14F-4D97-AF65-F5344CB8AC3E}">
        <p14:creationId xmlns:p14="http://schemas.microsoft.com/office/powerpoint/2010/main" val="309153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6705600" cy="488950"/>
          </a:xfrm>
        </p:spPr>
        <p:txBody>
          <a:bodyPr>
            <a:noAutofit/>
          </a:bodyPr>
          <a:lstStyle/>
          <a:p>
            <a:r>
              <a:rPr lang="en-US" sz="4000" dirty="0" smtClean="0">
                <a:solidFill>
                  <a:schemeClr val="bg2">
                    <a:lumMod val="25000"/>
                  </a:schemeClr>
                </a:solidFill>
                <a:effectLst>
                  <a:outerShdw blurRad="50800" dist="38100" dir="2700000" algn="tl" rotWithShape="0">
                    <a:prstClr val="black">
                      <a:alpha val="40000"/>
                    </a:prstClr>
                  </a:outerShdw>
                </a:effectLst>
              </a:rPr>
              <a:t>Emancipation Proclamation</a:t>
            </a:r>
            <a:endParaRPr lang="en-US" sz="4000" dirty="0">
              <a:solidFill>
                <a:schemeClr val="bg2">
                  <a:lumMod val="25000"/>
                </a:schemeClr>
              </a:solidFill>
              <a:effectLst>
                <a:outerShdw blurRad="50800" dist="38100" dir="2700000" algn="tl" rotWithShape="0">
                  <a:prstClr val="black">
                    <a:alpha val="40000"/>
                  </a:prstClr>
                </a:outerShdw>
              </a:effectLst>
            </a:endParaRPr>
          </a:p>
        </p:txBody>
      </p:sp>
      <p:sp>
        <p:nvSpPr>
          <p:cNvPr id="5" name="Text Placeholder 4"/>
          <p:cNvSpPr>
            <a:spLocks noGrp="1"/>
          </p:cNvSpPr>
          <p:nvPr>
            <p:ph type="body" sz="half" idx="2"/>
          </p:nvPr>
        </p:nvSpPr>
        <p:spPr>
          <a:xfrm>
            <a:off x="457200" y="1219200"/>
            <a:ext cx="3657600" cy="5174672"/>
          </a:xfrm>
        </p:spPr>
        <p:txBody>
          <a:bodyPr>
            <a:normAutofit fontScale="55000" lnSpcReduction="20000"/>
          </a:bodyPr>
          <a:lstStyle/>
          <a:p>
            <a:r>
              <a:rPr lang="en-US" sz="2800" dirty="0"/>
              <a:t>Five days after the Battle of Antietam, </a:t>
            </a:r>
            <a:r>
              <a:rPr lang="en-US" sz="2800" dirty="0" smtClean="0"/>
              <a:t>Abraham </a:t>
            </a:r>
            <a:r>
              <a:rPr lang="en-US" sz="2800" dirty="0"/>
              <a:t>Lincoln changed the war when he issued the Emancipation Proclamation</a:t>
            </a:r>
            <a:r>
              <a:rPr lang="en-US" sz="2800" dirty="0" smtClean="0"/>
              <a:t>.</a:t>
            </a:r>
          </a:p>
          <a:p>
            <a:endParaRPr lang="en-US" sz="2800" dirty="0"/>
          </a:p>
          <a:p>
            <a:r>
              <a:rPr lang="en-US" sz="2800" dirty="0"/>
              <a:t>The proclamation reflected Lincoln's new way of thinking about the conflict. Until this time, it was seen as a rebellion, a fight to preserve the Union without touching slavery. Now Lincoln was threatening to crush the Confederacy by destroying slavery, the basis of its economy and society. Now the North was waging a moral crusade to free the slaves</a:t>
            </a:r>
            <a:r>
              <a:rPr lang="en-US" sz="2800" dirty="0" smtClean="0"/>
              <a:t>.</a:t>
            </a:r>
          </a:p>
          <a:p>
            <a:endParaRPr lang="en-US" sz="2800" dirty="0"/>
          </a:p>
          <a:p>
            <a:r>
              <a:rPr lang="en-US" sz="2800" dirty="0"/>
              <a:t>Lincoln's preliminary proclamation, issued on September 22, 1862, declared that on New Year's Day, 1863, slaves in areas then "in rebellion against the United States shall be then, thenceforward, and forever free." For areas not deemed to be in rebellion (like Maryland), slavery would be unchanged</a:t>
            </a:r>
            <a:r>
              <a:rPr lang="en-US" sz="2800" dirty="0" smtClean="0"/>
              <a:t>.</a:t>
            </a:r>
          </a:p>
          <a:p>
            <a:endParaRPr lang="en-US" sz="2800" dirty="0"/>
          </a:p>
          <a:p>
            <a:r>
              <a:rPr lang="en-US" sz="2800" dirty="0"/>
              <a:t>Enslaved people in Maryland would not be freed until Nov. 1, 1864, only a few months before Congress would approve the 13th Amendment abolishing slavery.</a:t>
            </a:r>
          </a:p>
          <a:p>
            <a:endParaRPr lang="en-US" dirty="0"/>
          </a:p>
        </p:txBody>
      </p:sp>
      <p:pic>
        <p:nvPicPr>
          <p:cNvPr id="7" name="Content Placeholder 5" descr="3a20014u.TIF"/>
          <p:cNvPicPr>
            <a:picLocks noGrp="1" noChangeAspect="1"/>
          </p:cNvPicPr>
          <p:nvPr>
            <p:ph idx="1"/>
          </p:nvPr>
        </p:nvPicPr>
        <p:blipFill>
          <a:blip r:embed="rId2" cstate="screen">
            <a:extLst>
              <a:ext uri="{28A0092B-C50C-407E-A947-70E740481C1C}">
                <a14:useLocalDpi xmlns:a14="http://schemas.microsoft.com/office/drawing/2010/main"/>
              </a:ext>
            </a:extLst>
          </a:blip>
          <a:srcRect l="4235" t="2991" r="2604" b="10263"/>
          <a:stretch>
            <a:fillRect/>
          </a:stretch>
        </p:blipFill>
        <p:spPr>
          <a:xfrm>
            <a:off x="4572000" y="1371599"/>
            <a:ext cx="3810000" cy="5022273"/>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Emancipation</a:t>
            </a:r>
            <a:endParaRPr lang="en-US" dirty="0"/>
          </a:p>
        </p:txBody>
      </p:sp>
      <p:sp>
        <p:nvSpPr>
          <p:cNvPr id="9" name="Text Placeholder 8"/>
          <p:cNvSpPr>
            <a:spLocks noGrp="1"/>
          </p:cNvSpPr>
          <p:nvPr>
            <p:ph type="body" sz="half" idx="2"/>
          </p:nvPr>
        </p:nvSpPr>
        <p:spPr/>
        <p:txBody>
          <a:bodyPr/>
          <a:lstStyle/>
          <a:p>
            <a:r>
              <a:rPr lang="en-US" dirty="0"/>
              <a:t>After the proclamation, Union troops became an army of liberation as they advanced in the South. During the war, one out of every seven Confederate slaves (about 500,000) escaped to the Union army. The South was thus deprived of desperately needed labor to till fields, build forts and fix railroads</a:t>
            </a:r>
            <a:r>
              <a:rPr lang="en-US" dirty="0" smtClean="0"/>
              <a:t>.</a:t>
            </a:r>
          </a:p>
          <a:p>
            <a:endParaRPr lang="en-US" dirty="0"/>
          </a:p>
          <a:p>
            <a:r>
              <a:rPr lang="en-US" dirty="0"/>
              <a:t>The Emancipation Proclamation also paved the way for the enlistment of black Americans as soldiers. </a:t>
            </a:r>
            <a:endParaRPr lang="en-US" dirty="0" smtClean="0"/>
          </a:p>
          <a:p>
            <a:endParaRPr lang="en-US" dirty="0"/>
          </a:p>
          <a:p>
            <a:r>
              <a:rPr lang="en-US" dirty="0"/>
              <a:t>About 186,000 African-Americans served in the Union army making up about nine percent of Union army forces.</a:t>
            </a:r>
          </a:p>
          <a:p>
            <a:endParaRPr lang="en-US" dirty="0"/>
          </a:p>
        </p:txBody>
      </p:sp>
      <p:pic>
        <p:nvPicPr>
          <p:cNvPr id="12" name="Content Placeholder 11"/>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75050" y="1150414"/>
            <a:ext cx="5111750" cy="4098385"/>
          </a:xfrm>
          <a:prstGeom prst="rect">
            <a:avLst/>
          </a:prstGeom>
        </p:spPr>
      </p:pic>
      <p:sp>
        <p:nvSpPr>
          <p:cNvPr id="13" name="TextBox 12"/>
          <p:cNvSpPr txBox="1"/>
          <p:nvPr/>
        </p:nvSpPr>
        <p:spPr>
          <a:xfrm>
            <a:off x="3575050" y="5334000"/>
            <a:ext cx="5111750" cy="646331"/>
          </a:xfrm>
          <a:prstGeom prst="rect">
            <a:avLst/>
          </a:prstGeom>
          <a:noFill/>
        </p:spPr>
        <p:txBody>
          <a:bodyPr wrap="square" rtlCol="0">
            <a:spAutoFit/>
          </a:bodyPr>
          <a:lstStyle/>
          <a:p>
            <a:r>
              <a:rPr lang="en-US" dirty="0"/>
              <a:t>District of Columbia. Company E, 4th U.S. Colored Infantry, at Fort Lincoln</a:t>
            </a:r>
          </a:p>
        </p:txBody>
      </p:sp>
    </p:spTree>
    <p:extLst>
      <p:ext uri="{BB962C8B-B14F-4D97-AF65-F5344CB8AC3E}">
        <p14:creationId xmlns:p14="http://schemas.microsoft.com/office/powerpoint/2010/main" val="4141814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smtClean="0">
                <a:solidFill>
                  <a:schemeClr val="bg2">
                    <a:lumMod val="25000"/>
                  </a:schemeClr>
                </a:solidFill>
              </a:rPr>
              <a:t>Antietam Battlefield Today</a:t>
            </a:r>
            <a:endParaRPr lang="en-US" dirty="0">
              <a:solidFill>
                <a:schemeClr val="bg2">
                  <a:lumMod val="25000"/>
                </a:schemeClr>
              </a:solidFill>
            </a:endParaRPr>
          </a:p>
        </p:txBody>
      </p:sp>
      <p:pic>
        <p:nvPicPr>
          <p:cNvPr id="4" name="Content Placeholder 3" descr="25BDBDD0-1DD8-B71C-07CC25768232881C.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03826" y="1600200"/>
            <a:ext cx="6336348" cy="4525963"/>
          </a:xfrm>
        </p:spPr>
      </p:pic>
      <p:sp>
        <p:nvSpPr>
          <p:cNvPr id="5" name="TextBox 4"/>
          <p:cNvSpPr txBox="1"/>
          <p:nvPr/>
        </p:nvSpPr>
        <p:spPr>
          <a:xfrm>
            <a:off x="2514600" y="6248400"/>
            <a:ext cx="4267200" cy="369332"/>
          </a:xfrm>
          <a:prstGeom prst="rect">
            <a:avLst/>
          </a:prstGeom>
          <a:noFill/>
        </p:spPr>
        <p:txBody>
          <a:bodyPr wrap="square" rtlCol="0">
            <a:spAutoFit/>
          </a:bodyPr>
          <a:lstStyle/>
          <a:p>
            <a:pPr algn="ctr"/>
            <a:r>
              <a:rPr lang="en-US" dirty="0" smtClean="0"/>
              <a:t>Dunker Church</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effectLst>
            <a:outerShdw blurRad="50800" dist="38100" dir="2700000" algn="tl" rotWithShape="0">
              <a:prstClr val="black">
                <a:alpha val="40000"/>
              </a:prstClr>
            </a:outerShdw>
          </a:effectLst>
        </p:spPr>
        <p:txBody>
          <a:bodyPr/>
          <a:lstStyle/>
          <a:p>
            <a:r>
              <a:rPr lang="en-US" dirty="0" smtClean="0">
                <a:solidFill>
                  <a:schemeClr val="bg2">
                    <a:lumMod val="25000"/>
                  </a:schemeClr>
                </a:solidFill>
              </a:rPr>
              <a:t>Antietam Battlefield Today</a:t>
            </a:r>
            <a:endParaRPr lang="en-US" dirty="0">
              <a:solidFill>
                <a:schemeClr val="bg2">
                  <a:lumMod val="25000"/>
                </a:schemeClr>
              </a:solidFill>
            </a:endParaRPr>
          </a:p>
        </p:txBody>
      </p:sp>
      <p:pic>
        <p:nvPicPr>
          <p:cNvPr id="7" name="Content Placeholder 6" descr="2701EC20-1DD8-B71C-07D1E4A169003243.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03826" y="1600200"/>
            <a:ext cx="6336348" cy="4525963"/>
          </a:xfrm>
        </p:spPr>
      </p:pic>
      <p:sp>
        <p:nvSpPr>
          <p:cNvPr id="8" name="TextBox 7"/>
          <p:cNvSpPr txBox="1"/>
          <p:nvPr/>
        </p:nvSpPr>
        <p:spPr>
          <a:xfrm>
            <a:off x="2819400" y="6324600"/>
            <a:ext cx="3429000" cy="369332"/>
          </a:xfrm>
          <a:prstGeom prst="rect">
            <a:avLst/>
          </a:prstGeom>
          <a:noFill/>
        </p:spPr>
        <p:txBody>
          <a:bodyPr wrap="square" rtlCol="0">
            <a:spAutoFit/>
          </a:bodyPr>
          <a:lstStyle/>
          <a:p>
            <a:pPr algn="ctr"/>
            <a:r>
              <a:rPr lang="en-US" dirty="0" smtClean="0"/>
              <a:t>Bloody Lane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smtClean="0">
                <a:solidFill>
                  <a:schemeClr val="bg2">
                    <a:lumMod val="25000"/>
                  </a:schemeClr>
                </a:solidFill>
              </a:rPr>
              <a:t>Antietam Battlefield Today</a:t>
            </a:r>
            <a:endParaRPr lang="en-US" dirty="0">
              <a:solidFill>
                <a:schemeClr val="bg2">
                  <a:lumMod val="25000"/>
                </a:schemeClr>
              </a:solidFill>
            </a:endParaRPr>
          </a:p>
        </p:txBody>
      </p:sp>
      <p:pic>
        <p:nvPicPr>
          <p:cNvPr id="3" name="Picture 2" descr="27B94143-1DD8-B71C-07E5D278288B35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1371600"/>
            <a:ext cx="6629400" cy="4735286"/>
          </a:xfrm>
          <a:prstGeom prst="rect">
            <a:avLst/>
          </a:prstGeom>
        </p:spPr>
      </p:pic>
      <p:sp>
        <p:nvSpPr>
          <p:cNvPr id="4" name="TextBox 3"/>
          <p:cNvSpPr txBox="1"/>
          <p:nvPr/>
        </p:nvSpPr>
        <p:spPr>
          <a:xfrm>
            <a:off x="2590800" y="6248400"/>
            <a:ext cx="4114800" cy="369332"/>
          </a:xfrm>
          <a:prstGeom prst="rect">
            <a:avLst/>
          </a:prstGeom>
          <a:noFill/>
        </p:spPr>
        <p:txBody>
          <a:bodyPr wrap="square" rtlCol="0">
            <a:spAutoFit/>
          </a:bodyPr>
          <a:lstStyle/>
          <a:p>
            <a:pPr algn="ctr"/>
            <a:r>
              <a:rPr lang="en-US" dirty="0" smtClean="0"/>
              <a:t>Burnside Bridge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r>
              <a:rPr lang="en-US" dirty="0" smtClean="0">
                <a:solidFill>
                  <a:schemeClr val="bg2">
                    <a:lumMod val="25000"/>
                  </a:schemeClr>
                </a:solidFill>
              </a:rPr>
              <a:t>Antietam Battlefield Today-</a:t>
            </a:r>
            <a:br>
              <a:rPr lang="en-US" dirty="0" smtClean="0">
                <a:solidFill>
                  <a:schemeClr val="bg2">
                    <a:lumMod val="25000"/>
                  </a:schemeClr>
                </a:solidFill>
              </a:rPr>
            </a:br>
            <a:r>
              <a:rPr lang="en-US" dirty="0" smtClean="0">
                <a:solidFill>
                  <a:schemeClr val="bg2">
                    <a:lumMod val="25000"/>
                  </a:schemeClr>
                </a:solidFill>
              </a:rPr>
              <a:t>National Cemetery</a:t>
            </a:r>
            <a:endParaRPr lang="en-US" dirty="0">
              <a:solidFill>
                <a:schemeClr val="bg2">
                  <a:lumMod val="25000"/>
                </a:schemeClr>
              </a:solidFill>
            </a:endParaRPr>
          </a:p>
        </p:txBody>
      </p:sp>
      <p:pic>
        <p:nvPicPr>
          <p:cNvPr id="6" name="Content Placeholder 5" descr="25F5DE45-1DD8-B71C-071FB6EA14DE95B3.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904215" y="1659545"/>
            <a:ext cx="3338846" cy="4665055"/>
          </a:xfrm>
        </p:spPr>
      </p:pic>
      <p:pic>
        <p:nvPicPr>
          <p:cNvPr id="9" name="Content Placeholder 8" descr="267C935B-1DD8-B71C-07DECE525858E610.jpg"/>
          <p:cNvPicPr>
            <a:picLocks noGrp="1" noChangeAspect="1"/>
          </p:cNvPicPr>
          <p:nvPr>
            <p:ph sz="half" idx="1"/>
          </p:nvPr>
        </p:nvPicPr>
        <p:blipFill>
          <a:blip r:embed="rId3" cstate="screen">
            <a:extLst>
              <a:ext uri="{28A0092B-C50C-407E-A947-70E740481C1C}">
                <a14:useLocalDpi xmlns:a14="http://schemas.microsoft.com/office/drawing/2010/main"/>
              </a:ext>
            </a:extLst>
          </a:blip>
          <a:srcRect l="22641" r="18868"/>
          <a:stretch>
            <a:fillRect/>
          </a:stretch>
        </p:blipFill>
        <p:spPr>
          <a:xfrm>
            <a:off x="609600" y="1659545"/>
            <a:ext cx="3820065" cy="466505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9200" y="1393611"/>
            <a:ext cx="3413760" cy="256032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11111"/>
          <a:stretch/>
        </p:blipFill>
        <p:spPr>
          <a:xfrm>
            <a:off x="5029201" y="3953931"/>
            <a:ext cx="3413760" cy="256032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r="8186"/>
          <a:stretch/>
        </p:blipFill>
        <p:spPr>
          <a:xfrm>
            <a:off x="769619" y="4031826"/>
            <a:ext cx="3446781" cy="2502745"/>
          </a:xfrm>
          <a:prstGeom prst="rect">
            <a:avLst/>
          </a:prstGeom>
        </p:spPr>
      </p:pic>
      <p:sp>
        <p:nvSpPr>
          <p:cNvPr id="8" name="Title 7"/>
          <p:cNvSpPr>
            <a:spLocks noGrp="1"/>
          </p:cNvSpPr>
          <p:nvPr>
            <p:ph type="title"/>
          </p:nvPr>
        </p:nvSpPr>
        <p:spPr/>
        <p:txBody>
          <a:bodyPr>
            <a:noAutofit/>
          </a:bodyPr>
          <a:lstStyle/>
          <a:p>
            <a:r>
              <a:rPr lang="en-US" sz="3600" dirty="0">
                <a:solidFill>
                  <a:schemeClr val="bg2">
                    <a:lumMod val="25000"/>
                  </a:schemeClr>
                </a:solidFill>
                <a:effectLst>
                  <a:outerShdw blurRad="38100" dist="38100" dir="2700000" algn="tl">
                    <a:srgbClr val="000000">
                      <a:alpha val="43137"/>
                    </a:srgbClr>
                  </a:outerShdw>
                </a:effectLst>
              </a:rPr>
              <a:t>Antietam Battlefield Today-</a:t>
            </a:r>
            <a:br>
              <a:rPr lang="en-US" sz="3600" dirty="0">
                <a:solidFill>
                  <a:schemeClr val="bg2">
                    <a:lumMod val="25000"/>
                  </a:schemeClr>
                </a:solidFill>
                <a:effectLst>
                  <a:outerShdw blurRad="38100" dist="38100" dir="2700000" algn="tl">
                    <a:srgbClr val="000000">
                      <a:alpha val="43137"/>
                    </a:srgbClr>
                  </a:outerShdw>
                </a:effectLst>
              </a:rPr>
            </a:br>
            <a:r>
              <a:rPr lang="en-US" sz="3600" dirty="0" smtClean="0">
                <a:solidFill>
                  <a:schemeClr val="bg2">
                    <a:lumMod val="25000"/>
                  </a:schemeClr>
                </a:solidFill>
                <a:effectLst>
                  <a:outerShdw blurRad="38100" dist="38100" dir="2700000" algn="tl">
                    <a:srgbClr val="000000">
                      <a:alpha val="43137"/>
                    </a:srgbClr>
                  </a:outerShdw>
                </a:effectLst>
              </a:rPr>
              <a:t>School Groups Visit</a:t>
            </a:r>
            <a:endParaRPr lang="en-US" sz="3600" dirty="0">
              <a:solidFill>
                <a:schemeClr val="bg2">
                  <a:lumMod val="2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bwMode="auto">
          <a:xfrm>
            <a:off x="762000" y="1432560"/>
            <a:ext cx="3454399"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157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cClellan-clipped.png"/>
          <p:cNvPicPr>
            <a:picLocks noChangeAspect="1"/>
          </p:cNvPicPr>
          <p:nvPr/>
        </p:nvPicPr>
        <p:blipFill>
          <a:blip r:embed="rId2" cstate="print"/>
          <a:srcRect r="961"/>
          <a:stretch>
            <a:fillRect/>
          </a:stretch>
        </p:blipFill>
        <p:spPr>
          <a:xfrm>
            <a:off x="4343400" y="1808884"/>
            <a:ext cx="4800600" cy="5049116"/>
          </a:xfrm>
          <a:prstGeom prst="rect">
            <a:avLst/>
          </a:prstGeom>
          <a:effectLst>
            <a:outerShdw blurRad="50800" dist="38100" dir="2700000" algn="tl" rotWithShape="0">
              <a:prstClr val="black">
                <a:alpha val="40000"/>
              </a:prstClr>
            </a:outerShdw>
          </a:effectLst>
        </p:spPr>
      </p:pic>
      <p:pic>
        <p:nvPicPr>
          <p:cNvPr id="9" name="Picture 8" descr="Lee-clipped.png"/>
          <p:cNvPicPr>
            <a:picLocks noChangeAspect="1"/>
          </p:cNvPicPr>
          <p:nvPr/>
        </p:nvPicPr>
        <p:blipFill>
          <a:blip r:embed="rId3" cstate="print"/>
          <a:srcRect b="16050"/>
          <a:stretch>
            <a:fillRect/>
          </a:stretch>
        </p:blipFill>
        <p:spPr>
          <a:xfrm>
            <a:off x="201706" y="1905000"/>
            <a:ext cx="4370294" cy="495300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762000" y="1380292"/>
            <a:ext cx="2895600" cy="677108"/>
          </a:xfrm>
          <a:prstGeom prst="rect">
            <a:avLst/>
          </a:prstGeom>
          <a:noFill/>
        </p:spPr>
        <p:txBody>
          <a:bodyPr wrap="square" rtlCol="0">
            <a:spAutoFit/>
          </a:bodyPr>
          <a:lstStyle/>
          <a:p>
            <a:pPr algn="ctr"/>
            <a:r>
              <a:rPr lang="en-US" sz="2000" b="1" dirty="0" smtClean="0"/>
              <a:t>Robert E. Lee (CSA)</a:t>
            </a:r>
          </a:p>
          <a:p>
            <a:endParaRPr lang="en-US" dirty="0"/>
          </a:p>
        </p:txBody>
      </p:sp>
      <p:sp>
        <p:nvSpPr>
          <p:cNvPr id="14" name="TextBox 13"/>
          <p:cNvSpPr txBox="1"/>
          <p:nvPr/>
        </p:nvSpPr>
        <p:spPr>
          <a:xfrm>
            <a:off x="5410200" y="1380292"/>
            <a:ext cx="3200400" cy="677108"/>
          </a:xfrm>
          <a:prstGeom prst="rect">
            <a:avLst/>
          </a:prstGeom>
          <a:noFill/>
        </p:spPr>
        <p:txBody>
          <a:bodyPr wrap="square" rtlCol="0">
            <a:spAutoFit/>
          </a:bodyPr>
          <a:lstStyle/>
          <a:p>
            <a:pPr algn="ctr"/>
            <a:r>
              <a:rPr lang="en-US" sz="2000" b="1" dirty="0" smtClean="0"/>
              <a:t>George B. McClellan (USA)</a:t>
            </a:r>
          </a:p>
          <a:p>
            <a:endParaRPr lang="en-US" dirty="0"/>
          </a:p>
        </p:txBody>
      </p:sp>
      <p:sp>
        <p:nvSpPr>
          <p:cNvPr id="7" name="TextBox 6"/>
          <p:cNvSpPr txBox="1"/>
          <p:nvPr/>
        </p:nvSpPr>
        <p:spPr>
          <a:xfrm>
            <a:off x="914400" y="304800"/>
            <a:ext cx="5105400"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bg2">
                    <a:lumMod val="25000"/>
                  </a:schemeClr>
                </a:solidFill>
              </a:rPr>
              <a:t>The Two Commanders</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bg2">
                    <a:lumMod val="25000"/>
                  </a:schemeClr>
                </a:solidFill>
                <a:effectLst>
                  <a:outerShdw blurRad="38100" dist="38100" dir="2700000" algn="tl">
                    <a:srgbClr val="000000">
                      <a:alpha val="43137"/>
                    </a:srgbClr>
                  </a:outerShdw>
                </a:effectLst>
              </a:rPr>
              <a:t>Antietam Battlefield Today-</a:t>
            </a:r>
            <a:br>
              <a:rPr lang="en-US" sz="3600" dirty="0">
                <a:solidFill>
                  <a:schemeClr val="bg2">
                    <a:lumMod val="25000"/>
                  </a:schemeClr>
                </a:solidFill>
                <a:effectLst>
                  <a:outerShdw blurRad="38100" dist="38100" dir="2700000" algn="tl">
                    <a:srgbClr val="000000">
                      <a:alpha val="43137"/>
                    </a:srgbClr>
                  </a:outerShdw>
                </a:effectLst>
              </a:rPr>
            </a:br>
            <a:r>
              <a:rPr lang="en-US" sz="3600" dirty="0">
                <a:solidFill>
                  <a:schemeClr val="bg2">
                    <a:lumMod val="25000"/>
                  </a:schemeClr>
                </a:solidFill>
                <a:effectLst>
                  <a:outerShdw blurRad="38100" dist="38100" dir="2700000" algn="tl">
                    <a:srgbClr val="000000">
                      <a:alpha val="43137"/>
                    </a:srgbClr>
                  </a:outerShdw>
                </a:effectLst>
              </a:rPr>
              <a:t>Volunteers </a:t>
            </a:r>
            <a:r>
              <a:rPr lang="en-US" sz="3600" dirty="0" smtClean="0">
                <a:solidFill>
                  <a:schemeClr val="bg2">
                    <a:lumMod val="25000"/>
                  </a:schemeClr>
                </a:solidFill>
                <a:effectLst>
                  <a:outerShdw blurRad="38100" dist="38100" dir="2700000" algn="tl">
                    <a:srgbClr val="000000">
                      <a:alpha val="43137"/>
                    </a:srgbClr>
                  </a:outerShdw>
                </a:effectLst>
              </a:rPr>
              <a:t>Restore, Preserve, and </a:t>
            </a:r>
            <a:br>
              <a:rPr lang="en-US" sz="3600" dirty="0" smtClean="0">
                <a:solidFill>
                  <a:schemeClr val="bg2">
                    <a:lumMod val="25000"/>
                  </a:schemeClr>
                </a:solidFill>
                <a:effectLst>
                  <a:outerShdw blurRad="38100" dist="38100" dir="2700000" algn="tl">
                    <a:srgbClr val="000000">
                      <a:alpha val="43137"/>
                    </a:srgbClr>
                  </a:outerShdw>
                </a:effectLst>
              </a:rPr>
            </a:br>
            <a:r>
              <a:rPr lang="en-US" sz="3600" dirty="0" smtClean="0">
                <a:solidFill>
                  <a:schemeClr val="bg2">
                    <a:lumMod val="25000"/>
                  </a:schemeClr>
                </a:solidFill>
                <a:effectLst>
                  <a:outerShdw blurRad="38100" dist="38100" dir="2700000" algn="tl">
                    <a:srgbClr val="000000">
                      <a:alpha val="43137"/>
                    </a:srgbClr>
                  </a:outerShdw>
                </a:effectLst>
              </a:rPr>
              <a:t>Protect the Park</a:t>
            </a:r>
            <a:endParaRPr lang="en-US" sz="3600" dirty="0">
              <a:solidFill>
                <a:schemeClr val="bg2">
                  <a:lumMod val="2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0656"/>
          <a:stretch/>
        </p:blipFill>
        <p:spPr>
          <a:xfrm>
            <a:off x="5105400" y="2100580"/>
            <a:ext cx="3394472" cy="4043680"/>
          </a:xfr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11525"/>
          <a:stretch/>
        </p:blipFill>
        <p:spPr>
          <a:xfrm>
            <a:off x="1214120" y="2133600"/>
            <a:ext cx="3371850" cy="3977640"/>
          </a:xfrm>
          <a:prstGeom prst="rect">
            <a:avLst/>
          </a:prstGeom>
        </p:spPr>
      </p:pic>
    </p:spTree>
    <p:extLst>
      <p:ext uri="{BB962C8B-B14F-4D97-AF65-F5344CB8AC3E}">
        <p14:creationId xmlns:p14="http://schemas.microsoft.com/office/powerpoint/2010/main" val="3850444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86" y="1585217"/>
            <a:ext cx="6988029" cy="4831047"/>
          </a:xfrm>
          <a:prstGeom prst="rect">
            <a:avLst/>
          </a:prstGeom>
        </p:spPr>
      </p:pic>
      <p:sp>
        <p:nvSpPr>
          <p:cNvPr id="3" name="Title 2"/>
          <p:cNvSpPr>
            <a:spLocks noGrp="1"/>
          </p:cNvSpPr>
          <p:nvPr>
            <p:ph type="title"/>
          </p:nvPr>
        </p:nvSpPr>
        <p:spPr/>
        <p:txBody>
          <a:bodyPr>
            <a:noAutofit/>
          </a:bodyPr>
          <a:lstStyle/>
          <a:p>
            <a:r>
              <a:rPr lang="en-US" sz="3600" dirty="0">
                <a:solidFill>
                  <a:schemeClr val="bg2">
                    <a:lumMod val="25000"/>
                  </a:schemeClr>
                </a:solidFill>
                <a:effectLst>
                  <a:outerShdw blurRad="38100" dist="38100" dir="2700000" algn="tl">
                    <a:srgbClr val="000000">
                      <a:alpha val="43137"/>
                    </a:srgbClr>
                  </a:outerShdw>
                </a:effectLst>
              </a:rPr>
              <a:t>Antietam Battlefield Today-</a:t>
            </a:r>
            <a:br>
              <a:rPr lang="en-US" sz="3600" dirty="0">
                <a:solidFill>
                  <a:schemeClr val="bg2">
                    <a:lumMod val="25000"/>
                  </a:schemeClr>
                </a:solidFill>
                <a:effectLst>
                  <a:outerShdw blurRad="38100" dist="38100" dir="2700000" algn="tl">
                    <a:srgbClr val="000000">
                      <a:alpha val="43137"/>
                    </a:srgbClr>
                  </a:outerShdw>
                </a:effectLst>
              </a:rPr>
            </a:br>
            <a:r>
              <a:rPr lang="en-US" sz="3600" dirty="0">
                <a:solidFill>
                  <a:schemeClr val="bg2">
                    <a:lumMod val="25000"/>
                  </a:schemeClr>
                </a:solidFill>
                <a:effectLst>
                  <a:outerShdw blurRad="38100" dist="38100" dir="2700000" algn="tl">
                    <a:srgbClr val="000000">
                      <a:alpha val="43137"/>
                    </a:srgbClr>
                  </a:outerShdw>
                </a:effectLst>
              </a:rPr>
              <a:t>Volunteers </a:t>
            </a:r>
            <a:r>
              <a:rPr lang="en-US" sz="3600" dirty="0" smtClean="0">
                <a:solidFill>
                  <a:schemeClr val="bg2">
                    <a:lumMod val="25000"/>
                  </a:schemeClr>
                </a:solidFill>
                <a:effectLst>
                  <a:outerShdw blurRad="38100" dist="38100" dir="2700000" algn="tl">
                    <a:srgbClr val="000000">
                      <a:alpha val="43137"/>
                    </a:srgbClr>
                  </a:outerShdw>
                </a:effectLst>
              </a:rPr>
              <a:t>Teach Visitors about the Battle</a:t>
            </a:r>
            <a:endParaRPr lang="en-US" sz="3600"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6573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l"/>
            <a:r>
              <a:rPr lang="en-US" sz="3600" b="1" dirty="0" smtClean="0">
                <a:solidFill>
                  <a:schemeClr val="bg2">
                    <a:lumMod val="25000"/>
                  </a:schemeClr>
                </a:solidFill>
              </a:rPr>
              <a:t>General Robert E. Lee’s reasons for invading Maryland</a:t>
            </a:r>
            <a:endParaRPr lang="en-US" sz="3600" b="1" dirty="0">
              <a:solidFill>
                <a:schemeClr val="bg2">
                  <a:lumMod val="25000"/>
                </a:schemeClr>
              </a:solidFill>
            </a:endParaRPr>
          </a:p>
        </p:txBody>
      </p:sp>
      <p:sp>
        <p:nvSpPr>
          <p:cNvPr id="5" name="Content Placeholder 4"/>
          <p:cNvSpPr>
            <a:spLocks noGrp="1"/>
          </p:cNvSpPr>
          <p:nvPr>
            <p:ph idx="1"/>
          </p:nvPr>
        </p:nvSpPr>
        <p:spPr>
          <a:xfrm>
            <a:off x="457200" y="1600200"/>
            <a:ext cx="8229600" cy="4876800"/>
          </a:xfrm>
        </p:spPr>
        <p:txBody>
          <a:bodyPr>
            <a:normAutofit/>
          </a:bodyPr>
          <a:lstStyle/>
          <a:p>
            <a:r>
              <a:rPr lang="en-US" sz="2600" dirty="0" smtClean="0"/>
              <a:t>To gather supplies and troops from the slave-holding border state of Maryland.</a:t>
            </a:r>
          </a:p>
          <a:p>
            <a:r>
              <a:rPr lang="en-US" sz="2600" dirty="0" smtClean="0"/>
              <a:t>To give the farmers in Virginia time to bring in their crops for the winter.</a:t>
            </a:r>
          </a:p>
          <a:p>
            <a:r>
              <a:rPr lang="en-US" sz="2600" dirty="0" smtClean="0"/>
              <a:t>To get military or political support from France and Great Britain.</a:t>
            </a:r>
          </a:p>
          <a:p>
            <a:r>
              <a:rPr lang="en-US" sz="2600" dirty="0" smtClean="0"/>
              <a:t>To damage Northern morale before the November elections.</a:t>
            </a:r>
          </a:p>
          <a:p>
            <a:r>
              <a:rPr lang="en-US" sz="2600" dirty="0" smtClean="0"/>
              <a:t>To bring the war north and threaten Washington, DC and other Northern cities.</a:t>
            </a:r>
          </a:p>
          <a:p>
            <a:r>
              <a:rPr lang="en-US" sz="2600" dirty="0" smtClean="0"/>
              <a:t>Defeat the Union army once and for all.</a:t>
            </a:r>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0"/>
            <a:ext cx="6172200" cy="6900820"/>
          </a:xfrm>
          <a:prstGeom prst="rect">
            <a:avLst/>
          </a:prstGeom>
        </p:spPr>
      </p:pic>
    </p:spTree>
    <p:extLst>
      <p:ext uri="{BB962C8B-B14F-4D97-AF65-F5344CB8AC3E}">
        <p14:creationId xmlns:p14="http://schemas.microsoft.com/office/powerpoint/2010/main" val="2582214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tietam-Battle-Map (1).tiff"/>
          <p:cNvPicPr>
            <a:picLocks noChangeAspect="1"/>
          </p:cNvPicPr>
          <p:nvPr/>
        </p:nvPicPr>
        <p:blipFill>
          <a:blip r:embed="rId2" cstate="screen">
            <a:extLst>
              <a:ext uri="{28A0092B-C50C-407E-A947-70E740481C1C}">
                <a14:useLocalDpi xmlns:a14="http://schemas.microsoft.com/office/drawing/2010/main"/>
              </a:ext>
            </a:extLst>
          </a:blip>
          <a:srcRect l="5816" t="6452" r="4448" b="6452"/>
          <a:stretch>
            <a:fillRect/>
          </a:stretch>
        </p:blipFill>
        <p:spPr>
          <a:xfrm>
            <a:off x="990600" y="990600"/>
            <a:ext cx="7162800" cy="5372100"/>
          </a:xfrm>
          <a:prstGeom prst="rect">
            <a:avLst/>
          </a:prstGeom>
          <a:ln w="3175">
            <a:solidFill>
              <a:schemeClr val="bg2">
                <a:lumMod val="25000"/>
              </a:schemeClr>
            </a:solidFill>
          </a:ln>
        </p:spPr>
      </p:pic>
      <p:sp>
        <p:nvSpPr>
          <p:cNvPr id="5" name="Title 1"/>
          <p:cNvSpPr>
            <a:spLocks noGrp="1"/>
          </p:cNvSpPr>
          <p:nvPr>
            <p:ph type="title"/>
          </p:nvPr>
        </p:nvSpPr>
        <p:spPr>
          <a:xfrm>
            <a:off x="838200" y="381000"/>
            <a:ext cx="4953000" cy="488950"/>
          </a:xfrm>
        </p:spPr>
        <p:txBody>
          <a:bodyPr>
            <a:noAutofit/>
          </a:bodyPr>
          <a:lstStyle/>
          <a:p>
            <a:pPr algn="l"/>
            <a:r>
              <a:rPr lang="en-US" sz="4000" b="1" dirty="0" smtClean="0">
                <a:solidFill>
                  <a:schemeClr val="bg2">
                    <a:lumMod val="25000"/>
                  </a:schemeClr>
                </a:solidFill>
                <a:effectLst>
                  <a:outerShdw blurRad="50800" dist="38100" dir="2700000" algn="tl" rotWithShape="0">
                    <a:prstClr val="black">
                      <a:alpha val="40000"/>
                    </a:prstClr>
                  </a:outerShdw>
                </a:effectLst>
              </a:rPr>
              <a:t>Battle Map</a:t>
            </a:r>
            <a:endParaRPr lang="en-US" sz="4000" b="1" dirty="0">
              <a:solidFill>
                <a:schemeClr val="bg2">
                  <a:lumMod val="25000"/>
                </a:schemeClr>
              </a:solidFill>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lstStyle/>
          <a:p>
            <a:pPr>
              <a:buNone/>
            </a:pPr>
            <a:r>
              <a:rPr lang="en-US" sz="2400" dirty="0" smtClean="0"/>
              <a:t>	The Cornfield and Dunker Church area saw some of U.S. History’s most horrific fighting.  For nearly three hours Union and Confederate forces battled each other and were cut to pieces.</a:t>
            </a:r>
          </a:p>
          <a:p>
            <a:endParaRPr lang="en-US" dirty="0"/>
          </a:p>
        </p:txBody>
      </p:sp>
      <p:pic>
        <p:nvPicPr>
          <p:cNvPr id="6" name="Picture 5" descr="251FAFBC-1DD8-B71C-07BBE15B4458EF87-large.jpg"/>
          <p:cNvPicPr>
            <a:picLocks noChangeAspect="1"/>
          </p:cNvPicPr>
          <p:nvPr/>
        </p:nvPicPr>
        <p:blipFill>
          <a:blip r:embed="rId2" cstate="print"/>
          <a:stretch>
            <a:fillRect/>
          </a:stretch>
        </p:blipFill>
        <p:spPr>
          <a:xfrm>
            <a:off x="838200" y="3200400"/>
            <a:ext cx="7409503" cy="3352800"/>
          </a:xfrm>
          <a:prstGeom prst="rect">
            <a:avLst/>
          </a:prstGeom>
          <a:effectLst>
            <a:outerShdw blurRad="50800" dist="38100" dir="2700000" algn="tl" rotWithShape="0">
              <a:prstClr val="black">
                <a:alpha val="40000"/>
              </a:prstClr>
            </a:outerShdw>
          </a:effectLst>
        </p:spPr>
      </p:pic>
      <p:sp>
        <p:nvSpPr>
          <p:cNvPr id="5" name="Title 1"/>
          <p:cNvSpPr txBox="1">
            <a:spLocks/>
          </p:cNvSpPr>
          <p:nvPr/>
        </p:nvSpPr>
        <p:spPr>
          <a:xfrm>
            <a:off x="685800" y="609600"/>
            <a:ext cx="4953000" cy="48895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solidFill>
                  <a:schemeClr val="bg2">
                    <a:lumMod val="25000"/>
                  </a:schemeClr>
                </a:solidFill>
                <a:effectLst>
                  <a:outerShdw blurRad="50800" dist="38100" dir="2700000" algn="tl" rotWithShape="0">
                    <a:prstClr val="black">
                      <a:alpha val="40000"/>
                    </a:prstClr>
                  </a:outerShdw>
                </a:effectLst>
                <a:latin typeface="+mj-lt"/>
                <a:ea typeface="+mj-ea"/>
                <a:cs typeface="+mj-cs"/>
              </a:rPr>
              <a:t>Death in the Cornfield</a:t>
            </a:r>
            <a:endParaRPr kumimoji="0" lang="en-US" sz="4000" b="0" i="0" u="none" strike="noStrike" kern="1200" cap="none" spc="0" normalizeH="0" baseline="0" noProof="0" dirty="0">
              <a:ln>
                <a:noFill/>
              </a:ln>
              <a:solidFill>
                <a:schemeClr val="bg2">
                  <a:lumMod val="25000"/>
                </a:schemeClr>
              </a:solidFill>
              <a:effectLst>
                <a:outerShdw blurRad="50800" dist="38100" dir="2700000" algn="tl" rotWithShape="0">
                  <a:prstClr val="black">
                    <a:alpha val="40000"/>
                  </a:prst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noAutofit/>
          </a:bodyPr>
          <a:lstStyle/>
          <a:p>
            <a:r>
              <a:rPr lang="en-US" sz="4000" b="1" dirty="0" smtClean="0">
                <a:solidFill>
                  <a:schemeClr val="bg2">
                    <a:lumMod val="25000"/>
                  </a:schemeClr>
                </a:solidFill>
              </a:rPr>
              <a:t>Clara Barton brought medical supplies and helped the Union Doctors.</a:t>
            </a:r>
            <a:endParaRPr lang="en-US" sz="4000" b="1" dirty="0">
              <a:solidFill>
                <a:schemeClr val="bg2">
                  <a:lumMod val="25000"/>
                </a:schemeClr>
              </a:solidFill>
            </a:endParaRPr>
          </a:p>
        </p:txBody>
      </p:sp>
      <p:pic>
        <p:nvPicPr>
          <p:cNvPr id="4" name="Content Placeholder 3" descr="clara2.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9806" y="1600200"/>
            <a:ext cx="3373388" cy="4525963"/>
          </a:xfrm>
          <a:effectLst>
            <a:outerShdw blurRad="50800" dist="38100" dir="2700000" algn="tl" rotWithShape="0">
              <a:prstClr val="black">
                <a:alpha val="40000"/>
              </a:prstClr>
            </a:outerShdw>
          </a:effectLst>
        </p:spPr>
      </p:pic>
      <p:pic>
        <p:nvPicPr>
          <p:cNvPr id="7" name="Content Placeholder 6"/>
          <p:cNvPicPr>
            <a:picLocks noGrp="1" noChangeAspect="1"/>
          </p:cNvPicPr>
          <p:nvPr>
            <p:ph sz="half" idx="2"/>
          </p:nvPr>
        </p:nvPicPr>
        <p:blipFill>
          <a:blip r:embed="rId3"/>
          <a:stretch>
            <a:fillRect/>
          </a:stretch>
        </p:blipFill>
        <p:spPr>
          <a:xfrm>
            <a:off x="4648200" y="2597163"/>
            <a:ext cx="4038600" cy="2532037"/>
          </a:xfrm>
          <a:prstGeom prst="rect">
            <a:avLst/>
          </a:prstGeom>
        </p:spPr>
      </p:pic>
      <p:sp>
        <p:nvSpPr>
          <p:cNvPr id="5" name="Text Placeholder 4"/>
          <p:cNvSpPr>
            <a:spLocks noGrp="1"/>
          </p:cNvSpPr>
          <p:nvPr>
            <p:ph type="body" sz="quarter" idx="4294967295"/>
          </p:nvPr>
        </p:nvSpPr>
        <p:spPr>
          <a:xfrm>
            <a:off x="4644013" y="5257800"/>
            <a:ext cx="4038599" cy="639763"/>
          </a:xfrm>
        </p:spPr>
        <p:txBody>
          <a:bodyPr>
            <a:normAutofit fontScale="70000" lnSpcReduction="20000"/>
          </a:bodyPr>
          <a:lstStyle/>
          <a:p>
            <a:pPr marL="0" indent="0" algn="ctr">
              <a:buNone/>
            </a:pPr>
            <a:r>
              <a:rPr lang="en-US" dirty="0" smtClean="0"/>
              <a:t>Clara Barton Monument at Antietam</a:t>
            </a:r>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Clara Barton at Antietam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1137" y="861219"/>
            <a:ext cx="4219575" cy="4676775"/>
          </a:xfrm>
        </p:spPr>
      </p:pic>
      <p:sp>
        <p:nvSpPr>
          <p:cNvPr id="4" name="Text Placeholder 3"/>
          <p:cNvSpPr>
            <a:spLocks noGrp="1"/>
          </p:cNvSpPr>
          <p:nvPr>
            <p:ph type="body" sz="half" idx="2"/>
          </p:nvPr>
        </p:nvSpPr>
        <p:spPr/>
        <p:txBody>
          <a:bodyPr/>
          <a:lstStyle/>
          <a:p>
            <a:r>
              <a:rPr lang="en-US" dirty="0"/>
              <a:t>"A ball has passed between my body and the right arm which supported him, cutting through his chest from shoulder to shoulder. There was no more to be done for him and I left him to his rest. I have never mended that hole in my sleeve. I wonder if a soldier ever does mend a bullet hole in his coat?" Clara Barton at Antietam</a:t>
            </a:r>
          </a:p>
        </p:txBody>
      </p:sp>
    </p:spTree>
    <p:extLst>
      <p:ext uri="{BB962C8B-B14F-4D97-AF65-F5344CB8AC3E}">
        <p14:creationId xmlns:p14="http://schemas.microsoft.com/office/powerpoint/2010/main" val="31349076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TotalTime>
  <Words>728</Words>
  <Application>Microsoft Office PowerPoint</Application>
  <PresentationFormat>On-screen Show (4:3)</PresentationFormat>
  <Paragraphs>79</Paragraphs>
  <Slides>31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PowerPoint Presentation</vt:lpstr>
      <vt:lpstr>PowerPoint Presentation</vt:lpstr>
      <vt:lpstr>General Robert E. Lee’s reasons for invading Maryland</vt:lpstr>
      <vt:lpstr>PowerPoint Presentation</vt:lpstr>
      <vt:lpstr>Battle Map</vt:lpstr>
      <vt:lpstr>PowerPoint Presentation</vt:lpstr>
      <vt:lpstr>Clara Barton brought medical supplies and helped the Union Doctors.</vt:lpstr>
      <vt:lpstr>Clara Barton at Antietam</vt:lpstr>
      <vt:lpstr>John Cook</vt:lpstr>
      <vt:lpstr>PowerPoint Presentation</vt:lpstr>
      <vt:lpstr>PowerPoint Presentation</vt:lpstr>
      <vt:lpstr>Results of the Battle</vt:lpstr>
      <vt:lpstr>Aftermath</vt:lpstr>
      <vt:lpstr>PowerPoint Presentation</vt:lpstr>
      <vt:lpstr>PowerPoint Presentation</vt:lpstr>
      <vt:lpstr>PowerPoint Presentation</vt:lpstr>
      <vt:lpstr>PowerPoint Presentation</vt:lpstr>
      <vt:lpstr>PowerPoint Presentation</vt:lpstr>
      <vt:lpstr>Soldiers were buried in mass graves where they fell until they were reburied in area cemeteries several years later.</vt:lpstr>
      <vt:lpstr>PowerPoint Presentation</vt:lpstr>
      <vt:lpstr>PowerPoint Presentation</vt:lpstr>
      <vt:lpstr>Emancipation Proclamation</vt:lpstr>
      <vt:lpstr>Emancipation</vt:lpstr>
      <vt:lpstr>Antietam Battlefield Today</vt:lpstr>
      <vt:lpstr>Antietam Battlefield Today</vt:lpstr>
      <vt:lpstr>Antietam Battlefield Today</vt:lpstr>
      <vt:lpstr>Antietam Battlefield Today- National Cemetery</vt:lpstr>
      <vt:lpstr>Antietam Battlefield Today- School Groups Visit</vt:lpstr>
      <vt:lpstr>Antietam Battlefield Today- Volunteers Restore, Preserve, and  Protect the Park</vt:lpstr>
      <vt:lpstr>Antietam Battlefield Today- Volunteers Teach Visitors about the Battle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Battle of Antietam</dc:title>
  <dc:creator>cstanczak</dc:creator>
  <cp:lastModifiedBy>Stanczak, Christina M.</cp:lastModifiedBy>
  <cp:revision>37</cp:revision>
  <dcterms:created xsi:type="dcterms:W3CDTF">2013-05-26T13:03:24Z</dcterms:created>
  <dcterms:modified xsi:type="dcterms:W3CDTF">2016-11-21T17:39:05Z</dcterms:modified>
</cp:coreProperties>
</file>