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70" r:id="rId3"/>
    <p:sldId id="259" r:id="rId4"/>
    <p:sldId id="257" r:id="rId5"/>
    <p:sldId id="261" r:id="rId6"/>
    <p:sldId id="260" r:id="rId7"/>
    <p:sldId id="265" r:id="rId8"/>
    <p:sldId id="264" r:id="rId9"/>
    <p:sldId id="271"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2FEE0EA-1EB7-423B-BEEC-4E124403FBA7}" type="datetimeFigureOut">
              <a:rPr lang="en-US" smtClean="0"/>
              <a:pPr/>
              <a:t>9/30/2011</a:t>
            </a:fld>
            <a:endParaRPr lang="en-US"/>
          </a:p>
        </p:txBody>
      </p:sp>
      <p:sp>
        <p:nvSpPr>
          <p:cNvPr id="4" name="Slide Image Placeholder 3"/>
          <p:cNvSpPr>
            <a:spLocks noGrp="1" noRot="1" noChangeAspect="1"/>
          </p:cNvSpPr>
          <p:nvPr>
            <p:ph type="sldImg" idx="2"/>
          </p:nvPr>
        </p:nvSpPr>
        <p:spPr>
          <a:xfrm>
            <a:off x="1981200" y="381000"/>
            <a:ext cx="5207000" cy="3905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4343400"/>
            <a:ext cx="8153400" cy="2133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068DC87-2596-4FE2-B562-9AFC0E709517}" type="slidenum">
              <a:rPr lang="en-US" smtClean="0"/>
              <a:pPr/>
              <a:t>‹#›</a:t>
            </a:fld>
            <a:endParaRPr lang="en-US"/>
          </a:p>
        </p:txBody>
      </p:sp>
    </p:spTree>
    <p:extLst>
      <p:ext uri="{BB962C8B-B14F-4D97-AF65-F5344CB8AC3E}">
        <p14:creationId xmlns:p14="http://schemas.microsoft.com/office/powerpoint/2010/main" val="4219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DC87-2596-4FE2-B562-9AFC0E7095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Biofilm</a:t>
            </a:r>
            <a:r>
              <a:rPr lang="en-US" dirty="0" smtClean="0"/>
              <a:t> consists</a:t>
            </a:r>
            <a:r>
              <a:rPr lang="en-US" baseline="0" dirty="0" smtClean="0"/>
              <a:t> of a complex community of algae, bacteria, fungi, and </a:t>
            </a:r>
            <a:r>
              <a:rPr lang="en-US" baseline="0" dirty="0" err="1" smtClean="0"/>
              <a:t>protozoans</a:t>
            </a:r>
            <a:r>
              <a:rPr lang="en-US" baseline="0" dirty="0" smtClean="0"/>
              <a:t> living in a matrix of secretions that adhere to solid surfaces like rocks and aquatic vegetation. The algae (the reddish-brown substance on the rocks above) do photosynthesis. The algae secretes substances that are fed upon by bacteria, fungi, and single-celled organisms. In addition, an accumulation of detritus and other organic materials captured in the matrix provide other sources of food.</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Grazers</a:t>
            </a:r>
            <a:r>
              <a:rPr lang="en-US" baseline="0" dirty="0" smtClean="0"/>
              <a:t> and </a:t>
            </a:r>
            <a:r>
              <a:rPr lang="en-US" baseline="0" dirty="0" err="1" smtClean="0"/>
              <a:t>scapers</a:t>
            </a:r>
            <a:r>
              <a:rPr lang="en-US" baseline="0" dirty="0" smtClean="0"/>
              <a:t> are animals that specialize on feed on the </a:t>
            </a:r>
            <a:r>
              <a:rPr lang="en-US" baseline="0" dirty="0" err="1" smtClean="0"/>
              <a:t>biofilm</a:t>
            </a:r>
            <a:r>
              <a:rPr lang="en-US" baseline="0" dirty="0" smtClean="0"/>
              <a:t> layers. They use rasping mouthparts to scrape the </a:t>
            </a:r>
            <a:r>
              <a:rPr lang="en-US" baseline="0" dirty="0" err="1" smtClean="0"/>
              <a:t>biofilm</a:t>
            </a:r>
            <a:r>
              <a:rPr lang="en-US" baseline="0" dirty="0" smtClean="0"/>
              <a:t> and algae off of the rocks and vegetation. </a:t>
            </a:r>
            <a:r>
              <a:rPr lang="en-US" baseline="0" dirty="0" err="1" smtClean="0"/>
              <a:t>Caddisflies</a:t>
            </a:r>
            <a:r>
              <a:rPr lang="en-US" baseline="0" dirty="0" smtClean="0"/>
              <a:t> that live in </a:t>
            </a:r>
            <a:r>
              <a:rPr lang="en-US" baseline="0" dirty="0" err="1" smtClean="0"/>
              <a:t>rockty</a:t>
            </a:r>
            <a:r>
              <a:rPr lang="en-US" baseline="0" dirty="0" smtClean="0"/>
              <a:t> substrates make protective casings from small stones that are cemented together with silk and saliva.</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Shredders wander the stream bottom looking for vegetation that has fallen into the water.</a:t>
            </a:r>
            <a:r>
              <a:rPr lang="en-US" baseline="0" dirty="0" smtClean="0"/>
              <a:t> Using their tearing mouthparts, they rip and shred the leaves as they feed. Some, like the caddisfly larva, even use those shredded leaf pieces to make their protective casings.</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group of aquatic insects are the collector/gatherers.</a:t>
            </a:r>
            <a:r>
              <a:rPr lang="en-US" baseline="0" dirty="0" smtClean="0"/>
              <a:t> These insects primarily wander the stream bottom scavenging for dead organisms, detritus, or other food particles that get lodged between rocks or in deep pools.</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Filter-feeders</a:t>
            </a:r>
            <a:r>
              <a:rPr lang="en-US" baseline="0" dirty="0" smtClean="0"/>
              <a:t> either swim through the water or sit sessile on the bottom filtering out particles that float by in the current. Often these are pieces of vegetation ripped up by shredders or tiny strips of </a:t>
            </a:r>
            <a:r>
              <a:rPr lang="en-US" baseline="0" dirty="0" err="1" smtClean="0"/>
              <a:t>biofilm</a:t>
            </a:r>
            <a:r>
              <a:rPr lang="en-US" baseline="0" dirty="0" smtClean="0"/>
              <a:t> dislodged by grazers, which are then sent downstream with the current. In addition, detritus from decaying plants and animals also provide a source of food.</a:t>
            </a:r>
          </a:p>
          <a:p>
            <a:endParaRPr lang="en-US" baseline="0" dirty="0" smtClean="0"/>
          </a:p>
          <a:p>
            <a:r>
              <a:rPr lang="en-US" baseline="0" dirty="0" smtClean="0"/>
              <a:t>Some filter-feeders, like hydra and amphipods are actually predatory, feeding on live organisms that happen to drift on by.</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species of</a:t>
            </a:r>
            <a:r>
              <a:rPr lang="en-US" baseline="0" dirty="0" smtClean="0"/>
              <a:t> invertebrates are predators in both the larval and adult stages of their life. The water beetle and dragonfly larva are vicious predators of other aquatic insects, tadpoles, and even small fish. As adults, they continue searching for prey either by swimming under water, as water beetles do, or flying directly above the surface as dragonflies do.</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predators include the water strider</a:t>
            </a:r>
            <a:r>
              <a:rPr lang="en-US" baseline="0" dirty="0" smtClean="0"/>
              <a:t>, which searches for fallen insects on the surface of the water. Water boatmen are very similar to water beetles in swimming down and between the rocks looking for aquatic insects. However, water boatmen are actually true bugs, not beetles.</a:t>
            </a:r>
          </a:p>
          <a:p>
            <a:endParaRPr lang="en-US" baseline="0" dirty="0" smtClean="0"/>
          </a:p>
          <a:p>
            <a:r>
              <a:rPr lang="en-US" baseline="0" dirty="0" smtClean="0"/>
              <a:t>The dobsonfly larva is a large and voracious predator. It spends most of its life in the larval stage, only emerging as a huge adult with massive mandibles to breed for a few days before </a:t>
            </a:r>
            <a:r>
              <a:rPr lang="en-US" baseline="0" smtClean="0"/>
              <a:t>its death.</a:t>
            </a:r>
            <a:endParaRPr lang="en-US" dirty="0"/>
          </a:p>
        </p:txBody>
      </p:sp>
      <p:sp>
        <p:nvSpPr>
          <p:cNvPr id="4" name="Slide Number Placeholder 3"/>
          <p:cNvSpPr>
            <a:spLocks noGrp="1"/>
          </p:cNvSpPr>
          <p:nvPr>
            <p:ph type="sldNum" sz="quarter" idx="10"/>
          </p:nvPr>
        </p:nvSpPr>
        <p:spPr/>
        <p:txBody>
          <a:bodyPr/>
          <a:lstStyle/>
          <a:p>
            <a:fld id="{4068DC87-2596-4FE2-B562-9AFC0E70951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8DC87-2596-4FE2-B562-9AFC0E709517}" type="slidenum">
              <a:rPr lang="en-US" smtClean="0"/>
              <a:pPr/>
              <a:t>9</a:t>
            </a:fld>
            <a:endParaRPr lang="en-US"/>
          </a:p>
        </p:txBody>
      </p:sp>
    </p:spTree>
    <p:extLst>
      <p:ext uri="{BB962C8B-B14F-4D97-AF65-F5344CB8AC3E}">
        <p14:creationId xmlns:p14="http://schemas.microsoft.com/office/powerpoint/2010/main" val="2812457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a/a6/Caddisfly-larva.jpg"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upload.wikimedia.org/wikipedia/commons/5/53/Physa_acuta_001.JPG"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upload.wikimedia.org/wikipedia/commons/3/32/Tipula_leatherjacket_Emelt.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www.pbase.com/tmurray74/mayflies"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http://upload.wikimedia.org/wikipedia/commons/3/3f/Gammarus_roeselii.jpg" TargetMode="External"/><Relationship Id="rId3" Type="http://schemas.openxmlformats.org/officeDocument/2006/relationships/hyperlink" Target="http://upload.wikimedia.org/wikipedia/commons/2/28/Copepodkils.jpg"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upload.wikimedia.org/wikipedia/commons/b/b1/Water_beetle_nagerhole.jpg" TargetMode="External"/><Relationship Id="rId7" Type="http://schemas.openxmlformats.org/officeDocument/2006/relationships/hyperlink" Target="http://upload.wikimedia.org/wikipedia/commons/7/7b/Dragonfly_larva.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hyperlink" Target="http://upload.wikimedia.org/wikipedia/commons/6/6c/Libellenlarve.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upload.wikimedia.org/wikipedia/commons/7/7c/Tau_Emerald_inflight_edit.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d/d7/Gerris_sp01.jpg" TargetMode="External"/><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upload.wikimedia.org/wikipedia/commons/e/ea/Notonot2.jpg"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467600" cy="1218490"/>
          </a:xfrm>
        </p:spPr>
        <p:txBody>
          <a:bodyPr/>
          <a:lstStyle/>
          <a:p>
            <a:r>
              <a:rPr lang="en-US" dirty="0" smtClean="0"/>
              <a:t>Functional Feeding Groups</a:t>
            </a:r>
            <a:endParaRPr lang="en-US" dirty="0"/>
          </a:p>
        </p:txBody>
      </p:sp>
      <p:sp>
        <p:nvSpPr>
          <p:cNvPr id="3" name="Subtitle 2"/>
          <p:cNvSpPr>
            <a:spLocks noGrp="1"/>
          </p:cNvSpPr>
          <p:nvPr>
            <p:ph type="subTitle" idx="1"/>
          </p:nvPr>
        </p:nvSpPr>
        <p:spPr>
          <a:xfrm>
            <a:off x="685800" y="2895600"/>
            <a:ext cx="7848600" cy="762000"/>
          </a:xfrm>
        </p:spPr>
        <p:txBody>
          <a:bodyPr/>
          <a:lstStyle/>
          <a:p>
            <a:r>
              <a:rPr lang="en-US" dirty="0" smtClean="0"/>
              <a:t>Aquatic Insects and </a:t>
            </a:r>
            <a:r>
              <a:rPr lang="en-US" dirty="0" err="1" smtClean="0"/>
              <a:t>Macroinvertebrates</a:t>
            </a:r>
            <a:endParaRPr lang="en-US"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err="1" smtClean="0"/>
              <a:t>Biofilm</a:t>
            </a:r>
            <a:endParaRPr lang="en-US" sz="3200" dirty="0"/>
          </a:p>
        </p:txBody>
      </p:sp>
      <p:pic>
        <p:nvPicPr>
          <p:cNvPr id="4" name="Picture 4" descr="Schematic Diagram of Polysaccaride Matrix (Biofilm)"/>
          <p:cNvPicPr>
            <a:picLocks noChangeAspect="1" noChangeArrowheads="1"/>
          </p:cNvPicPr>
          <p:nvPr/>
        </p:nvPicPr>
        <p:blipFill>
          <a:blip r:embed="rId3"/>
          <a:srcRect/>
          <a:stretch>
            <a:fillRect/>
          </a:stretch>
        </p:blipFill>
        <p:spPr bwMode="auto">
          <a:xfrm>
            <a:off x="2590800" y="4010024"/>
            <a:ext cx="3810000" cy="2847976"/>
          </a:xfrm>
          <a:prstGeom prst="rect">
            <a:avLst/>
          </a:prstGeom>
          <a:noFill/>
        </p:spPr>
      </p:pic>
      <p:pic>
        <p:nvPicPr>
          <p:cNvPr id="7" name="Picture 6" descr="IMG_8725.JPG"/>
          <p:cNvPicPr>
            <a:picLocks noChangeAspect="1"/>
          </p:cNvPicPr>
          <p:nvPr/>
        </p:nvPicPr>
        <p:blipFill>
          <a:blip r:embed="rId4" cstate="print"/>
          <a:srcRect l="11667" t="10000" r="13047" b="32428"/>
          <a:stretch>
            <a:fillRect/>
          </a:stretch>
        </p:blipFill>
        <p:spPr>
          <a:xfrm>
            <a:off x="0" y="1066800"/>
            <a:ext cx="5181600" cy="2971800"/>
          </a:xfrm>
          <a:prstGeom prst="rect">
            <a:avLst/>
          </a:prstGeom>
        </p:spPr>
      </p:pic>
      <p:pic>
        <p:nvPicPr>
          <p:cNvPr id="9" name="Picture 8" descr="IMG_8718.JPG"/>
          <p:cNvPicPr>
            <a:picLocks noChangeAspect="1"/>
          </p:cNvPicPr>
          <p:nvPr/>
        </p:nvPicPr>
        <p:blipFill>
          <a:blip r:embed="rId5" cstate="print"/>
          <a:stretch>
            <a:fillRect/>
          </a:stretch>
        </p:blipFill>
        <p:spPr>
          <a:xfrm>
            <a:off x="5193792" y="1066800"/>
            <a:ext cx="3950208" cy="2971800"/>
          </a:xfrm>
          <a:prstGeom prst="rect">
            <a:avLst/>
          </a:prstGeo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22314"/>
            <a:ext cx="6965245" cy="1202485"/>
          </a:xfrm>
        </p:spPr>
        <p:txBody>
          <a:bodyPr>
            <a:normAutofit/>
          </a:bodyPr>
          <a:lstStyle/>
          <a:p>
            <a:r>
              <a:rPr lang="en-US" sz="3200" dirty="0" smtClean="0"/>
              <a:t>Grazers/Scrapers</a:t>
            </a:r>
            <a:endParaRPr lang="en-US" sz="3200" dirty="0"/>
          </a:p>
        </p:txBody>
      </p:sp>
      <p:grpSp>
        <p:nvGrpSpPr>
          <p:cNvPr id="14" name="Group 13"/>
          <p:cNvGrpSpPr/>
          <p:nvPr/>
        </p:nvGrpSpPr>
        <p:grpSpPr>
          <a:xfrm>
            <a:off x="381000" y="1447800"/>
            <a:ext cx="3200401" cy="2783378"/>
            <a:chOff x="381000" y="1447800"/>
            <a:chExt cx="3200401" cy="2783378"/>
          </a:xfrm>
        </p:grpSpPr>
        <p:pic>
          <p:nvPicPr>
            <p:cNvPr id="5" name="Picture 2" descr="Image:Caddisfly-larva.jpg">
              <a:hlinkClick r:id="rId3"/>
            </p:cNvPr>
            <p:cNvPicPr>
              <a:picLocks noChangeAspect="1" noChangeArrowheads="1"/>
            </p:cNvPicPr>
            <p:nvPr/>
          </p:nvPicPr>
          <p:blipFill>
            <a:blip r:embed="rId4"/>
            <a:srcRect l="22695" t="13333" r="14894" b="21333"/>
            <a:stretch>
              <a:fillRect/>
            </a:stretch>
          </p:blipFill>
          <p:spPr bwMode="auto">
            <a:xfrm>
              <a:off x="457201" y="1447800"/>
              <a:ext cx="3124200" cy="2783378"/>
            </a:xfrm>
            <a:prstGeom prst="rect">
              <a:avLst/>
            </a:prstGeom>
            <a:noFill/>
          </p:spPr>
        </p:pic>
        <p:sp>
          <p:nvSpPr>
            <p:cNvPr id="9" name="TextBox 8"/>
            <p:cNvSpPr txBox="1"/>
            <p:nvPr/>
          </p:nvSpPr>
          <p:spPr>
            <a:xfrm>
              <a:off x="381000" y="1447800"/>
              <a:ext cx="1115434" cy="276999"/>
            </a:xfrm>
            <a:prstGeom prst="rect">
              <a:avLst/>
            </a:prstGeom>
            <a:noFill/>
          </p:spPr>
          <p:txBody>
            <a:bodyPr wrap="none" rtlCol="0">
              <a:spAutoFit/>
            </a:bodyPr>
            <a:lstStyle/>
            <a:p>
              <a:r>
                <a:rPr lang="en-US" sz="1200" b="1" dirty="0" smtClean="0">
                  <a:solidFill>
                    <a:schemeClr val="bg1"/>
                  </a:solidFill>
                </a:rPr>
                <a:t>Caddisfly larva</a:t>
              </a:r>
              <a:endParaRPr lang="en-US" sz="1200" b="1" dirty="0">
                <a:solidFill>
                  <a:schemeClr val="bg1"/>
                </a:solidFill>
              </a:endParaRPr>
            </a:p>
          </p:txBody>
        </p:sp>
      </p:grpSp>
      <p:grpSp>
        <p:nvGrpSpPr>
          <p:cNvPr id="13" name="Group 12"/>
          <p:cNvGrpSpPr/>
          <p:nvPr/>
        </p:nvGrpSpPr>
        <p:grpSpPr>
          <a:xfrm>
            <a:off x="5392614" y="1447800"/>
            <a:ext cx="3361593" cy="2819400"/>
            <a:chOff x="5392614" y="1447800"/>
            <a:chExt cx="3361593" cy="2819400"/>
          </a:xfrm>
        </p:grpSpPr>
        <p:pic>
          <p:nvPicPr>
            <p:cNvPr id="4" name="Picture 2" descr="Image:Physa acuta 001.JPG">
              <a:hlinkClick r:id="rId5"/>
            </p:cNvPr>
            <p:cNvPicPr>
              <a:picLocks noChangeAspect="1" noChangeArrowheads="1"/>
            </p:cNvPicPr>
            <p:nvPr/>
          </p:nvPicPr>
          <p:blipFill>
            <a:blip r:embed="rId6"/>
            <a:srcRect l="9333" t="8000" r="8000" b="22667"/>
            <a:stretch>
              <a:fillRect/>
            </a:stretch>
          </p:blipFill>
          <p:spPr bwMode="auto">
            <a:xfrm>
              <a:off x="5392614" y="1447800"/>
              <a:ext cx="3361593" cy="2819400"/>
            </a:xfrm>
            <a:prstGeom prst="rect">
              <a:avLst/>
            </a:prstGeom>
            <a:noFill/>
          </p:spPr>
        </p:pic>
        <p:sp>
          <p:nvSpPr>
            <p:cNvPr id="10" name="TextBox 9"/>
            <p:cNvSpPr txBox="1"/>
            <p:nvPr/>
          </p:nvSpPr>
          <p:spPr>
            <a:xfrm>
              <a:off x="5410200" y="1447800"/>
              <a:ext cx="1229952" cy="276999"/>
            </a:xfrm>
            <a:prstGeom prst="rect">
              <a:avLst/>
            </a:prstGeom>
            <a:noFill/>
          </p:spPr>
          <p:txBody>
            <a:bodyPr wrap="none" rtlCol="0">
              <a:spAutoFit/>
            </a:bodyPr>
            <a:lstStyle/>
            <a:p>
              <a:r>
                <a:rPr lang="en-US" sz="1200" b="1" dirty="0" smtClean="0"/>
                <a:t>Freshwater snail</a:t>
              </a:r>
              <a:endParaRPr lang="en-US" sz="1200" b="1" dirty="0"/>
            </a:p>
          </p:txBody>
        </p:sp>
      </p:grpSp>
      <p:grpSp>
        <p:nvGrpSpPr>
          <p:cNvPr id="12" name="Group 11"/>
          <p:cNvGrpSpPr/>
          <p:nvPr/>
        </p:nvGrpSpPr>
        <p:grpSpPr>
          <a:xfrm>
            <a:off x="2819400" y="4343400"/>
            <a:ext cx="3333750" cy="2300288"/>
            <a:chOff x="2819400" y="4343400"/>
            <a:chExt cx="3333750" cy="2300288"/>
          </a:xfrm>
        </p:grpSpPr>
        <p:pic>
          <p:nvPicPr>
            <p:cNvPr id="6" name="Picture 4" descr="http://www.fs.fed.us/ne/durham/4505/photo_gallery/kenneth_dudzik/51_May%20fly%20larva_ME.jpg"/>
            <p:cNvPicPr>
              <a:picLocks noChangeAspect="1" noChangeArrowheads="1"/>
            </p:cNvPicPr>
            <p:nvPr/>
          </p:nvPicPr>
          <p:blipFill>
            <a:blip r:embed="rId7"/>
            <a:srcRect/>
            <a:stretch>
              <a:fillRect/>
            </a:stretch>
          </p:blipFill>
          <p:spPr bwMode="auto">
            <a:xfrm>
              <a:off x="2819400" y="4343400"/>
              <a:ext cx="3333750" cy="2300288"/>
            </a:xfrm>
            <a:prstGeom prst="rect">
              <a:avLst/>
            </a:prstGeom>
            <a:noFill/>
          </p:spPr>
        </p:pic>
        <p:sp>
          <p:nvSpPr>
            <p:cNvPr id="11" name="TextBox 10"/>
            <p:cNvSpPr txBox="1"/>
            <p:nvPr/>
          </p:nvSpPr>
          <p:spPr>
            <a:xfrm>
              <a:off x="2819400" y="4343400"/>
              <a:ext cx="973664" cy="276999"/>
            </a:xfrm>
            <a:prstGeom prst="rect">
              <a:avLst/>
            </a:prstGeom>
            <a:noFill/>
          </p:spPr>
          <p:txBody>
            <a:bodyPr wrap="none" rtlCol="0">
              <a:spAutoFit/>
            </a:bodyPr>
            <a:lstStyle/>
            <a:p>
              <a:r>
                <a:rPr lang="en-US" sz="1200" b="1" dirty="0" smtClean="0"/>
                <a:t>Mayfly larva</a:t>
              </a:r>
              <a:endParaRPr lang="en-US" sz="1200" b="1" dirty="0"/>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Shredders</a:t>
            </a:r>
            <a:endParaRPr lang="en-US" sz="3200" dirty="0"/>
          </a:p>
        </p:txBody>
      </p:sp>
      <p:pic>
        <p:nvPicPr>
          <p:cNvPr id="13318" name="Picture 6" descr="http://www.fcps.edu/islandcreekes/ecology/Insects/Northern%20Caddis%20Fly/posterwholecaddislarva.jpg"/>
          <p:cNvPicPr>
            <a:picLocks noChangeAspect="1" noChangeArrowheads="1"/>
          </p:cNvPicPr>
          <p:nvPr/>
        </p:nvPicPr>
        <p:blipFill>
          <a:blip r:embed="rId3"/>
          <a:srcRect/>
          <a:stretch>
            <a:fillRect/>
          </a:stretch>
        </p:blipFill>
        <p:spPr bwMode="auto">
          <a:xfrm>
            <a:off x="1066800" y="4267200"/>
            <a:ext cx="3616036" cy="2209800"/>
          </a:xfrm>
          <a:prstGeom prst="rect">
            <a:avLst/>
          </a:prstGeom>
          <a:noFill/>
        </p:spPr>
      </p:pic>
      <p:grpSp>
        <p:nvGrpSpPr>
          <p:cNvPr id="12" name="Group 11"/>
          <p:cNvGrpSpPr/>
          <p:nvPr/>
        </p:nvGrpSpPr>
        <p:grpSpPr>
          <a:xfrm>
            <a:off x="5410200" y="1752600"/>
            <a:ext cx="3273425" cy="1734916"/>
            <a:chOff x="5410200" y="1752600"/>
            <a:chExt cx="3273425" cy="1734916"/>
          </a:xfrm>
        </p:grpSpPr>
        <p:pic>
          <p:nvPicPr>
            <p:cNvPr id="13314" name="Picture 2" descr="Image:Tipula leatherjacket Emelt.jpg">
              <a:hlinkClick r:id="rId4"/>
            </p:cNvPr>
            <p:cNvPicPr>
              <a:picLocks noChangeAspect="1" noChangeArrowheads="1"/>
            </p:cNvPicPr>
            <p:nvPr/>
          </p:nvPicPr>
          <p:blipFill>
            <a:blip r:embed="rId5"/>
            <a:srcRect/>
            <a:stretch>
              <a:fillRect/>
            </a:stretch>
          </p:blipFill>
          <p:spPr bwMode="auto">
            <a:xfrm>
              <a:off x="5410200" y="1752600"/>
              <a:ext cx="3273425" cy="1734916"/>
            </a:xfrm>
            <a:prstGeom prst="rect">
              <a:avLst/>
            </a:prstGeom>
            <a:noFill/>
          </p:spPr>
        </p:pic>
        <p:sp>
          <p:nvSpPr>
            <p:cNvPr id="11" name="TextBox 10"/>
            <p:cNvSpPr txBox="1"/>
            <p:nvPr/>
          </p:nvSpPr>
          <p:spPr>
            <a:xfrm>
              <a:off x="5410200" y="3200400"/>
              <a:ext cx="1060868" cy="276999"/>
            </a:xfrm>
            <a:prstGeom prst="rect">
              <a:avLst/>
            </a:prstGeom>
            <a:noFill/>
          </p:spPr>
          <p:txBody>
            <a:bodyPr wrap="none" rtlCol="0">
              <a:spAutoFit/>
            </a:bodyPr>
            <a:lstStyle/>
            <a:p>
              <a:r>
                <a:rPr lang="en-US" sz="1200" b="1" dirty="0" err="1" smtClean="0"/>
                <a:t>Cranefly</a:t>
              </a:r>
              <a:r>
                <a:rPr lang="en-US" sz="1200" b="1" dirty="0" smtClean="0"/>
                <a:t> larva</a:t>
              </a:r>
              <a:endParaRPr lang="en-US" sz="1200" b="1" dirty="0"/>
            </a:p>
          </p:txBody>
        </p:sp>
      </p:grpSp>
      <p:grpSp>
        <p:nvGrpSpPr>
          <p:cNvPr id="14" name="Group 13"/>
          <p:cNvGrpSpPr/>
          <p:nvPr/>
        </p:nvGrpSpPr>
        <p:grpSpPr>
          <a:xfrm>
            <a:off x="1295400" y="1752600"/>
            <a:ext cx="2667000" cy="1713548"/>
            <a:chOff x="1295400" y="1752600"/>
            <a:chExt cx="2667000" cy="1713548"/>
          </a:xfrm>
        </p:grpSpPr>
        <p:pic>
          <p:nvPicPr>
            <p:cNvPr id="13316" name="Picture 4" descr="http://www.naturenet.net/blogs/media/blogs/eating/caddis-leaf-case.jpg"/>
            <p:cNvPicPr>
              <a:picLocks noChangeAspect="1" noChangeArrowheads="1"/>
            </p:cNvPicPr>
            <p:nvPr/>
          </p:nvPicPr>
          <p:blipFill>
            <a:blip r:embed="rId6"/>
            <a:srcRect/>
            <a:stretch>
              <a:fillRect/>
            </a:stretch>
          </p:blipFill>
          <p:spPr bwMode="auto">
            <a:xfrm>
              <a:off x="1295400" y="1752600"/>
              <a:ext cx="2667000" cy="1713548"/>
            </a:xfrm>
            <a:prstGeom prst="rect">
              <a:avLst/>
            </a:prstGeom>
            <a:noFill/>
          </p:spPr>
        </p:pic>
        <p:sp>
          <p:nvSpPr>
            <p:cNvPr id="13" name="TextBox 12"/>
            <p:cNvSpPr txBox="1"/>
            <p:nvPr/>
          </p:nvSpPr>
          <p:spPr>
            <a:xfrm>
              <a:off x="1295400" y="1752600"/>
              <a:ext cx="1115434" cy="276999"/>
            </a:xfrm>
            <a:prstGeom prst="rect">
              <a:avLst/>
            </a:prstGeom>
            <a:noFill/>
          </p:spPr>
          <p:txBody>
            <a:bodyPr wrap="none" rtlCol="0">
              <a:spAutoFit/>
            </a:bodyPr>
            <a:lstStyle/>
            <a:p>
              <a:r>
                <a:rPr lang="en-US" sz="1200" b="1" dirty="0" smtClean="0"/>
                <a:t>Caddisfly larva</a:t>
              </a:r>
              <a:endParaRPr lang="en-US" sz="1200" b="1" dirty="0"/>
            </a:p>
          </p:txBody>
        </p:sp>
      </p:grpSp>
      <p:grpSp>
        <p:nvGrpSpPr>
          <p:cNvPr id="16" name="Group 15"/>
          <p:cNvGrpSpPr/>
          <p:nvPr/>
        </p:nvGrpSpPr>
        <p:grpSpPr>
          <a:xfrm>
            <a:off x="5486400" y="4191000"/>
            <a:ext cx="2971799" cy="2286000"/>
            <a:chOff x="5486400" y="4191000"/>
            <a:chExt cx="2971799" cy="2286000"/>
          </a:xfrm>
        </p:grpSpPr>
        <p:pic>
          <p:nvPicPr>
            <p:cNvPr id="7" name="Picture 2" descr="[image of nymph]"/>
            <p:cNvPicPr>
              <a:picLocks noChangeAspect="1" noChangeArrowheads="1"/>
            </p:cNvPicPr>
            <p:nvPr/>
          </p:nvPicPr>
          <p:blipFill>
            <a:blip r:embed="rId7"/>
            <a:srcRect/>
            <a:stretch>
              <a:fillRect/>
            </a:stretch>
          </p:blipFill>
          <p:spPr bwMode="auto">
            <a:xfrm>
              <a:off x="5486400" y="4191000"/>
              <a:ext cx="2971799" cy="2286000"/>
            </a:xfrm>
            <a:prstGeom prst="rect">
              <a:avLst/>
            </a:prstGeom>
            <a:noFill/>
          </p:spPr>
        </p:pic>
        <p:sp>
          <p:nvSpPr>
            <p:cNvPr id="15" name="TextBox 14"/>
            <p:cNvSpPr txBox="1"/>
            <p:nvPr/>
          </p:nvSpPr>
          <p:spPr>
            <a:xfrm>
              <a:off x="5486400" y="4191000"/>
              <a:ext cx="1000915" cy="276999"/>
            </a:xfrm>
            <a:prstGeom prst="rect">
              <a:avLst/>
            </a:prstGeom>
            <a:noFill/>
          </p:spPr>
          <p:txBody>
            <a:bodyPr wrap="none" rtlCol="0">
              <a:spAutoFit/>
            </a:bodyPr>
            <a:lstStyle/>
            <a:p>
              <a:r>
                <a:rPr lang="en-US" sz="1200" b="1" dirty="0" smtClean="0"/>
                <a:t>Mayfly Larva</a:t>
              </a:r>
              <a:endParaRPr lang="en-US" sz="1200" b="1" dirty="0"/>
            </a:p>
          </p:txBody>
        </p:sp>
      </p:grpSp>
      <p:sp>
        <p:nvSpPr>
          <p:cNvPr id="17" name="TextBox 16"/>
          <p:cNvSpPr txBox="1"/>
          <p:nvPr/>
        </p:nvSpPr>
        <p:spPr>
          <a:xfrm>
            <a:off x="1066800" y="4267200"/>
            <a:ext cx="1142685" cy="276999"/>
          </a:xfrm>
          <a:prstGeom prst="rect">
            <a:avLst/>
          </a:prstGeom>
          <a:noFill/>
        </p:spPr>
        <p:txBody>
          <a:bodyPr wrap="none" rtlCol="0">
            <a:spAutoFit/>
          </a:bodyPr>
          <a:lstStyle/>
          <a:p>
            <a:r>
              <a:rPr lang="en-US" sz="1200" b="1" dirty="0" smtClean="0"/>
              <a:t>Caddisfly Larva</a:t>
            </a:r>
            <a:endParaRPr lang="en-US" sz="1200" b="1"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9914"/>
            <a:ext cx="6965245" cy="1202485"/>
          </a:xfrm>
        </p:spPr>
        <p:txBody>
          <a:bodyPr>
            <a:normAutofit/>
          </a:bodyPr>
          <a:lstStyle/>
          <a:p>
            <a:r>
              <a:rPr lang="en-US" sz="3200" dirty="0" smtClean="0"/>
              <a:t>Collector/Gatherers</a:t>
            </a:r>
            <a:endParaRPr lang="en-US" sz="3200" dirty="0"/>
          </a:p>
        </p:txBody>
      </p:sp>
      <p:pic>
        <p:nvPicPr>
          <p:cNvPr id="4" name="Content Placeholder 3" descr="AquaticInsects.jpg"/>
          <p:cNvPicPr>
            <a:picLocks noGrp="1" noChangeAspect="1"/>
          </p:cNvPicPr>
          <p:nvPr>
            <p:ph idx="1"/>
          </p:nvPr>
        </p:nvPicPr>
        <p:blipFill>
          <a:blip r:embed="rId3" cstate="print"/>
          <a:stretch>
            <a:fillRect/>
          </a:stretch>
        </p:blipFill>
        <p:spPr>
          <a:xfrm>
            <a:off x="4480632" y="3867093"/>
            <a:ext cx="162098" cy="108065"/>
          </a:xfrm>
        </p:spPr>
      </p:pic>
      <p:grpSp>
        <p:nvGrpSpPr>
          <p:cNvPr id="12" name="Group 11"/>
          <p:cNvGrpSpPr/>
          <p:nvPr/>
        </p:nvGrpSpPr>
        <p:grpSpPr>
          <a:xfrm>
            <a:off x="228600" y="2133600"/>
            <a:ext cx="4848352" cy="3043936"/>
            <a:chOff x="228600" y="2133600"/>
            <a:chExt cx="4848352" cy="3043936"/>
          </a:xfrm>
        </p:grpSpPr>
        <p:pic>
          <p:nvPicPr>
            <p:cNvPr id="6" name="Picture 5" descr="stonefly.jpg"/>
            <p:cNvPicPr>
              <a:picLocks noChangeAspect="1"/>
            </p:cNvPicPr>
            <p:nvPr/>
          </p:nvPicPr>
          <p:blipFill>
            <a:blip r:embed="rId4" cstate="print"/>
            <a:stretch>
              <a:fillRect/>
            </a:stretch>
          </p:blipFill>
          <p:spPr>
            <a:xfrm>
              <a:off x="228600" y="2133600"/>
              <a:ext cx="4848352" cy="3043936"/>
            </a:xfrm>
            <a:prstGeom prst="rect">
              <a:avLst/>
            </a:prstGeom>
          </p:spPr>
        </p:pic>
        <p:sp>
          <p:nvSpPr>
            <p:cNvPr id="11" name="TextBox 10"/>
            <p:cNvSpPr txBox="1"/>
            <p:nvPr/>
          </p:nvSpPr>
          <p:spPr>
            <a:xfrm>
              <a:off x="228600" y="2133600"/>
              <a:ext cx="1059585" cy="276999"/>
            </a:xfrm>
            <a:prstGeom prst="rect">
              <a:avLst/>
            </a:prstGeom>
            <a:noFill/>
          </p:spPr>
          <p:txBody>
            <a:bodyPr wrap="none" rtlCol="0">
              <a:spAutoFit/>
            </a:bodyPr>
            <a:lstStyle/>
            <a:p>
              <a:r>
                <a:rPr lang="en-US" sz="1200" b="1" dirty="0" smtClean="0">
                  <a:solidFill>
                    <a:schemeClr val="bg1"/>
                  </a:solidFill>
                </a:rPr>
                <a:t>Stonefly larva</a:t>
              </a:r>
              <a:endParaRPr lang="en-US" sz="1200" b="1" dirty="0">
                <a:solidFill>
                  <a:schemeClr val="bg1"/>
                </a:solidFill>
              </a:endParaRPr>
            </a:p>
          </p:txBody>
        </p:sp>
      </p:grpSp>
      <p:grpSp>
        <p:nvGrpSpPr>
          <p:cNvPr id="14" name="Group 13"/>
          <p:cNvGrpSpPr/>
          <p:nvPr/>
        </p:nvGrpSpPr>
        <p:grpSpPr>
          <a:xfrm>
            <a:off x="5334000" y="1295400"/>
            <a:ext cx="3505200" cy="2575560"/>
            <a:chOff x="5334000" y="1295400"/>
            <a:chExt cx="3505200" cy="2575560"/>
          </a:xfrm>
        </p:grpSpPr>
        <p:pic>
          <p:nvPicPr>
            <p:cNvPr id="5" name="Picture 4" descr=" Stream Mayfly - Heptageniidae - Drunella doddsii">
              <a:hlinkClick r:id="rId5"/>
            </p:cNvPr>
            <p:cNvPicPr>
              <a:picLocks noChangeAspect="1" noChangeArrowheads="1"/>
            </p:cNvPicPr>
            <p:nvPr/>
          </p:nvPicPr>
          <p:blipFill>
            <a:blip r:embed="rId6"/>
            <a:srcRect/>
            <a:stretch>
              <a:fillRect/>
            </a:stretch>
          </p:blipFill>
          <p:spPr bwMode="auto">
            <a:xfrm>
              <a:off x="5334000" y="1310640"/>
              <a:ext cx="3505200" cy="2560320"/>
            </a:xfrm>
            <a:prstGeom prst="rect">
              <a:avLst/>
            </a:prstGeom>
            <a:noFill/>
          </p:spPr>
        </p:pic>
        <p:sp>
          <p:nvSpPr>
            <p:cNvPr id="13" name="TextBox 12"/>
            <p:cNvSpPr txBox="1"/>
            <p:nvPr/>
          </p:nvSpPr>
          <p:spPr>
            <a:xfrm>
              <a:off x="5334000" y="1295400"/>
              <a:ext cx="1547540" cy="276999"/>
            </a:xfrm>
            <a:prstGeom prst="rect">
              <a:avLst/>
            </a:prstGeom>
            <a:noFill/>
          </p:spPr>
          <p:txBody>
            <a:bodyPr wrap="none" rtlCol="0">
              <a:spAutoFit/>
            </a:bodyPr>
            <a:lstStyle/>
            <a:p>
              <a:r>
                <a:rPr lang="en-US" sz="1200" b="1" dirty="0" err="1" smtClean="0">
                  <a:solidFill>
                    <a:schemeClr val="bg1"/>
                  </a:solidFill>
                </a:rPr>
                <a:t>Drunella</a:t>
              </a:r>
              <a:r>
                <a:rPr lang="en-US" sz="1200" b="1" dirty="0" smtClean="0">
                  <a:solidFill>
                    <a:schemeClr val="bg1"/>
                  </a:solidFill>
                </a:rPr>
                <a:t> mayfly larva</a:t>
              </a:r>
              <a:endParaRPr lang="en-US" sz="1200" b="1" dirty="0">
                <a:solidFill>
                  <a:schemeClr val="bg1"/>
                </a:solidFill>
              </a:endParaRPr>
            </a:p>
          </p:txBody>
        </p:sp>
      </p:grpSp>
      <p:grpSp>
        <p:nvGrpSpPr>
          <p:cNvPr id="16" name="Group 15"/>
          <p:cNvGrpSpPr/>
          <p:nvPr/>
        </p:nvGrpSpPr>
        <p:grpSpPr>
          <a:xfrm>
            <a:off x="5334000" y="3838864"/>
            <a:ext cx="3505200" cy="2841336"/>
            <a:chOff x="5334000" y="3838864"/>
            <a:chExt cx="3505200" cy="2841336"/>
          </a:xfrm>
        </p:grpSpPr>
        <p:pic>
          <p:nvPicPr>
            <p:cNvPr id="7" name="Picture 6" descr="caddfly.jpg"/>
            <p:cNvPicPr>
              <a:picLocks noChangeAspect="1"/>
            </p:cNvPicPr>
            <p:nvPr/>
          </p:nvPicPr>
          <p:blipFill>
            <a:blip r:embed="rId7" cstate="print"/>
            <a:srcRect t="16406" r="17500"/>
            <a:stretch>
              <a:fillRect/>
            </a:stretch>
          </p:blipFill>
          <p:spPr>
            <a:xfrm>
              <a:off x="5334000" y="3838864"/>
              <a:ext cx="3505200" cy="2841336"/>
            </a:xfrm>
            <a:prstGeom prst="rect">
              <a:avLst/>
            </a:prstGeom>
          </p:spPr>
        </p:pic>
        <p:sp>
          <p:nvSpPr>
            <p:cNvPr id="15" name="TextBox 14"/>
            <p:cNvSpPr txBox="1"/>
            <p:nvPr/>
          </p:nvSpPr>
          <p:spPr>
            <a:xfrm>
              <a:off x="6477000" y="6400800"/>
              <a:ext cx="1192378" cy="276999"/>
            </a:xfrm>
            <a:prstGeom prst="rect">
              <a:avLst/>
            </a:prstGeom>
            <a:noFill/>
          </p:spPr>
          <p:txBody>
            <a:bodyPr wrap="none" rtlCol="0">
              <a:spAutoFit/>
            </a:bodyPr>
            <a:lstStyle/>
            <a:p>
              <a:r>
                <a:rPr lang="en-US" sz="1200" b="1" dirty="0" smtClean="0">
                  <a:solidFill>
                    <a:schemeClr val="bg1"/>
                  </a:solidFill>
                </a:rPr>
                <a:t>Caddisfly larvae</a:t>
              </a:r>
              <a:endParaRPr lang="en-US" sz="1200" b="1" dirty="0">
                <a:solidFill>
                  <a:schemeClr val="bg1"/>
                </a:solidFill>
              </a:endParaRPr>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Filter-Feeders</a:t>
            </a:r>
            <a:endParaRPr lang="en-US" sz="3200" dirty="0"/>
          </a:p>
        </p:txBody>
      </p:sp>
      <p:grpSp>
        <p:nvGrpSpPr>
          <p:cNvPr id="15" name="Group 14"/>
          <p:cNvGrpSpPr/>
          <p:nvPr/>
        </p:nvGrpSpPr>
        <p:grpSpPr>
          <a:xfrm>
            <a:off x="533400" y="2057400"/>
            <a:ext cx="2540000" cy="1905000"/>
            <a:chOff x="685800" y="2133600"/>
            <a:chExt cx="2540000" cy="1905000"/>
          </a:xfrm>
        </p:grpSpPr>
        <p:pic>
          <p:nvPicPr>
            <p:cNvPr id="2055" name="Picture 7" descr="Image:Copepodkils.jpg">
              <a:hlinkClick r:id="rId3"/>
            </p:cNvPr>
            <p:cNvPicPr>
              <a:picLocks noChangeAspect="1" noChangeArrowheads="1"/>
            </p:cNvPicPr>
            <p:nvPr/>
          </p:nvPicPr>
          <p:blipFill>
            <a:blip r:embed="rId4" cstate="print"/>
            <a:srcRect/>
            <a:stretch>
              <a:fillRect/>
            </a:stretch>
          </p:blipFill>
          <p:spPr bwMode="auto">
            <a:xfrm>
              <a:off x="685800" y="2133600"/>
              <a:ext cx="2540000" cy="1905000"/>
            </a:xfrm>
            <a:prstGeom prst="rect">
              <a:avLst/>
            </a:prstGeom>
            <a:noFill/>
          </p:spPr>
        </p:pic>
        <p:sp>
          <p:nvSpPr>
            <p:cNvPr id="10" name="TextBox 9"/>
            <p:cNvSpPr txBox="1"/>
            <p:nvPr/>
          </p:nvSpPr>
          <p:spPr>
            <a:xfrm>
              <a:off x="685800" y="3733800"/>
              <a:ext cx="760144" cy="276999"/>
            </a:xfrm>
            <a:prstGeom prst="rect">
              <a:avLst/>
            </a:prstGeom>
            <a:noFill/>
          </p:spPr>
          <p:txBody>
            <a:bodyPr wrap="none" rtlCol="0">
              <a:spAutoFit/>
            </a:bodyPr>
            <a:lstStyle/>
            <a:p>
              <a:r>
                <a:rPr lang="en-US" sz="1200" b="1" dirty="0" smtClean="0">
                  <a:solidFill>
                    <a:schemeClr val="bg1"/>
                  </a:solidFill>
                </a:rPr>
                <a:t>Copepod</a:t>
              </a:r>
              <a:endParaRPr lang="en-US" sz="1200" b="1" dirty="0">
                <a:solidFill>
                  <a:schemeClr val="bg1"/>
                </a:solidFill>
              </a:endParaRPr>
            </a:p>
          </p:txBody>
        </p:sp>
      </p:grpSp>
      <p:grpSp>
        <p:nvGrpSpPr>
          <p:cNvPr id="17" name="Group 16"/>
          <p:cNvGrpSpPr/>
          <p:nvPr/>
        </p:nvGrpSpPr>
        <p:grpSpPr>
          <a:xfrm>
            <a:off x="3276600" y="2057400"/>
            <a:ext cx="2264577" cy="1524000"/>
            <a:chOff x="3429000" y="2057400"/>
            <a:chExt cx="2264577" cy="1524000"/>
          </a:xfrm>
        </p:grpSpPr>
        <p:pic>
          <p:nvPicPr>
            <p:cNvPr id="2050" name="Picture 2" descr="http://www.ec.gc.ca/ceqg-rcqe/images/SAS/fact3_img2.jpg"/>
            <p:cNvPicPr>
              <a:picLocks noChangeAspect="1" noChangeArrowheads="1"/>
            </p:cNvPicPr>
            <p:nvPr/>
          </p:nvPicPr>
          <p:blipFill>
            <a:blip r:embed="rId5"/>
            <a:srcRect/>
            <a:stretch>
              <a:fillRect/>
            </a:stretch>
          </p:blipFill>
          <p:spPr bwMode="auto">
            <a:xfrm>
              <a:off x="3429000" y="2057400"/>
              <a:ext cx="2264577" cy="1524000"/>
            </a:xfrm>
            <a:prstGeom prst="rect">
              <a:avLst/>
            </a:prstGeom>
            <a:noFill/>
          </p:spPr>
        </p:pic>
        <p:sp>
          <p:nvSpPr>
            <p:cNvPr id="11" name="TextBox 10"/>
            <p:cNvSpPr txBox="1"/>
            <p:nvPr/>
          </p:nvSpPr>
          <p:spPr>
            <a:xfrm>
              <a:off x="3429000" y="2057400"/>
              <a:ext cx="1044517" cy="276999"/>
            </a:xfrm>
            <a:prstGeom prst="rect">
              <a:avLst/>
            </a:prstGeom>
            <a:noFill/>
          </p:spPr>
          <p:txBody>
            <a:bodyPr wrap="none" rtlCol="0">
              <a:spAutoFit/>
            </a:bodyPr>
            <a:lstStyle/>
            <a:p>
              <a:r>
                <a:rPr lang="en-US" sz="1200" b="1" dirty="0" smtClean="0"/>
                <a:t>Midge Larvae</a:t>
              </a:r>
              <a:endParaRPr lang="en-US" sz="1200" b="1" dirty="0"/>
            </a:p>
          </p:txBody>
        </p:sp>
      </p:grpSp>
      <p:grpSp>
        <p:nvGrpSpPr>
          <p:cNvPr id="16" name="Group 15"/>
          <p:cNvGrpSpPr/>
          <p:nvPr/>
        </p:nvGrpSpPr>
        <p:grpSpPr>
          <a:xfrm>
            <a:off x="1371600" y="4267200"/>
            <a:ext cx="2530585" cy="2334399"/>
            <a:chOff x="685800" y="4343400"/>
            <a:chExt cx="2530585" cy="2334399"/>
          </a:xfrm>
        </p:grpSpPr>
        <p:pic>
          <p:nvPicPr>
            <p:cNvPr id="2059" name="Picture 11" descr="http://upload.wikimedia.org/wikipedia/en/b/b6/Hydras_%288%29.JPG"/>
            <p:cNvPicPr>
              <a:picLocks noChangeAspect="1" noChangeArrowheads="1"/>
            </p:cNvPicPr>
            <p:nvPr/>
          </p:nvPicPr>
          <p:blipFill>
            <a:blip r:embed="rId6" cstate="print"/>
            <a:srcRect l="35885" b="36667"/>
            <a:stretch>
              <a:fillRect/>
            </a:stretch>
          </p:blipFill>
          <p:spPr bwMode="auto">
            <a:xfrm>
              <a:off x="685800" y="4343400"/>
              <a:ext cx="2505072" cy="2316468"/>
            </a:xfrm>
            <a:prstGeom prst="rect">
              <a:avLst/>
            </a:prstGeom>
            <a:noFill/>
          </p:spPr>
        </p:pic>
        <p:sp>
          <p:nvSpPr>
            <p:cNvPr id="12" name="TextBox 11"/>
            <p:cNvSpPr txBox="1"/>
            <p:nvPr/>
          </p:nvSpPr>
          <p:spPr>
            <a:xfrm>
              <a:off x="1905000" y="6400800"/>
              <a:ext cx="1311385" cy="276999"/>
            </a:xfrm>
            <a:prstGeom prst="rect">
              <a:avLst/>
            </a:prstGeom>
            <a:noFill/>
          </p:spPr>
          <p:txBody>
            <a:bodyPr wrap="none" rtlCol="0">
              <a:spAutoFit/>
            </a:bodyPr>
            <a:lstStyle/>
            <a:p>
              <a:r>
                <a:rPr lang="en-US" sz="1200" b="1" dirty="0" smtClean="0">
                  <a:solidFill>
                    <a:schemeClr val="bg1"/>
                  </a:solidFill>
                </a:rPr>
                <a:t>Freshwater Hydra</a:t>
              </a:r>
              <a:endParaRPr lang="en-US" sz="1200" b="1" dirty="0">
                <a:solidFill>
                  <a:schemeClr val="bg1"/>
                </a:solidFill>
              </a:endParaRPr>
            </a:p>
          </p:txBody>
        </p:sp>
      </p:grpSp>
      <p:grpSp>
        <p:nvGrpSpPr>
          <p:cNvPr id="19" name="Group 18"/>
          <p:cNvGrpSpPr/>
          <p:nvPr/>
        </p:nvGrpSpPr>
        <p:grpSpPr>
          <a:xfrm>
            <a:off x="4724400" y="3886200"/>
            <a:ext cx="3657600" cy="2724150"/>
            <a:chOff x="5181600" y="3962400"/>
            <a:chExt cx="3657600" cy="2724150"/>
          </a:xfrm>
        </p:grpSpPr>
        <p:pic>
          <p:nvPicPr>
            <p:cNvPr id="2053" name="Picture 5"/>
            <p:cNvPicPr>
              <a:picLocks noChangeAspect="1" noChangeArrowheads="1"/>
            </p:cNvPicPr>
            <p:nvPr/>
          </p:nvPicPr>
          <p:blipFill>
            <a:blip r:embed="rId7"/>
            <a:srcRect l="7111" r="7556"/>
            <a:stretch>
              <a:fillRect/>
            </a:stretch>
          </p:blipFill>
          <p:spPr bwMode="auto">
            <a:xfrm>
              <a:off x="5181600" y="3962400"/>
              <a:ext cx="3657600" cy="2724150"/>
            </a:xfrm>
            <a:prstGeom prst="rect">
              <a:avLst/>
            </a:prstGeom>
            <a:noFill/>
            <a:ln w="9525">
              <a:noFill/>
              <a:miter lim="800000"/>
              <a:headEnd/>
              <a:tailEnd/>
            </a:ln>
            <a:effectLst/>
          </p:spPr>
        </p:pic>
        <p:sp>
          <p:nvSpPr>
            <p:cNvPr id="13" name="TextBox 12"/>
            <p:cNvSpPr txBox="1"/>
            <p:nvPr/>
          </p:nvSpPr>
          <p:spPr>
            <a:xfrm>
              <a:off x="5181600" y="3962400"/>
              <a:ext cx="1449564" cy="276999"/>
            </a:xfrm>
            <a:prstGeom prst="rect">
              <a:avLst/>
            </a:prstGeom>
            <a:noFill/>
          </p:spPr>
          <p:txBody>
            <a:bodyPr wrap="none" rtlCol="0">
              <a:spAutoFit/>
            </a:bodyPr>
            <a:lstStyle/>
            <a:p>
              <a:r>
                <a:rPr lang="en-US" sz="1200" b="1" dirty="0" smtClean="0">
                  <a:solidFill>
                    <a:schemeClr val="bg1"/>
                  </a:solidFill>
                </a:rPr>
                <a:t>Freshwater Mussels</a:t>
              </a:r>
              <a:endParaRPr lang="en-US" sz="1200" b="1" dirty="0">
                <a:solidFill>
                  <a:schemeClr val="bg1"/>
                </a:solidFill>
              </a:endParaRPr>
            </a:p>
          </p:txBody>
        </p:sp>
      </p:grpSp>
      <p:grpSp>
        <p:nvGrpSpPr>
          <p:cNvPr id="18" name="Group 17"/>
          <p:cNvGrpSpPr/>
          <p:nvPr/>
        </p:nvGrpSpPr>
        <p:grpSpPr>
          <a:xfrm>
            <a:off x="5791200" y="2057400"/>
            <a:ext cx="2844800" cy="1752600"/>
            <a:chOff x="5943600" y="2057400"/>
            <a:chExt cx="2844800" cy="1752600"/>
          </a:xfrm>
        </p:grpSpPr>
        <p:pic>
          <p:nvPicPr>
            <p:cNvPr id="2057" name="Picture 9" descr="Image:Gammarus roeselii.jpg">
              <a:hlinkClick r:id="rId8"/>
            </p:cNvPr>
            <p:cNvPicPr>
              <a:picLocks noChangeAspect="1" noChangeArrowheads="1"/>
            </p:cNvPicPr>
            <p:nvPr/>
          </p:nvPicPr>
          <p:blipFill>
            <a:blip r:embed="rId9"/>
            <a:srcRect/>
            <a:stretch>
              <a:fillRect/>
            </a:stretch>
          </p:blipFill>
          <p:spPr bwMode="auto">
            <a:xfrm>
              <a:off x="5955915" y="2057400"/>
              <a:ext cx="2832485" cy="1752600"/>
            </a:xfrm>
            <a:prstGeom prst="rect">
              <a:avLst/>
            </a:prstGeom>
            <a:noFill/>
          </p:spPr>
        </p:pic>
        <p:sp>
          <p:nvSpPr>
            <p:cNvPr id="14" name="TextBox 13"/>
            <p:cNvSpPr txBox="1"/>
            <p:nvPr/>
          </p:nvSpPr>
          <p:spPr>
            <a:xfrm>
              <a:off x="5943600" y="2057400"/>
              <a:ext cx="857927" cy="276999"/>
            </a:xfrm>
            <a:prstGeom prst="rect">
              <a:avLst/>
            </a:prstGeom>
            <a:noFill/>
          </p:spPr>
          <p:txBody>
            <a:bodyPr wrap="none" rtlCol="0">
              <a:spAutoFit/>
            </a:bodyPr>
            <a:lstStyle/>
            <a:p>
              <a:r>
                <a:rPr lang="en-US" sz="1200" b="1" dirty="0" smtClean="0">
                  <a:solidFill>
                    <a:schemeClr val="bg1"/>
                  </a:solidFill>
                </a:rPr>
                <a:t>Amphipod</a:t>
              </a:r>
              <a:endParaRPr lang="en-US" sz="1200" b="1" dirty="0">
                <a:solidFill>
                  <a:schemeClr val="bg1"/>
                </a:solidFill>
              </a:endParaRPr>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46" y="381000"/>
            <a:ext cx="8229600" cy="1143000"/>
          </a:xfrm>
        </p:spPr>
        <p:txBody>
          <a:bodyPr>
            <a:normAutofit/>
          </a:bodyPr>
          <a:lstStyle/>
          <a:p>
            <a:r>
              <a:rPr lang="en-US" sz="3200" dirty="0" smtClean="0"/>
              <a:t>Predators</a:t>
            </a:r>
            <a:endParaRPr lang="en-US" sz="3200" dirty="0"/>
          </a:p>
        </p:txBody>
      </p:sp>
      <p:grpSp>
        <p:nvGrpSpPr>
          <p:cNvPr id="12" name="Group 11"/>
          <p:cNvGrpSpPr/>
          <p:nvPr/>
        </p:nvGrpSpPr>
        <p:grpSpPr>
          <a:xfrm>
            <a:off x="381000" y="1524000"/>
            <a:ext cx="3743155" cy="2571750"/>
            <a:chOff x="381000" y="1524000"/>
            <a:chExt cx="3743155" cy="2571750"/>
          </a:xfrm>
        </p:grpSpPr>
        <p:pic>
          <p:nvPicPr>
            <p:cNvPr id="8198" name="Picture 6" descr="Image:Water beetle nagerhole.jpg">
              <a:hlinkClick r:id="rId3"/>
            </p:cNvPr>
            <p:cNvPicPr>
              <a:picLocks noChangeAspect="1" noChangeArrowheads="1"/>
            </p:cNvPicPr>
            <p:nvPr/>
          </p:nvPicPr>
          <p:blipFill>
            <a:blip r:embed="rId4"/>
            <a:srcRect/>
            <a:stretch>
              <a:fillRect/>
            </a:stretch>
          </p:blipFill>
          <p:spPr bwMode="auto">
            <a:xfrm>
              <a:off x="381000" y="1524000"/>
              <a:ext cx="3733800" cy="2571750"/>
            </a:xfrm>
            <a:prstGeom prst="rect">
              <a:avLst/>
            </a:prstGeom>
            <a:noFill/>
          </p:spPr>
        </p:pic>
        <p:sp>
          <p:nvSpPr>
            <p:cNvPr id="10" name="TextBox 9"/>
            <p:cNvSpPr txBox="1"/>
            <p:nvPr/>
          </p:nvSpPr>
          <p:spPr>
            <a:xfrm>
              <a:off x="2743200" y="3810000"/>
              <a:ext cx="1380955" cy="276999"/>
            </a:xfrm>
            <a:prstGeom prst="rect">
              <a:avLst/>
            </a:prstGeom>
            <a:noFill/>
          </p:spPr>
          <p:txBody>
            <a:bodyPr wrap="none" rtlCol="0">
              <a:spAutoFit/>
            </a:bodyPr>
            <a:lstStyle/>
            <a:p>
              <a:r>
                <a:rPr lang="en-US" sz="1200" b="1" dirty="0" smtClean="0"/>
                <a:t>Adult water beetle</a:t>
              </a:r>
              <a:endParaRPr lang="en-US" sz="1200" b="1" dirty="0"/>
            </a:p>
          </p:txBody>
        </p:sp>
      </p:grpSp>
      <p:grpSp>
        <p:nvGrpSpPr>
          <p:cNvPr id="13" name="Group 12"/>
          <p:cNvGrpSpPr/>
          <p:nvPr/>
        </p:nvGrpSpPr>
        <p:grpSpPr>
          <a:xfrm>
            <a:off x="381000" y="4038600"/>
            <a:ext cx="3733800" cy="2438400"/>
            <a:chOff x="381000" y="4038600"/>
            <a:chExt cx="3733800" cy="2438400"/>
          </a:xfrm>
        </p:grpSpPr>
        <p:pic>
          <p:nvPicPr>
            <p:cNvPr id="8200" name="Picture 8" descr="Image:Libellenlarve.jpg">
              <a:hlinkClick r:id="rId5"/>
            </p:cNvPr>
            <p:cNvPicPr>
              <a:picLocks noChangeAspect="1" noChangeArrowheads="1"/>
            </p:cNvPicPr>
            <p:nvPr/>
          </p:nvPicPr>
          <p:blipFill>
            <a:blip r:embed="rId6"/>
            <a:srcRect/>
            <a:stretch>
              <a:fillRect/>
            </a:stretch>
          </p:blipFill>
          <p:spPr bwMode="auto">
            <a:xfrm>
              <a:off x="381000" y="4038600"/>
              <a:ext cx="3733800" cy="2438400"/>
            </a:xfrm>
            <a:prstGeom prst="rect">
              <a:avLst/>
            </a:prstGeom>
            <a:noFill/>
          </p:spPr>
        </p:pic>
        <p:sp>
          <p:nvSpPr>
            <p:cNvPr id="11" name="TextBox 10"/>
            <p:cNvSpPr txBox="1"/>
            <p:nvPr/>
          </p:nvSpPr>
          <p:spPr>
            <a:xfrm>
              <a:off x="381000" y="4038600"/>
              <a:ext cx="1364925" cy="276999"/>
            </a:xfrm>
            <a:prstGeom prst="rect">
              <a:avLst/>
            </a:prstGeom>
            <a:noFill/>
          </p:spPr>
          <p:txBody>
            <a:bodyPr wrap="none" rtlCol="0">
              <a:spAutoFit/>
            </a:bodyPr>
            <a:lstStyle/>
            <a:p>
              <a:r>
                <a:rPr lang="en-US" sz="1200" b="1" dirty="0" smtClean="0"/>
                <a:t>Water beetle larva</a:t>
              </a:r>
              <a:endParaRPr lang="en-US" sz="1200" b="1" dirty="0"/>
            </a:p>
          </p:txBody>
        </p:sp>
      </p:grpSp>
      <p:grpSp>
        <p:nvGrpSpPr>
          <p:cNvPr id="15" name="Group 14"/>
          <p:cNvGrpSpPr/>
          <p:nvPr/>
        </p:nvGrpSpPr>
        <p:grpSpPr>
          <a:xfrm>
            <a:off x="5105400" y="1524000"/>
            <a:ext cx="3657600" cy="2514599"/>
            <a:chOff x="5105400" y="1524000"/>
            <a:chExt cx="3657600" cy="2514599"/>
          </a:xfrm>
        </p:grpSpPr>
        <p:pic>
          <p:nvPicPr>
            <p:cNvPr id="8194" name="Picture 2" descr="Image:Dragonfly larva.jpg">
              <a:hlinkClick r:id="rId7"/>
            </p:cNvPr>
            <p:cNvPicPr>
              <a:picLocks noChangeAspect="1" noChangeArrowheads="1"/>
            </p:cNvPicPr>
            <p:nvPr/>
          </p:nvPicPr>
          <p:blipFill>
            <a:blip r:embed="rId8"/>
            <a:srcRect l="9278" t="35417" r="20055" b="16000"/>
            <a:stretch>
              <a:fillRect/>
            </a:stretch>
          </p:blipFill>
          <p:spPr bwMode="auto">
            <a:xfrm>
              <a:off x="5105400" y="1524000"/>
              <a:ext cx="3657600" cy="2514599"/>
            </a:xfrm>
            <a:prstGeom prst="rect">
              <a:avLst/>
            </a:prstGeom>
            <a:noFill/>
          </p:spPr>
        </p:pic>
        <p:sp>
          <p:nvSpPr>
            <p:cNvPr id="14" name="TextBox 13"/>
            <p:cNvSpPr txBox="1"/>
            <p:nvPr/>
          </p:nvSpPr>
          <p:spPr>
            <a:xfrm>
              <a:off x="5105400" y="1524000"/>
              <a:ext cx="1155894" cy="276999"/>
            </a:xfrm>
            <a:prstGeom prst="rect">
              <a:avLst/>
            </a:prstGeom>
            <a:noFill/>
          </p:spPr>
          <p:txBody>
            <a:bodyPr wrap="none" rtlCol="0">
              <a:spAutoFit/>
            </a:bodyPr>
            <a:lstStyle/>
            <a:p>
              <a:r>
                <a:rPr lang="en-US" sz="1200" b="1" dirty="0" smtClean="0"/>
                <a:t>Dragonfly larva</a:t>
              </a:r>
              <a:endParaRPr lang="en-US" sz="1200" b="1" dirty="0"/>
            </a:p>
          </p:txBody>
        </p:sp>
      </p:grpSp>
      <p:grpSp>
        <p:nvGrpSpPr>
          <p:cNvPr id="18" name="Group 17"/>
          <p:cNvGrpSpPr/>
          <p:nvPr/>
        </p:nvGrpSpPr>
        <p:grpSpPr>
          <a:xfrm>
            <a:off x="5105400" y="4038600"/>
            <a:ext cx="3657600" cy="2441448"/>
            <a:chOff x="5105400" y="4038600"/>
            <a:chExt cx="3657600" cy="2441448"/>
          </a:xfrm>
        </p:grpSpPr>
        <p:pic>
          <p:nvPicPr>
            <p:cNvPr id="8196" name="Picture 4" descr="Image:Tau Emerald inflight edit.jpg">
              <a:hlinkClick r:id="rId9"/>
            </p:cNvPr>
            <p:cNvPicPr>
              <a:picLocks noChangeAspect="1" noChangeArrowheads="1"/>
            </p:cNvPicPr>
            <p:nvPr/>
          </p:nvPicPr>
          <p:blipFill>
            <a:blip r:embed="rId10"/>
            <a:srcRect/>
            <a:stretch>
              <a:fillRect/>
            </a:stretch>
          </p:blipFill>
          <p:spPr bwMode="auto">
            <a:xfrm>
              <a:off x="5105400" y="4038600"/>
              <a:ext cx="3657600" cy="2441448"/>
            </a:xfrm>
            <a:prstGeom prst="rect">
              <a:avLst/>
            </a:prstGeom>
            <a:noFill/>
          </p:spPr>
        </p:pic>
        <p:sp>
          <p:nvSpPr>
            <p:cNvPr id="17" name="TextBox 16"/>
            <p:cNvSpPr txBox="1"/>
            <p:nvPr/>
          </p:nvSpPr>
          <p:spPr>
            <a:xfrm>
              <a:off x="5105400" y="4038600"/>
              <a:ext cx="1177630" cy="276999"/>
            </a:xfrm>
            <a:prstGeom prst="rect">
              <a:avLst/>
            </a:prstGeom>
            <a:noFill/>
          </p:spPr>
          <p:txBody>
            <a:bodyPr wrap="none" rtlCol="0">
              <a:spAutoFit/>
            </a:bodyPr>
            <a:lstStyle/>
            <a:p>
              <a:r>
                <a:rPr lang="en-US" sz="1200" b="1" dirty="0" smtClean="0">
                  <a:solidFill>
                    <a:schemeClr val="bg1"/>
                  </a:solidFill>
                </a:rPr>
                <a:t>Adult dragonfly</a:t>
              </a:r>
              <a:endParaRPr lang="en-US" sz="1200" b="1" dirty="0">
                <a:solidFill>
                  <a:schemeClr val="bg1"/>
                </a:solidFill>
              </a:endParaRPr>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457200"/>
            <a:ext cx="6965245" cy="1202485"/>
          </a:xfrm>
        </p:spPr>
        <p:txBody>
          <a:bodyPr>
            <a:normAutofit/>
          </a:bodyPr>
          <a:lstStyle/>
          <a:p>
            <a:r>
              <a:rPr lang="en-US" sz="3200" dirty="0" smtClean="0"/>
              <a:t>Predators</a:t>
            </a:r>
            <a:endParaRPr lang="en-US" sz="3200" dirty="0"/>
          </a:p>
        </p:txBody>
      </p:sp>
      <p:grpSp>
        <p:nvGrpSpPr>
          <p:cNvPr id="10" name="Group 9"/>
          <p:cNvGrpSpPr/>
          <p:nvPr/>
        </p:nvGrpSpPr>
        <p:grpSpPr>
          <a:xfrm>
            <a:off x="3352800" y="1447800"/>
            <a:ext cx="2643505" cy="2639199"/>
            <a:chOff x="3200400" y="1447800"/>
            <a:chExt cx="2643505" cy="2639199"/>
          </a:xfrm>
        </p:grpSpPr>
        <p:pic>
          <p:nvPicPr>
            <p:cNvPr id="5" name="Picture 10" descr="Image:Gerris sp01.jpg">
              <a:hlinkClick r:id="rId3"/>
            </p:cNvPr>
            <p:cNvPicPr>
              <a:picLocks noChangeAspect="1" noChangeArrowheads="1"/>
            </p:cNvPicPr>
            <p:nvPr/>
          </p:nvPicPr>
          <p:blipFill>
            <a:blip r:embed="rId4"/>
            <a:srcRect t="14903"/>
            <a:stretch>
              <a:fillRect/>
            </a:stretch>
          </p:blipFill>
          <p:spPr bwMode="auto">
            <a:xfrm>
              <a:off x="3200400" y="1447800"/>
              <a:ext cx="2643505" cy="2610697"/>
            </a:xfrm>
            <a:prstGeom prst="rect">
              <a:avLst/>
            </a:prstGeom>
            <a:noFill/>
          </p:spPr>
        </p:pic>
        <p:sp>
          <p:nvSpPr>
            <p:cNvPr id="9" name="TextBox 8"/>
            <p:cNvSpPr txBox="1"/>
            <p:nvPr/>
          </p:nvSpPr>
          <p:spPr>
            <a:xfrm>
              <a:off x="3200400" y="3810000"/>
              <a:ext cx="1219200" cy="276999"/>
            </a:xfrm>
            <a:prstGeom prst="rect">
              <a:avLst/>
            </a:prstGeom>
            <a:noFill/>
          </p:spPr>
          <p:txBody>
            <a:bodyPr wrap="square" rtlCol="0">
              <a:spAutoFit/>
            </a:bodyPr>
            <a:lstStyle/>
            <a:p>
              <a:r>
                <a:rPr lang="en-US" sz="1200" b="1" dirty="0" smtClean="0"/>
                <a:t>Water strider</a:t>
              </a:r>
              <a:endParaRPr lang="en-US" sz="1200" b="1" dirty="0"/>
            </a:p>
          </p:txBody>
        </p:sp>
      </p:grpSp>
      <p:grpSp>
        <p:nvGrpSpPr>
          <p:cNvPr id="12" name="Group 11"/>
          <p:cNvGrpSpPr/>
          <p:nvPr/>
        </p:nvGrpSpPr>
        <p:grpSpPr>
          <a:xfrm>
            <a:off x="609600" y="4114800"/>
            <a:ext cx="3868615" cy="2514600"/>
            <a:chOff x="609600" y="4114800"/>
            <a:chExt cx="3868615" cy="2514600"/>
          </a:xfrm>
        </p:grpSpPr>
        <p:pic>
          <p:nvPicPr>
            <p:cNvPr id="7172" name="Picture 4" descr="http://nathistoc.bio.uci.edu/neuropt/index.1.jpg"/>
            <p:cNvPicPr>
              <a:picLocks noChangeAspect="1" noChangeArrowheads="1"/>
            </p:cNvPicPr>
            <p:nvPr/>
          </p:nvPicPr>
          <p:blipFill>
            <a:blip r:embed="rId5"/>
            <a:srcRect/>
            <a:stretch>
              <a:fillRect/>
            </a:stretch>
          </p:blipFill>
          <p:spPr bwMode="auto">
            <a:xfrm>
              <a:off x="609600" y="4114800"/>
              <a:ext cx="3868615" cy="2514600"/>
            </a:xfrm>
            <a:prstGeom prst="rect">
              <a:avLst/>
            </a:prstGeom>
            <a:noFill/>
          </p:spPr>
        </p:pic>
        <p:sp>
          <p:nvSpPr>
            <p:cNvPr id="11" name="TextBox 10"/>
            <p:cNvSpPr txBox="1"/>
            <p:nvPr/>
          </p:nvSpPr>
          <p:spPr>
            <a:xfrm>
              <a:off x="609600" y="4114800"/>
              <a:ext cx="1184042" cy="276999"/>
            </a:xfrm>
            <a:prstGeom prst="rect">
              <a:avLst/>
            </a:prstGeom>
            <a:noFill/>
          </p:spPr>
          <p:txBody>
            <a:bodyPr wrap="none" rtlCol="0">
              <a:spAutoFit/>
            </a:bodyPr>
            <a:lstStyle/>
            <a:p>
              <a:r>
                <a:rPr lang="en-US" sz="1200" b="1" dirty="0" smtClean="0"/>
                <a:t>Dobsonfly larva</a:t>
              </a:r>
              <a:endParaRPr lang="en-US" sz="1200" b="1" dirty="0"/>
            </a:p>
          </p:txBody>
        </p:sp>
      </p:grpSp>
      <p:grpSp>
        <p:nvGrpSpPr>
          <p:cNvPr id="14" name="Group 13"/>
          <p:cNvGrpSpPr/>
          <p:nvPr/>
        </p:nvGrpSpPr>
        <p:grpSpPr>
          <a:xfrm>
            <a:off x="4876800" y="4114800"/>
            <a:ext cx="3457575" cy="2514600"/>
            <a:chOff x="4876800" y="4114800"/>
            <a:chExt cx="3457575" cy="2514600"/>
          </a:xfrm>
        </p:grpSpPr>
        <p:pic>
          <p:nvPicPr>
            <p:cNvPr id="6" name="Picture 2" descr="Image:Notonot2.jpg">
              <a:hlinkClick r:id="rId6"/>
            </p:cNvPr>
            <p:cNvPicPr>
              <a:picLocks noChangeAspect="1" noChangeArrowheads="1"/>
            </p:cNvPicPr>
            <p:nvPr/>
          </p:nvPicPr>
          <p:blipFill>
            <a:blip r:embed="rId7"/>
            <a:srcRect t="3030"/>
            <a:stretch>
              <a:fillRect/>
            </a:stretch>
          </p:blipFill>
          <p:spPr bwMode="auto">
            <a:xfrm>
              <a:off x="4876800" y="4114800"/>
              <a:ext cx="3457575" cy="2514600"/>
            </a:xfrm>
            <a:prstGeom prst="rect">
              <a:avLst/>
            </a:prstGeom>
            <a:noFill/>
          </p:spPr>
        </p:pic>
        <p:sp>
          <p:nvSpPr>
            <p:cNvPr id="13" name="TextBox 12"/>
            <p:cNvSpPr txBox="1"/>
            <p:nvPr/>
          </p:nvSpPr>
          <p:spPr>
            <a:xfrm>
              <a:off x="7086600" y="6324600"/>
              <a:ext cx="1187505" cy="276999"/>
            </a:xfrm>
            <a:prstGeom prst="rect">
              <a:avLst/>
            </a:prstGeom>
            <a:noFill/>
          </p:spPr>
          <p:txBody>
            <a:bodyPr wrap="none" rtlCol="0">
              <a:spAutoFit/>
            </a:bodyPr>
            <a:lstStyle/>
            <a:p>
              <a:r>
                <a:rPr lang="en-US" sz="1200" b="1" dirty="0" smtClean="0"/>
                <a:t>Water boatman</a:t>
              </a:r>
              <a:endParaRPr lang="en-US" sz="1200" b="1" dirty="0"/>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3"/>
          <a:srcRect/>
          <a:stretch>
            <a:fillRect/>
          </a:stretch>
        </p:blipFill>
        <p:spPr bwMode="auto">
          <a:xfrm>
            <a:off x="3733800" y="2895600"/>
            <a:ext cx="1969129" cy="1371600"/>
          </a:xfrm>
          <a:prstGeom prst="rect">
            <a:avLst/>
          </a:prstGeom>
          <a:noFill/>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263</TotalTime>
  <Words>579</Words>
  <Application>Microsoft Office PowerPoint</Application>
  <PresentationFormat>On-screen Show (4:3)</PresentationFormat>
  <Paragraphs>62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Functional Feeding Groups</vt:lpstr>
      <vt:lpstr>Biofilm</vt:lpstr>
      <vt:lpstr>Grazers/Scrapers</vt:lpstr>
      <vt:lpstr>Shredders</vt:lpstr>
      <vt:lpstr>Collector/Gatherers</vt:lpstr>
      <vt:lpstr>Filter-Feeders</vt:lpstr>
      <vt:lpstr>Predators</vt:lpstr>
      <vt:lpstr>Predators</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Feeding Groups</dc:title>
  <dc:creator>Olympic National Park</dc:creator>
  <cp:lastModifiedBy>Barbero, Kiley J.</cp:lastModifiedBy>
  <cp:revision>31</cp:revision>
  <dcterms:created xsi:type="dcterms:W3CDTF">2008-12-05T21:27:56Z</dcterms:created>
  <dcterms:modified xsi:type="dcterms:W3CDTF">2011-09-30T17:34:37Z</dcterms:modified>
</cp:coreProperties>
</file>