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2" r:id="rId1"/>
  </p:sldMasterIdLst>
  <p:sldIdLst>
    <p:sldId id="256" r:id="rId2"/>
    <p:sldId id="257" r:id="rId3"/>
    <p:sldId id="258" r:id="rId4"/>
    <p:sldId id="259" r:id="rId5"/>
    <p:sldId id="260" r:id="rId6"/>
    <p:sldId id="265" r:id="rId7"/>
    <p:sldId id="261" r:id="rId8"/>
    <p:sldId id="266" r:id="rId9"/>
    <p:sldId id="262" r:id="rId10"/>
    <p:sldId id="267" r:id="rId11"/>
    <p:sldId id="263" r:id="rId12"/>
    <p:sldId id="268" r:id="rId13"/>
    <p:sldId id="264"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9" d="100"/>
          <a:sy n="69" d="100"/>
        </p:scale>
        <p:origin x="-140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A0FBC00B-86DC-A543-B336-BC42F947121E}" type="datetimeFigureOut">
              <a:rPr lang="en-US" smtClean="0"/>
              <a:pPr/>
              <a:t>2/14/2017</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042AED99-7FB4-404E-8A97-64753DCE42EC}" type="slidenum">
              <a:rPr kumimoji="0" lang="en-US" smtClean="0"/>
              <a:pPr/>
              <a:t>‹#›</a:t>
            </a:fld>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A0FBC00B-86DC-A543-B336-BC42F947121E}" type="datetimeFigureOut">
              <a:rPr lang="en-US" smtClean="0"/>
              <a:pPr/>
              <a:t>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25FDD6-CBF3-CC42-9DAF-B86437E65D4B}" type="slidenum">
              <a:rPr lang="en-US" smtClean="0"/>
              <a:pPr/>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A0FBC00B-86DC-A543-B336-BC42F947121E}" type="datetimeFigureOut">
              <a:rPr lang="en-US" smtClean="0"/>
              <a:pPr/>
              <a:t>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25FDD6-CBF3-CC42-9DAF-B86437E65D4B}" type="slidenum">
              <a:rPr lang="en-US" smtClean="0"/>
              <a:pPr/>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0FBC00B-86DC-A543-B336-BC42F947121E}" type="datetimeFigureOut">
              <a:rPr lang="en-US" smtClean="0"/>
              <a:pPr/>
              <a:t>2/14/2017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25FDD6-CBF3-CC42-9DAF-B86437E65D4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FBC00B-86DC-A543-B336-BC42F947121E}" type="datetimeFigureOut">
              <a:rPr lang="en-US" smtClean="0"/>
              <a:pPr/>
              <a:t>2/14/2017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25FDD6-CBF3-CC42-9DAF-B86437E65D4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914398" y="2866030"/>
            <a:ext cx="3563938"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FBC00B-86DC-A543-B336-BC42F947121E}" type="datetimeFigureOut">
              <a:rPr lang="en-US" smtClean="0"/>
              <a:pPr/>
              <a:t>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25FDD6-CBF3-CC42-9DAF-B86437E65D4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FBC00B-86DC-A543-B336-BC42F947121E}" type="datetimeFigureOut">
              <a:rPr lang="en-US" smtClean="0"/>
              <a:pPr/>
              <a:t>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25FDD6-CBF3-CC42-9DAF-B86437E65D4B}" type="slidenum">
              <a:rPr lang="en-US" smtClean="0"/>
              <a:pPr/>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Click icon to add picture</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Click icon to add picture</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Click icon to add picture</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FBC00B-86DC-A543-B336-BC42F947121E}" type="datetimeFigureOut">
              <a:rPr lang="en-US" smtClean="0"/>
              <a:pPr/>
              <a:t>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25FDD6-CBF3-CC42-9DAF-B86437E65D4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FBC00B-86DC-A543-B336-BC42F947121E}" type="datetimeFigureOut">
              <a:rPr lang="en-US" smtClean="0"/>
              <a:pPr/>
              <a:t>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25FDD6-CBF3-CC42-9DAF-B86437E65D4B}" type="slidenum">
              <a:rPr lang="en-US" smtClean="0"/>
              <a:pPr/>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Click icon to add picture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Click icon to add picture</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Click icon to add picture</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FBC00B-86DC-A543-B336-BC42F947121E}" type="datetimeFigureOut">
              <a:rPr lang="en-US" smtClean="0"/>
              <a:pPr/>
              <a:t>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25FDD6-CBF3-CC42-9DAF-B86437E65D4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A0FBC00B-86DC-A543-B336-BC42F947121E}" type="datetimeFigureOut">
              <a:rPr lang="en-US" smtClean="0"/>
              <a:pPr/>
              <a:t>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5FDD6-CBF3-CC42-9DAF-B86437E65D4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A0FBC00B-86DC-A543-B336-BC42F947121E}" type="datetimeFigureOut">
              <a:rPr lang="en-US" smtClean="0"/>
              <a:pPr/>
              <a:t>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5FDD6-CBF3-CC42-9DAF-B86437E65D4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A0FBC00B-86DC-A543-B336-BC42F947121E}" type="datetimeFigureOut">
              <a:rPr lang="en-US" smtClean="0"/>
              <a:pPr/>
              <a:t>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5FDD6-CBF3-CC42-9DAF-B86437E65D4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A0FBC00B-86DC-A543-B336-BC42F947121E}" type="datetimeFigureOut">
              <a:rPr lang="en-US" smtClean="0"/>
              <a:pPr/>
              <a:t>2/14/2017</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2C25FDD6-CBF3-CC42-9DAF-B86437E65D4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ct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A0FBC00B-86DC-A543-B336-BC42F947121E}" type="datetimeFigureOut">
              <a:rPr lang="en-US" smtClean="0"/>
              <a:pPr/>
              <a:t>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5FDD6-CBF3-CC42-9DAF-B86437E65D4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FBC00B-86DC-A543-B336-BC42F947121E}" type="datetimeFigureOut">
              <a:rPr lang="en-US" smtClean="0"/>
              <a:pPr/>
              <a:t>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5FDD6-CBF3-CC42-9DAF-B86437E65D4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Click icon to add picture</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FBC00B-86DC-A543-B336-BC42F947121E}" type="datetimeFigureOut">
              <a:rPr lang="en-US" smtClean="0"/>
              <a:pPr/>
              <a:t>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25FDD6-CBF3-CC42-9DAF-B86437E65D4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A0FBC00B-86DC-A543-B336-BC42F947121E}" type="datetimeFigureOut">
              <a:rPr lang="en-US" smtClean="0"/>
              <a:pPr/>
              <a:t>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25FDD6-CBF3-CC42-9DAF-B86437E65D4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A0FBC00B-86DC-A543-B336-BC42F947121E}" type="datetimeFigureOut">
              <a:rPr lang="en-US" smtClean="0"/>
              <a:pPr/>
              <a:t>2/14/2017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25FDD6-CBF3-CC42-9DAF-B86437E65D4B}" type="slidenum">
              <a:rPr lang="en-US" smtClean="0"/>
              <a:pPr/>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A0FBC00B-86DC-A543-B336-BC42F947121E}" type="datetimeFigureOut">
              <a:rPr lang="en-US" smtClean="0"/>
              <a:pPr/>
              <a:t>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25FDD6-CBF3-CC42-9DAF-B86437E65D4B}" type="slidenum">
              <a:rPr lang="en-US" smtClean="0"/>
              <a:pPr/>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A0FBC00B-86DC-A543-B336-BC42F947121E}" type="datetimeFigureOut">
              <a:rPr lang="en-US" smtClean="0"/>
              <a:pPr/>
              <a:t>2/14/2017</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2C25FDD6-CBF3-CC42-9DAF-B86437E65D4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662675"/>
            <a:ext cx="6477000" cy="1914144"/>
          </a:xfrm>
        </p:spPr>
        <p:txBody>
          <a:bodyPr/>
          <a:lstStyle/>
          <a:p>
            <a:pPr algn="ctr"/>
            <a:r>
              <a:rPr lang="en-US" smtClean="0"/>
              <a:t>Von </a:t>
            </a:r>
            <a:r>
              <a:rPr lang="en-US" smtClean="0"/>
              <a:t>Steuben Makes </a:t>
            </a:r>
            <a:r>
              <a:rPr lang="en-US" dirty="0" smtClean="0"/>
              <a:t>an Army </a:t>
            </a:r>
            <a:endParaRPr lang="en-US" dirty="0"/>
          </a:p>
        </p:txBody>
      </p:sp>
      <p:pic>
        <p:nvPicPr>
          <p:cNvPr id="5" name="Content Placeholder 3" descr="VAFO 63977 Regulations DETAIL04.jpg"/>
          <p:cNvPicPr>
            <a:picLocks noChangeAspect="1"/>
          </p:cNvPicPr>
          <p:nvPr/>
        </p:nvPicPr>
        <p:blipFill>
          <a:blip r:embed="rId2"/>
          <a:srcRect l="-22982" r="-22982"/>
          <a:stretch>
            <a:fillRect/>
          </a:stretch>
        </p:blipFill>
        <p:spPr>
          <a:xfrm>
            <a:off x="1115407" y="3589718"/>
            <a:ext cx="4468018" cy="2477921"/>
          </a:xfrm>
          <a:prstGeom prst="rect">
            <a:avLst/>
          </a:prstGeom>
        </p:spPr>
      </p:pic>
      <p:pic>
        <p:nvPicPr>
          <p:cNvPr id="6" name="Picture 5"/>
          <p:cNvPicPr>
            <a:picLocks noChangeAspect="1"/>
          </p:cNvPicPr>
          <p:nvPr/>
        </p:nvPicPr>
        <p:blipFill>
          <a:blip r:embed="rId3"/>
          <a:stretch>
            <a:fillRect/>
          </a:stretch>
        </p:blipFill>
        <p:spPr>
          <a:xfrm>
            <a:off x="5196888" y="3124413"/>
            <a:ext cx="2446917" cy="294322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3-1082a.gif"/>
          <p:cNvPicPr>
            <a:picLocks noChangeAspect="1"/>
          </p:cNvPicPr>
          <p:nvPr/>
        </p:nvPicPr>
        <p:blipFill>
          <a:blip r:embed="rId2"/>
          <a:stretch>
            <a:fillRect/>
          </a:stretch>
        </p:blipFill>
        <p:spPr>
          <a:xfrm>
            <a:off x="842556" y="969687"/>
            <a:ext cx="7620000" cy="4191000"/>
          </a:xfrm>
          <a:prstGeom prst="rect">
            <a:avLst/>
          </a:prstGeom>
        </p:spPr>
      </p:pic>
      <p:sp>
        <p:nvSpPr>
          <p:cNvPr id="5" name="TextBox 4"/>
          <p:cNvSpPr txBox="1"/>
          <p:nvPr/>
        </p:nvSpPr>
        <p:spPr>
          <a:xfrm>
            <a:off x="2636730" y="5160687"/>
            <a:ext cx="3975803" cy="307777"/>
          </a:xfrm>
          <a:prstGeom prst="rect">
            <a:avLst/>
          </a:prstGeom>
          <a:noFill/>
        </p:spPr>
        <p:txBody>
          <a:bodyPr wrap="square" rtlCol="0">
            <a:spAutoFit/>
          </a:bodyPr>
          <a:lstStyle/>
          <a:p>
            <a:pPr algn="ctr"/>
            <a:r>
              <a:rPr lang="en-US" sz="1400" dirty="0" smtClean="0"/>
              <a:t>Courtesy of the Library of Congress </a:t>
            </a:r>
            <a:endParaRPr lang="en-US" sz="1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313613" cy="868362"/>
          </a:xfrm>
        </p:spPr>
        <p:txBody>
          <a:bodyPr/>
          <a:lstStyle/>
          <a:p>
            <a:r>
              <a:rPr lang="en-US" i="1" dirty="0" smtClean="0"/>
              <a:t>Order and Discipline</a:t>
            </a:r>
            <a:endParaRPr lang="en-US" i="1" dirty="0"/>
          </a:p>
        </p:txBody>
      </p:sp>
      <p:sp>
        <p:nvSpPr>
          <p:cNvPr id="3" name="Content Placeholder 2"/>
          <p:cNvSpPr>
            <a:spLocks noGrp="1"/>
          </p:cNvSpPr>
          <p:nvPr>
            <p:ph idx="1"/>
          </p:nvPr>
        </p:nvSpPr>
        <p:spPr>
          <a:xfrm>
            <a:off x="287868" y="1370204"/>
            <a:ext cx="8652932" cy="5487795"/>
          </a:xfrm>
        </p:spPr>
        <p:txBody>
          <a:bodyPr>
            <a:normAutofit fontScale="92500" lnSpcReduction="20000"/>
          </a:bodyPr>
          <a:lstStyle/>
          <a:p>
            <a:r>
              <a:rPr lang="en-US" dirty="0" smtClean="0"/>
              <a:t>In the winter of 1778-1779, Gen. von Steuben went to Philadelphia to write his book of regulations. </a:t>
            </a:r>
          </a:p>
          <a:p>
            <a:pPr lvl="1"/>
            <a:r>
              <a:rPr lang="en-US" dirty="0" smtClean="0"/>
              <a:t>Lt Col. Francois de </a:t>
            </a:r>
            <a:r>
              <a:rPr lang="en-US" dirty="0" err="1" smtClean="0"/>
              <a:t>Fleury</a:t>
            </a:r>
            <a:r>
              <a:rPr lang="en-US" dirty="0" smtClean="0"/>
              <a:t>, a French volunteer serving in the Continental Army, assisted in writing the original French text. </a:t>
            </a:r>
            <a:r>
              <a:rPr lang="en-US" dirty="0" err="1" smtClean="0"/>
              <a:t>Duponceau</a:t>
            </a:r>
            <a:r>
              <a:rPr lang="en-US" dirty="0" smtClean="0"/>
              <a:t> and Capt. Benjamin Walker translated it into English.</a:t>
            </a:r>
          </a:p>
          <a:p>
            <a:pPr lvl="1"/>
            <a:r>
              <a:rPr lang="en-US" dirty="0" smtClean="0"/>
              <a:t> It was illustrated by Capt. Pierre Charles L'Enfant, the man who would design Washington D.C. </a:t>
            </a:r>
          </a:p>
          <a:p>
            <a:r>
              <a:rPr lang="en-US" dirty="0" smtClean="0"/>
              <a:t>The </a:t>
            </a:r>
            <a:r>
              <a:rPr lang="en-US" i="1" dirty="0" smtClean="0"/>
              <a:t>Regulation for the Order and Discipline of the Troops of the United States </a:t>
            </a:r>
            <a:r>
              <a:rPr lang="en-US" dirty="0" smtClean="0"/>
              <a:t>was approved by Congress in March 1779. It became known as the "Blue Book," and it was used by the United States Army until 1814.</a:t>
            </a:r>
          </a:p>
          <a:p>
            <a:r>
              <a:rPr lang="en-US" dirty="0" smtClean="0"/>
              <a:t>Gen. von Steuben rejoined the Continental Army on April 27, 1779, and he served throughout the remainder of the war. </a:t>
            </a:r>
          </a:p>
          <a:p>
            <a:pPr lvl="1"/>
            <a:r>
              <a:rPr lang="en-US" dirty="0" smtClean="0"/>
              <a:t>He was instructor and supply officer for Gen. Nathanael Greene's southern army, which fought the key battles that led to the British surrender at Yorktown in 1781.</a:t>
            </a:r>
          </a:p>
          <a:p>
            <a:pPr lvl="1"/>
            <a:r>
              <a:rPr lang="en-US" dirty="0" smtClean="0"/>
              <a:t>Steuben commanded of one of the three divisions in the Continental Army at Yorktown. In 1783, he helped demobilize the army, and resigned in 1784.</a:t>
            </a:r>
            <a:endParaRPr lang="en-US" dirty="0"/>
          </a:p>
        </p:txBody>
      </p:sp>
      <p:pic>
        <p:nvPicPr>
          <p:cNvPr id="4" name="Content Placeholder 3" descr="VAFO 63977 Regulations DETAIL04.jpg"/>
          <p:cNvPicPr>
            <a:picLocks noChangeAspect="1"/>
          </p:cNvPicPr>
          <p:nvPr/>
        </p:nvPicPr>
        <p:blipFill>
          <a:blip r:embed="rId2"/>
          <a:srcRect l="-22982" r="-22982"/>
          <a:stretch>
            <a:fillRect/>
          </a:stretch>
        </p:blipFill>
        <p:spPr>
          <a:xfrm>
            <a:off x="6813671" y="0"/>
            <a:ext cx="2127129" cy="1179686"/>
          </a:xfrm>
          <a:prstGeom prst="rect">
            <a:avLst/>
          </a:prstGeom>
        </p:spPr>
      </p:pic>
      <p:pic>
        <p:nvPicPr>
          <p:cNvPr id="5" name="Picture 4" descr="VAFO 63977 Regulations DETAIL06.jpg"/>
          <p:cNvPicPr>
            <a:picLocks noChangeAspect="1"/>
          </p:cNvPicPr>
          <p:nvPr/>
        </p:nvPicPr>
        <p:blipFill>
          <a:blip r:embed="rId3"/>
          <a:stretch>
            <a:fillRect/>
          </a:stretch>
        </p:blipFill>
        <p:spPr>
          <a:xfrm>
            <a:off x="466088" y="0"/>
            <a:ext cx="1421184" cy="117968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VAFO 63977 Regulations DETAIL04.jpg"/>
          <p:cNvPicPr>
            <a:picLocks noGrp="1" noChangeAspect="1"/>
          </p:cNvPicPr>
          <p:nvPr>
            <p:ph idx="1"/>
          </p:nvPr>
        </p:nvPicPr>
        <p:blipFill>
          <a:blip r:embed="rId2"/>
          <a:srcRect l="-22982" r="-22982"/>
          <a:stretch>
            <a:fillRect/>
          </a:stretch>
        </p:blipFill>
        <p:spPr>
          <a:xfrm>
            <a:off x="1132920" y="185738"/>
            <a:ext cx="7313613" cy="4056062"/>
          </a:xfrm>
        </p:spPr>
      </p:pic>
      <p:pic>
        <p:nvPicPr>
          <p:cNvPr id="5" name="Picture 4" descr="VAFO 63977 Regulations DETAIL06.jpg"/>
          <p:cNvPicPr>
            <a:picLocks noChangeAspect="1"/>
          </p:cNvPicPr>
          <p:nvPr/>
        </p:nvPicPr>
        <p:blipFill>
          <a:blip r:embed="rId3"/>
          <a:stretch>
            <a:fillRect/>
          </a:stretch>
        </p:blipFill>
        <p:spPr>
          <a:xfrm>
            <a:off x="5079912" y="4241800"/>
            <a:ext cx="3082925" cy="2559050"/>
          </a:xfrm>
          <a:prstGeom prst="rect">
            <a:avLst/>
          </a:prstGeom>
        </p:spPr>
      </p:pic>
      <p:pic>
        <p:nvPicPr>
          <p:cNvPr id="6" name="Picture 5" descr="VAFO 63977 Regulations DETAIL05.jpg"/>
          <p:cNvPicPr>
            <a:picLocks noChangeAspect="1"/>
          </p:cNvPicPr>
          <p:nvPr/>
        </p:nvPicPr>
        <p:blipFill>
          <a:blip r:embed="rId4"/>
          <a:stretch>
            <a:fillRect/>
          </a:stretch>
        </p:blipFill>
        <p:spPr>
          <a:xfrm>
            <a:off x="1808402" y="4241800"/>
            <a:ext cx="2981325" cy="2454275"/>
          </a:xfrm>
          <a:prstGeom prst="rect">
            <a:avLst/>
          </a:prstGeom>
        </p:spPr>
      </p:pic>
      <p:sp>
        <p:nvSpPr>
          <p:cNvPr id="7" name="TextBox 6"/>
          <p:cNvSpPr txBox="1"/>
          <p:nvPr/>
        </p:nvSpPr>
        <p:spPr>
          <a:xfrm>
            <a:off x="1" y="2112278"/>
            <a:ext cx="2125950" cy="738664"/>
          </a:xfrm>
          <a:prstGeom prst="rect">
            <a:avLst/>
          </a:prstGeom>
          <a:noFill/>
        </p:spPr>
        <p:txBody>
          <a:bodyPr wrap="square" rtlCol="0">
            <a:spAutoFit/>
          </a:bodyPr>
          <a:lstStyle/>
          <a:p>
            <a:pPr algn="ctr"/>
            <a:r>
              <a:rPr lang="en-US" sz="1400" dirty="0" smtClean="0"/>
              <a:t>Courtesy of Valley Forge National Historic Park </a:t>
            </a:r>
          </a:p>
          <a:p>
            <a:pPr algn="ctr"/>
            <a:r>
              <a:rPr lang="en-US" sz="1400" dirty="0" smtClean="0"/>
              <a:t>VAFO 63977</a:t>
            </a:r>
            <a:endParaRPr lang="en-US"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9057"/>
            <a:ext cx="7313613" cy="868362"/>
          </a:xfrm>
        </p:spPr>
        <p:txBody>
          <a:bodyPr/>
          <a:lstStyle/>
          <a:p>
            <a:r>
              <a:rPr lang="en-US" dirty="0" smtClean="0"/>
              <a:t>After the War </a:t>
            </a:r>
            <a:endParaRPr lang="en-US" dirty="0"/>
          </a:p>
        </p:txBody>
      </p:sp>
      <p:sp>
        <p:nvSpPr>
          <p:cNvPr id="3" name="Content Placeholder 2"/>
          <p:cNvSpPr>
            <a:spLocks noGrp="1"/>
          </p:cNvSpPr>
          <p:nvPr>
            <p:ph idx="1"/>
          </p:nvPr>
        </p:nvSpPr>
        <p:spPr>
          <a:xfrm>
            <a:off x="304800" y="937419"/>
            <a:ext cx="8619067" cy="5564981"/>
          </a:xfrm>
        </p:spPr>
        <p:txBody>
          <a:bodyPr>
            <a:normAutofit fontScale="92500" lnSpcReduction="20000"/>
          </a:bodyPr>
          <a:lstStyle/>
          <a:p>
            <a:r>
              <a:rPr lang="en-US" dirty="0" smtClean="0"/>
              <a:t>During the war, Von Steuben had continually asked Congress for more money for his expenses. </a:t>
            </a:r>
          </a:p>
          <a:p>
            <a:r>
              <a:rPr lang="en-US" dirty="0" smtClean="0"/>
              <a:t>After the war, he continued petitioning for compensation for his services. Congress did pay a portion of the amount Steuben expected, but not all. </a:t>
            </a:r>
          </a:p>
          <a:p>
            <a:r>
              <a:rPr lang="en-US" dirty="0" smtClean="0"/>
              <a:t>New York, Pennsylvania, and Virginia granted him land, of which he sold portions, but these payments never quite offset his living expenses.</a:t>
            </a:r>
          </a:p>
          <a:p>
            <a:r>
              <a:rPr lang="en-US" dirty="0" smtClean="0"/>
              <a:t>Consequently, he was forced to retire from New York City to his land holdings in order to live out the remainder of his life. Steuben never married, and he died on his 16,000 acre farm tract in the Mohawk Valley of New York, on November 28, 1794.</a:t>
            </a:r>
          </a:p>
          <a:p>
            <a:r>
              <a:rPr lang="en-US" dirty="0" smtClean="0"/>
              <a:t>Although he never received the financial rewards he expected, Steuben will never be forgotten in the annals of American history. His administrative brilliance in organizing, training, and preparing the Continental Army for battle will ensure his legacy in the cause of American independence.</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7867" y="0"/>
            <a:ext cx="8856133" cy="1134533"/>
          </a:xfrm>
        </p:spPr>
        <p:txBody>
          <a:bodyPr/>
          <a:lstStyle/>
          <a:p>
            <a:r>
              <a:rPr lang="en-US" sz="4200" dirty="0" smtClean="0"/>
              <a:t>Baron Friedrich Wilhelm Von Steuben </a:t>
            </a:r>
            <a:endParaRPr lang="en-US" sz="4200" dirty="0"/>
          </a:p>
        </p:txBody>
      </p:sp>
      <p:sp>
        <p:nvSpPr>
          <p:cNvPr id="5" name="Content Placeholder 4"/>
          <p:cNvSpPr>
            <a:spLocks noGrp="1"/>
          </p:cNvSpPr>
          <p:nvPr>
            <p:ph sz="half" idx="1"/>
          </p:nvPr>
        </p:nvSpPr>
        <p:spPr>
          <a:xfrm>
            <a:off x="0" y="1117600"/>
            <a:ext cx="5257800" cy="5740400"/>
          </a:xfrm>
        </p:spPr>
        <p:txBody>
          <a:bodyPr>
            <a:normAutofit fontScale="92500"/>
          </a:bodyPr>
          <a:lstStyle/>
          <a:p>
            <a:r>
              <a:rPr lang="en-US" dirty="0" smtClean="0"/>
              <a:t>Born in Magdeburg, Prussia (Germany.) He joined the Prussian Army in 1747, when he was 17 years old.</a:t>
            </a:r>
          </a:p>
          <a:p>
            <a:r>
              <a:rPr lang="en-US" dirty="0" smtClean="0"/>
              <a:t>He fought in the European Seven Years War in various capacities between 1756-1763. </a:t>
            </a:r>
          </a:p>
          <a:p>
            <a:pPr lvl="1"/>
            <a:r>
              <a:rPr lang="en-US" dirty="0" smtClean="0"/>
              <a:t>He was wounded twice and captured by the enemy on the Russian front. </a:t>
            </a:r>
          </a:p>
          <a:p>
            <a:r>
              <a:rPr lang="en-US" dirty="0" smtClean="0"/>
              <a:t>He eventually became an aide-de-camp of King Frederick the Great (King of Prussia). </a:t>
            </a:r>
          </a:p>
          <a:p>
            <a:pPr lvl="1"/>
            <a:r>
              <a:rPr lang="en-US" dirty="0" smtClean="0"/>
              <a:t>He joined the King's personal class on the art of war, where young officers were trained in the complicated art of leadership.</a:t>
            </a:r>
          </a:p>
          <a:p>
            <a:r>
              <a:rPr lang="en-US" dirty="0" smtClean="0"/>
              <a:t>In 1763, after the peace treaty was signed, he was discharged from the Prussian Army. </a:t>
            </a:r>
          </a:p>
          <a:p>
            <a:endParaRPr lang="en-US" dirty="0" smtClean="0"/>
          </a:p>
          <a:p>
            <a:endParaRPr lang="en-US" dirty="0"/>
          </a:p>
        </p:txBody>
      </p:sp>
      <p:sp>
        <p:nvSpPr>
          <p:cNvPr id="8" name="TextBox 7"/>
          <p:cNvSpPr txBox="1"/>
          <p:nvPr/>
        </p:nvSpPr>
        <p:spPr>
          <a:xfrm>
            <a:off x="5257800" y="5825068"/>
            <a:ext cx="3566160" cy="738664"/>
          </a:xfrm>
          <a:prstGeom prst="rect">
            <a:avLst/>
          </a:prstGeom>
          <a:noFill/>
        </p:spPr>
        <p:txBody>
          <a:bodyPr wrap="square" rtlCol="0">
            <a:spAutoFit/>
          </a:bodyPr>
          <a:lstStyle/>
          <a:p>
            <a:pPr algn="ctr"/>
            <a:r>
              <a:rPr lang="en-US" sz="1400" dirty="0" smtClean="0"/>
              <a:t>By, Charles Wilson Peale </a:t>
            </a:r>
          </a:p>
          <a:p>
            <a:pPr algn="ctr"/>
            <a:r>
              <a:rPr lang="en-US" sz="1400" dirty="0" smtClean="0"/>
              <a:t>1782-1784</a:t>
            </a:r>
          </a:p>
          <a:p>
            <a:pPr algn="ctr"/>
            <a:r>
              <a:rPr lang="en-US" sz="1400" dirty="0" smtClean="0"/>
              <a:t>Independence National Historic Park </a:t>
            </a:r>
            <a:endParaRPr lang="en-US" sz="1400" dirty="0"/>
          </a:p>
        </p:txBody>
      </p:sp>
      <p:pic>
        <p:nvPicPr>
          <p:cNvPr id="9" name="Picture 8"/>
          <p:cNvPicPr>
            <a:picLocks noChangeAspect="1"/>
          </p:cNvPicPr>
          <p:nvPr/>
        </p:nvPicPr>
        <p:blipFill>
          <a:blip r:embed="rId2"/>
          <a:stretch>
            <a:fillRect/>
          </a:stretch>
        </p:blipFill>
        <p:spPr>
          <a:xfrm>
            <a:off x="5257800" y="1341968"/>
            <a:ext cx="3727126" cy="44831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69057"/>
            <a:ext cx="7313613" cy="868362"/>
          </a:xfrm>
        </p:spPr>
        <p:txBody>
          <a:bodyPr/>
          <a:lstStyle/>
          <a:p>
            <a:r>
              <a:rPr lang="en-US" dirty="0" smtClean="0"/>
              <a:t>General Von Steuben </a:t>
            </a:r>
            <a:endParaRPr lang="en-US" dirty="0"/>
          </a:p>
        </p:txBody>
      </p:sp>
      <p:sp>
        <p:nvSpPr>
          <p:cNvPr id="6" name="Content Placeholder 5"/>
          <p:cNvSpPr>
            <a:spLocks noGrp="1"/>
          </p:cNvSpPr>
          <p:nvPr>
            <p:ph idx="1"/>
          </p:nvPr>
        </p:nvSpPr>
        <p:spPr>
          <a:xfrm>
            <a:off x="0" y="937419"/>
            <a:ext cx="4776485" cy="5920581"/>
          </a:xfrm>
        </p:spPr>
        <p:txBody>
          <a:bodyPr>
            <a:normAutofit fontScale="77500" lnSpcReduction="20000"/>
          </a:bodyPr>
          <a:lstStyle/>
          <a:p>
            <a:r>
              <a:rPr lang="en-US" dirty="0" smtClean="0"/>
              <a:t>After being discharged from the army, Von Steuben was appointed chamberlain to the Prussian court of Hohenzollern </a:t>
            </a:r>
            <a:r>
              <a:rPr lang="en-US" dirty="0" err="1" smtClean="0"/>
              <a:t>Hechingen</a:t>
            </a:r>
            <a:r>
              <a:rPr lang="en-US" dirty="0" smtClean="0"/>
              <a:t>. </a:t>
            </a:r>
          </a:p>
          <a:p>
            <a:pPr lvl="1"/>
            <a:r>
              <a:rPr lang="en-US" dirty="0" smtClean="0"/>
              <a:t>For his service, he was given the title of “Baron.” </a:t>
            </a:r>
          </a:p>
          <a:p>
            <a:r>
              <a:rPr lang="en-US" dirty="0" smtClean="0"/>
              <a:t>In 1777 eager to find military work, Von Steuben went to Paris to meet America's foreign commissioners, Benjamin Franklin and Silas Deane, and offer them his military services. </a:t>
            </a:r>
          </a:p>
          <a:p>
            <a:pPr lvl="1"/>
            <a:r>
              <a:rPr lang="en-US" dirty="0" smtClean="0"/>
              <a:t>Much to Von Steuben’s chagrin, the Continental Army had grown tired of employing expensive foreign mercenaries. If he was going to serve in the army, he would have to do so as a volunteer.</a:t>
            </a:r>
          </a:p>
          <a:p>
            <a:pPr lvl="1"/>
            <a:r>
              <a:rPr lang="en-US" dirty="0" smtClean="0"/>
              <a:t>Von Steuben, frustrated by these terms, returned to Prussia. </a:t>
            </a:r>
          </a:p>
          <a:p>
            <a:r>
              <a:rPr lang="en-US" dirty="0" smtClean="0"/>
              <a:t>Again unable to find suitable employment, Von Steuben finally booked voyage to the colonies. </a:t>
            </a:r>
          </a:p>
        </p:txBody>
      </p:sp>
      <p:pic>
        <p:nvPicPr>
          <p:cNvPr id="4" name="Picture 3"/>
          <p:cNvPicPr>
            <a:picLocks noChangeAspect="1"/>
          </p:cNvPicPr>
          <p:nvPr/>
        </p:nvPicPr>
        <p:blipFill>
          <a:blip r:embed="rId2"/>
          <a:stretch>
            <a:fillRect/>
          </a:stretch>
        </p:blipFill>
        <p:spPr>
          <a:xfrm>
            <a:off x="4776484" y="1111487"/>
            <a:ext cx="4086241" cy="4906557"/>
          </a:xfrm>
          <a:prstGeom prst="rect">
            <a:avLst/>
          </a:prstGeom>
        </p:spPr>
      </p:pic>
      <p:sp>
        <p:nvSpPr>
          <p:cNvPr id="7" name="TextBox 6"/>
          <p:cNvSpPr txBox="1"/>
          <p:nvPr/>
        </p:nvSpPr>
        <p:spPr>
          <a:xfrm>
            <a:off x="5273460" y="6119336"/>
            <a:ext cx="3258260" cy="738664"/>
          </a:xfrm>
          <a:prstGeom prst="rect">
            <a:avLst/>
          </a:prstGeom>
          <a:noFill/>
        </p:spPr>
        <p:txBody>
          <a:bodyPr wrap="square" rtlCol="0">
            <a:spAutoFit/>
          </a:bodyPr>
          <a:lstStyle/>
          <a:p>
            <a:r>
              <a:rPr lang="en-US" sz="1400" i="1" dirty="0" smtClean="0"/>
              <a:t>Major General Friedrich Wilhelm Augustus, Baron von Steuben.  (1730-1794)</a:t>
            </a:r>
          </a:p>
          <a:p>
            <a:r>
              <a:rPr lang="en-US" sz="1400" dirty="0" smtClean="0"/>
              <a:t>Yale University Art Gallery</a:t>
            </a:r>
            <a:endParaRPr lang="en-US"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313613" cy="868362"/>
          </a:xfrm>
        </p:spPr>
        <p:txBody>
          <a:bodyPr/>
          <a:lstStyle/>
          <a:p>
            <a:r>
              <a:rPr lang="en-US" dirty="0" smtClean="0"/>
              <a:t>General Von Steuben </a:t>
            </a:r>
            <a:endParaRPr lang="en-US" dirty="0"/>
          </a:p>
        </p:txBody>
      </p:sp>
      <p:sp>
        <p:nvSpPr>
          <p:cNvPr id="3" name="Content Placeholder 2"/>
          <p:cNvSpPr>
            <a:spLocks noGrp="1"/>
          </p:cNvSpPr>
          <p:nvPr>
            <p:ph idx="1"/>
          </p:nvPr>
        </p:nvSpPr>
        <p:spPr>
          <a:xfrm>
            <a:off x="203200" y="868362"/>
            <a:ext cx="5401577" cy="5486400"/>
          </a:xfrm>
        </p:spPr>
        <p:txBody>
          <a:bodyPr>
            <a:normAutofit fontScale="77500" lnSpcReduction="20000"/>
          </a:bodyPr>
          <a:lstStyle/>
          <a:p>
            <a:r>
              <a:rPr lang="en-US" dirty="0" smtClean="0"/>
              <a:t>After arriving in York on February 8, 1778 with a letter of introduction from Benjamin Franklin, Von Steuben was presented to the Continental Congress. </a:t>
            </a:r>
          </a:p>
          <a:p>
            <a:pPr lvl="1"/>
            <a:r>
              <a:rPr lang="en-US" dirty="0" smtClean="0"/>
              <a:t>In the letter, Franklin referred to Von Steuben as “Lieutenant General” because of his French military title of "Lieutenant General Quarters Maitre.” In reality Von Steuben never achieved a rank higher than captain in the Prussian army. </a:t>
            </a:r>
          </a:p>
          <a:p>
            <a:pPr lvl="1"/>
            <a:r>
              <a:rPr lang="en-US" dirty="0" smtClean="0"/>
              <a:t>Through the mistranslation of Steuben's position, he was made a higher ranking officer in the American army – General Von Steuben. </a:t>
            </a:r>
          </a:p>
          <a:p>
            <a:r>
              <a:rPr lang="en-US" dirty="0" smtClean="0"/>
              <a:t>Impressed with his title and military experience, arrangements were made for his salary to be paid following the successful completion of the war according to his contributions.  </a:t>
            </a:r>
          </a:p>
          <a:p>
            <a:r>
              <a:rPr lang="en-US" dirty="0" smtClean="0"/>
              <a:t>He was then sent to serve General Washington at Valley Forge and arrived there in late February of 1778. </a:t>
            </a:r>
          </a:p>
          <a:p>
            <a:endParaRPr lang="en-US" dirty="0"/>
          </a:p>
        </p:txBody>
      </p:sp>
      <p:pic>
        <p:nvPicPr>
          <p:cNvPr id="4" name="Picture 3"/>
          <p:cNvPicPr>
            <a:picLocks noChangeAspect="1"/>
          </p:cNvPicPr>
          <p:nvPr/>
        </p:nvPicPr>
        <p:blipFill>
          <a:blip r:embed="rId2"/>
          <a:stretch>
            <a:fillRect/>
          </a:stretch>
        </p:blipFill>
        <p:spPr>
          <a:xfrm>
            <a:off x="5604777" y="4067221"/>
            <a:ext cx="3488474" cy="2790779"/>
          </a:xfrm>
          <a:prstGeom prst="rect">
            <a:avLst/>
          </a:prstGeom>
        </p:spPr>
      </p:pic>
      <p:pic>
        <p:nvPicPr>
          <p:cNvPr id="6" name="Picture 5"/>
          <p:cNvPicPr>
            <a:picLocks noChangeAspect="1"/>
          </p:cNvPicPr>
          <p:nvPr/>
        </p:nvPicPr>
        <p:blipFill>
          <a:blip r:embed="rId3"/>
          <a:stretch>
            <a:fillRect/>
          </a:stretch>
        </p:blipFill>
        <p:spPr>
          <a:xfrm>
            <a:off x="6226169" y="868362"/>
            <a:ext cx="2226644" cy="296885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9057"/>
            <a:ext cx="7313613" cy="868362"/>
          </a:xfrm>
        </p:spPr>
        <p:txBody>
          <a:bodyPr/>
          <a:lstStyle/>
          <a:p>
            <a:r>
              <a:rPr lang="en-US" dirty="0" smtClean="0"/>
              <a:t>Von Steuben at Camp </a:t>
            </a:r>
            <a:endParaRPr lang="en-US" dirty="0"/>
          </a:p>
        </p:txBody>
      </p:sp>
      <p:sp>
        <p:nvSpPr>
          <p:cNvPr id="3" name="Content Placeholder 2"/>
          <p:cNvSpPr>
            <a:spLocks noGrp="1"/>
          </p:cNvSpPr>
          <p:nvPr>
            <p:ph idx="1"/>
          </p:nvPr>
        </p:nvSpPr>
        <p:spPr>
          <a:xfrm>
            <a:off x="287867" y="937419"/>
            <a:ext cx="8466665" cy="5548047"/>
          </a:xfrm>
        </p:spPr>
        <p:txBody>
          <a:bodyPr>
            <a:normAutofit/>
          </a:bodyPr>
          <a:lstStyle/>
          <a:p>
            <a:r>
              <a:rPr lang="en-US" dirty="0" smtClean="0"/>
              <a:t>Steuben made a favorable enough impression upon Washington and was appointed temporary Inspector General. </a:t>
            </a:r>
          </a:p>
          <a:p>
            <a:pPr lvl="1"/>
            <a:r>
              <a:rPr lang="en-US" dirty="0" smtClean="0"/>
              <a:t>One soldier's first impression of the Baron was "of the ancient fabled God of War … he seemed to me a perfect personification of Mars. The trappings of his horse, the enormous holsters of his pistols, his large size, and his strikingly martial aspect, all seemed to favor the idea."</a:t>
            </a:r>
          </a:p>
          <a:p>
            <a:r>
              <a:rPr lang="en-US" dirty="0" smtClean="0"/>
              <a:t>He went out into the camp to talk with the officers and men, inspect their huts, and scrutinize their equipment. </a:t>
            </a:r>
          </a:p>
          <a:p>
            <a:pPr lvl="1"/>
            <a:r>
              <a:rPr lang="en-US" dirty="0" smtClean="0"/>
              <a:t>What he found was an army short of everything, except spirit. </a:t>
            </a:r>
          </a:p>
          <a:p>
            <a:pPr lvl="1"/>
            <a:r>
              <a:rPr lang="en-US" dirty="0" smtClean="0"/>
              <a:t>He was quoted as saying "no European army could have held together in such circumstances.”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campment Assembly12x18EPSON.jpg"/>
          <p:cNvPicPr>
            <a:picLocks noChangeAspect="1"/>
          </p:cNvPicPr>
          <p:nvPr/>
        </p:nvPicPr>
        <p:blipFill>
          <a:blip r:embed="rId2"/>
          <a:stretch>
            <a:fillRect/>
          </a:stretch>
        </p:blipFill>
        <p:spPr>
          <a:xfrm>
            <a:off x="720181" y="924985"/>
            <a:ext cx="7645570" cy="5097046"/>
          </a:xfrm>
          <a:prstGeom prst="rect">
            <a:avLst/>
          </a:prstGeom>
        </p:spPr>
      </p:pic>
      <p:sp>
        <p:nvSpPr>
          <p:cNvPr id="6" name="TextBox 5"/>
          <p:cNvSpPr txBox="1"/>
          <p:nvPr/>
        </p:nvSpPr>
        <p:spPr>
          <a:xfrm>
            <a:off x="2636730" y="6042862"/>
            <a:ext cx="3975803" cy="307777"/>
          </a:xfrm>
          <a:prstGeom prst="rect">
            <a:avLst/>
          </a:prstGeom>
          <a:noFill/>
        </p:spPr>
        <p:txBody>
          <a:bodyPr wrap="square" rtlCol="0">
            <a:spAutoFit/>
          </a:bodyPr>
          <a:lstStyle/>
          <a:p>
            <a:pPr algn="ctr"/>
            <a:r>
              <a:rPr lang="en-US" sz="1400" dirty="0" smtClean="0"/>
              <a:t>Courtesy of Valley Forge National Historic Park </a:t>
            </a:r>
            <a:endParaRPr lang="en-US" sz="1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9057"/>
            <a:ext cx="7313613" cy="868362"/>
          </a:xfrm>
        </p:spPr>
        <p:txBody>
          <a:bodyPr/>
          <a:lstStyle/>
          <a:p>
            <a:r>
              <a:rPr lang="en-US" dirty="0" smtClean="0"/>
              <a:t>Training the Army</a:t>
            </a:r>
            <a:endParaRPr lang="en-US" dirty="0"/>
          </a:p>
        </p:txBody>
      </p:sp>
      <p:sp>
        <p:nvSpPr>
          <p:cNvPr id="3" name="Content Placeholder 2"/>
          <p:cNvSpPr>
            <a:spLocks noGrp="1"/>
          </p:cNvSpPr>
          <p:nvPr>
            <p:ph idx="1"/>
          </p:nvPr>
        </p:nvSpPr>
        <p:spPr>
          <a:xfrm>
            <a:off x="355600" y="937419"/>
            <a:ext cx="8415867" cy="3383778"/>
          </a:xfrm>
        </p:spPr>
        <p:txBody>
          <a:bodyPr>
            <a:normAutofit fontScale="70000" lnSpcReduction="20000"/>
          </a:bodyPr>
          <a:lstStyle/>
          <a:p>
            <a:r>
              <a:rPr lang="en-US" dirty="0" smtClean="0"/>
              <a:t>Von Steuben’s first step was to write the drills for the army. </a:t>
            </a:r>
          </a:p>
          <a:p>
            <a:pPr lvl="1"/>
            <a:r>
              <a:rPr lang="en-US" dirty="0" smtClean="0"/>
              <a:t>At this time, each state used different drills and maneuvers, patterned upon various European methods. </a:t>
            </a:r>
          </a:p>
          <a:p>
            <a:r>
              <a:rPr lang="en-US" dirty="0" smtClean="0"/>
              <a:t>As Inspector General, Steuben's task was to create one standard method, thus coordinating the entire Continental Army. </a:t>
            </a:r>
          </a:p>
          <a:p>
            <a:pPr lvl="1"/>
            <a:r>
              <a:rPr lang="en-US" dirty="0" smtClean="0"/>
              <a:t>As he could not speak or write English, Steuben originally wrote the drills in French, the military language of Europe at the time.</a:t>
            </a:r>
          </a:p>
          <a:p>
            <a:pPr lvl="1"/>
            <a:r>
              <a:rPr lang="en-US" dirty="0" smtClean="0"/>
              <a:t>His secretary, </a:t>
            </a:r>
            <a:r>
              <a:rPr lang="en-US" dirty="0" err="1" smtClean="0"/>
              <a:t>Duponceau</a:t>
            </a:r>
            <a:r>
              <a:rPr lang="en-US" dirty="0" smtClean="0"/>
              <a:t>, translated the drills from French into English. Then John Laurens and Alexander Hamilton, two of Washington's aide-de-camps, rewrote them into military language.</a:t>
            </a:r>
          </a:p>
          <a:p>
            <a:r>
              <a:rPr lang="en-US" dirty="0" smtClean="0"/>
              <a:t>They were then given to the brigade inspectors, who made copies of the next lesson in the orderly book for each respective brigade and regiment. </a:t>
            </a:r>
          </a:p>
          <a:p>
            <a:pPr lvl="1"/>
            <a:r>
              <a:rPr lang="en-US" dirty="0" smtClean="0"/>
              <a:t>Copies were taken from the orderly book to each company and then to each officer. </a:t>
            </a:r>
          </a:p>
        </p:txBody>
      </p:sp>
      <p:pic>
        <p:nvPicPr>
          <p:cNvPr id="4" name="Picture 3"/>
          <p:cNvPicPr>
            <a:picLocks noChangeAspect="1"/>
          </p:cNvPicPr>
          <p:nvPr/>
        </p:nvPicPr>
        <p:blipFill>
          <a:blip r:embed="rId2"/>
          <a:stretch>
            <a:fillRect/>
          </a:stretch>
        </p:blipFill>
        <p:spPr>
          <a:xfrm>
            <a:off x="2443462" y="4155527"/>
            <a:ext cx="4527997" cy="2474701"/>
          </a:xfrm>
          <a:prstGeom prst="rect">
            <a:avLst/>
          </a:prstGeom>
        </p:spPr>
      </p:pic>
      <p:sp>
        <p:nvSpPr>
          <p:cNvPr id="5" name="TextBox 4"/>
          <p:cNvSpPr txBox="1"/>
          <p:nvPr/>
        </p:nvSpPr>
        <p:spPr>
          <a:xfrm>
            <a:off x="6986188" y="5190957"/>
            <a:ext cx="2106969" cy="738664"/>
          </a:xfrm>
          <a:prstGeom prst="rect">
            <a:avLst/>
          </a:prstGeom>
          <a:noFill/>
        </p:spPr>
        <p:txBody>
          <a:bodyPr wrap="square" rtlCol="0">
            <a:spAutoFit/>
          </a:bodyPr>
          <a:lstStyle/>
          <a:p>
            <a:r>
              <a:rPr lang="en-US" sz="1400" dirty="0" smtClean="0"/>
              <a:t>Firing Line</a:t>
            </a:r>
          </a:p>
          <a:p>
            <a:r>
              <a:rPr lang="en-US" sz="1400" dirty="0" smtClean="0"/>
              <a:t>Courtesy of Valley Forge</a:t>
            </a:r>
          </a:p>
          <a:p>
            <a:r>
              <a:rPr lang="en-US" sz="1400" dirty="0" smtClean="0"/>
              <a:t>National Historic Park </a:t>
            </a:r>
            <a:endParaRPr lang="en-US"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TheLineOfFire12x18EPSON.jpg"/>
          <p:cNvPicPr>
            <a:picLocks noChangeAspect="1"/>
          </p:cNvPicPr>
          <p:nvPr/>
        </p:nvPicPr>
        <p:blipFill>
          <a:blip r:embed="rId2"/>
          <a:stretch>
            <a:fillRect/>
          </a:stretch>
        </p:blipFill>
        <p:spPr>
          <a:xfrm>
            <a:off x="853261" y="220891"/>
            <a:ext cx="5079443" cy="3285765"/>
          </a:xfrm>
          <a:prstGeom prst="rect">
            <a:avLst/>
          </a:prstGeom>
        </p:spPr>
      </p:pic>
      <p:sp>
        <p:nvSpPr>
          <p:cNvPr id="5" name="TextBox 4"/>
          <p:cNvSpPr txBox="1"/>
          <p:nvPr/>
        </p:nvSpPr>
        <p:spPr>
          <a:xfrm>
            <a:off x="5932704" y="1105158"/>
            <a:ext cx="2106969" cy="523220"/>
          </a:xfrm>
          <a:prstGeom prst="rect">
            <a:avLst/>
          </a:prstGeom>
          <a:noFill/>
        </p:spPr>
        <p:txBody>
          <a:bodyPr wrap="square" rtlCol="0">
            <a:spAutoFit/>
          </a:bodyPr>
          <a:lstStyle/>
          <a:p>
            <a:r>
              <a:rPr lang="en-US" sz="1400" dirty="0" smtClean="0"/>
              <a:t>Courtesy of Valley Forge</a:t>
            </a:r>
          </a:p>
          <a:p>
            <a:r>
              <a:rPr lang="en-US" sz="1400" dirty="0" smtClean="0"/>
              <a:t>National Historic Park </a:t>
            </a:r>
            <a:endParaRPr lang="en-US" sz="1400" dirty="0"/>
          </a:p>
        </p:txBody>
      </p:sp>
      <p:pic>
        <p:nvPicPr>
          <p:cNvPr id="6" name="Picture 5"/>
          <p:cNvPicPr>
            <a:picLocks noChangeAspect="1"/>
          </p:cNvPicPr>
          <p:nvPr/>
        </p:nvPicPr>
        <p:blipFill>
          <a:blip r:embed="rId3"/>
          <a:stretch>
            <a:fillRect/>
          </a:stretch>
        </p:blipFill>
        <p:spPr>
          <a:xfrm>
            <a:off x="853261" y="3780674"/>
            <a:ext cx="5008483" cy="2660757"/>
          </a:xfrm>
          <a:prstGeom prst="rect">
            <a:avLst/>
          </a:prstGeom>
        </p:spPr>
      </p:pic>
      <p:sp>
        <p:nvSpPr>
          <p:cNvPr id="7" name="TextBox 6"/>
          <p:cNvSpPr txBox="1"/>
          <p:nvPr/>
        </p:nvSpPr>
        <p:spPr>
          <a:xfrm>
            <a:off x="5861744" y="4764376"/>
            <a:ext cx="3282256" cy="1169551"/>
          </a:xfrm>
          <a:prstGeom prst="rect">
            <a:avLst/>
          </a:prstGeom>
          <a:noFill/>
        </p:spPr>
        <p:txBody>
          <a:bodyPr wrap="square" rtlCol="0">
            <a:spAutoFit/>
          </a:bodyPr>
          <a:lstStyle/>
          <a:p>
            <a:pPr algn="ctr"/>
            <a:r>
              <a:rPr lang="en-US" sz="1400" i="1" dirty="0" smtClean="0"/>
              <a:t>Baron von Steuben Drilling Troops at Valley Forge</a:t>
            </a:r>
          </a:p>
          <a:p>
            <a:r>
              <a:rPr lang="en-US" sz="1400" dirty="0" smtClean="0"/>
              <a:t>By, E. A. Abbey (c.1904),</a:t>
            </a:r>
          </a:p>
          <a:p>
            <a:r>
              <a:rPr lang="en-US" sz="1400" dirty="0" smtClean="0"/>
              <a:t>Courtesy of Pennsylvania State Capitol, Harrisburg. </a:t>
            </a:r>
            <a:endParaRPr lang="en-US"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9057"/>
            <a:ext cx="7313613" cy="868362"/>
          </a:xfrm>
        </p:spPr>
        <p:txBody>
          <a:bodyPr/>
          <a:lstStyle/>
          <a:p>
            <a:r>
              <a:rPr lang="en-US" dirty="0" smtClean="0"/>
              <a:t>Training the Army</a:t>
            </a:r>
            <a:endParaRPr lang="en-US" dirty="0"/>
          </a:p>
        </p:txBody>
      </p:sp>
      <p:sp>
        <p:nvSpPr>
          <p:cNvPr id="3" name="Content Placeholder 2"/>
          <p:cNvSpPr>
            <a:spLocks noGrp="1"/>
          </p:cNvSpPr>
          <p:nvPr>
            <p:ph idx="1"/>
          </p:nvPr>
        </p:nvSpPr>
        <p:spPr>
          <a:xfrm>
            <a:off x="372534" y="937419"/>
            <a:ext cx="5121804" cy="5564981"/>
          </a:xfrm>
        </p:spPr>
        <p:txBody>
          <a:bodyPr>
            <a:normAutofit fontScale="77500" lnSpcReduction="20000"/>
          </a:bodyPr>
          <a:lstStyle/>
          <a:p>
            <a:r>
              <a:rPr lang="en-US" dirty="0" smtClean="0"/>
              <a:t>The Baron used the Commander-in-Chief's Guard and men from each state, about 120 men total, as a model company to demonstrate each new lesson. </a:t>
            </a:r>
          </a:p>
          <a:p>
            <a:r>
              <a:rPr lang="en-US" dirty="0" smtClean="0"/>
              <a:t>Steuben would write the new drills at night, staying only several days ahead of the whole army. </a:t>
            </a:r>
          </a:p>
          <a:p>
            <a:r>
              <a:rPr lang="en-US" dirty="0" smtClean="0"/>
              <a:t>He tried to fit his drills to the men he was teaching in the quickest possible time, by making them as simple as possible.</a:t>
            </a:r>
          </a:p>
          <a:p>
            <a:pPr lvl="1"/>
            <a:r>
              <a:rPr lang="en-US" dirty="0" smtClean="0"/>
              <a:t> In this way, uniform maneuvers and discipline was given to the army in a very rapid and orderly fashion.</a:t>
            </a:r>
          </a:p>
          <a:p>
            <a:r>
              <a:rPr lang="en-US" dirty="0" smtClean="0"/>
              <a:t>Steuben set a precedent by working with the troops directly. </a:t>
            </a:r>
          </a:p>
          <a:p>
            <a:pPr lvl="1"/>
            <a:r>
              <a:rPr lang="en-US" dirty="0" smtClean="0"/>
              <a:t>Up to this time, the American officers had accepted the British practice of letting the sergeants drill the men, as it was thought to be ungentlemanly for officers to do so. </a:t>
            </a:r>
            <a:endParaRPr lang="en-US" dirty="0"/>
          </a:p>
        </p:txBody>
      </p:sp>
      <p:pic>
        <p:nvPicPr>
          <p:cNvPr id="4" name="Picture 3"/>
          <p:cNvPicPr>
            <a:picLocks noChangeAspect="1"/>
          </p:cNvPicPr>
          <p:nvPr/>
        </p:nvPicPr>
        <p:blipFill>
          <a:blip r:embed="rId2"/>
          <a:stretch>
            <a:fillRect/>
          </a:stretch>
        </p:blipFill>
        <p:spPr>
          <a:xfrm>
            <a:off x="5494338" y="1638484"/>
            <a:ext cx="3468999" cy="858577"/>
          </a:xfrm>
          <a:prstGeom prst="rect">
            <a:avLst/>
          </a:prstGeom>
        </p:spPr>
      </p:pic>
      <p:sp>
        <p:nvSpPr>
          <p:cNvPr id="5" name="TextBox 4"/>
          <p:cNvSpPr txBox="1"/>
          <p:nvPr/>
        </p:nvSpPr>
        <p:spPr>
          <a:xfrm>
            <a:off x="5821187" y="2512731"/>
            <a:ext cx="2898257" cy="738664"/>
          </a:xfrm>
          <a:prstGeom prst="rect">
            <a:avLst/>
          </a:prstGeom>
          <a:noFill/>
        </p:spPr>
        <p:txBody>
          <a:bodyPr wrap="square" rtlCol="0">
            <a:spAutoFit/>
          </a:bodyPr>
          <a:lstStyle/>
          <a:p>
            <a:r>
              <a:rPr lang="en-US" sz="1400" dirty="0" smtClean="0"/>
              <a:t>Flintlock Musket </a:t>
            </a:r>
          </a:p>
          <a:p>
            <a:r>
              <a:rPr lang="en-US" sz="1400" dirty="0" smtClean="0"/>
              <a:t>Valley Forge National Historical Park, VAFO 142</a:t>
            </a:r>
            <a:endParaRPr lang="en-US" sz="1400" dirty="0"/>
          </a:p>
        </p:txBody>
      </p:sp>
      <p:pic>
        <p:nvPicPr>
          <p:cNvPr id="6" name="Picture 5"/>
          <p:cNvPicPr>
            <a:picLocks noChangeAspect="1"/>
          </p:cNvPicPr>
          <p:nvPr/>
        </p:nvPicPr>
        <p:blipFill>
          <a:blip r:embed="rId3"/>
          <a:stretch>
            <a:fillRect/>
          </a:stretch>
        </p:blipFill>
        <p:spPr>
          <a:xfrm>
            <a:off x="5494338" y="3713060"/>
            <a:ext cx="3225106" cy="1946351"/>
          </a:xfrm>
          <a:prstGeom prst="rect">
            <a:avLst/>
          </a:prstGeom>
        </p:spPr>
      </p:pic>
      <p:sp>
        <p:nvSpPr>
          <p:cNvPr id="7" name="Rectangle 6"/>
          <p:cNvSpPr/>
          <p:nvPr/>
        </p:nvSpPr>
        <p:spPr>
          <a:xfrm>
            <a:off x="5942013" y="5856069"/>
            <a:ext cx="2777431" cy="738664"/>
          </a:xfrm>
          <a:prstGeom prst="rect">
            <a:avLst/>
          </a:prstGeom>
        </p:spPr>
        <p:txBody>
          <a:bodyPr wrap="square">
            <a:spAutoFit/>
          </a:bodyPr>
          <a:lstStyle/>
          <a:p>
            <a:r>
              <a:rPr lang="en-US" sz="1400" dirty="0" smtClean="0"/>
              <a:t>Horseman Saber</a:t>
            </a:r>
          </a:p>
          <a:p>
            <a:r>
              <a:rPr lang="en-US" sz="1400" dirty="0" smtClean="0"/>
              <a:t>Valley Forge National Historical Park</a:t>
            </a:r>
          </a:p>
          <a:p>
            <a:r>
              <a:rPr lang="en-US" sz="1400" dirty="0" smtClean="0"/>
              <a:t>VAFO 498</a:t>
            </a:r>
            <a:endParaRPr lang="en-US" sz="1400" dirty="0"/>
          </a:p>
        </p:txBody>
      </p:sp>
    </p:spTree>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Ｐ明朝"/>
      </a:majorFont>
      <a:minorFont>
        <a:latin typeface="Goudy Old Style"/>
        <a:ea typeface=""/>
        <a:cs typeface=""/>
        <a:font script="Jpan" typeface="ＭＳ Ｐ明朝"/>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635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304</TotalTime>
  <Words>1311</Words>
  <Application>Microsoft Office PowerPoint</Application>
  <PresentationFormat>On-screen Show (4:3)</PresentationFormat>
  <Paragraphs>78</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Inkwell</vt:lpstr>
      <vt:lpstr>Von Steuben Makes an Army </vt:lpstr>
      <vt:lpstr>Baron Friedrich Wilhelm Von Steuben </vt:lpstr>
      <vt:lpstr>General Von Steuben </vt:lpstr>
      <vt:lpstr>General Von Steuben </vt:lpstr>
      <vt:lpstr>Von Steuben at Camp </vt:lpstr>
      <vt:lpstr>PowerPoint Presentation</vt:lpstr>
      <vt:lpstr>Training the Army</vt:lpstr>
      <vt:lpstr>PowerPoint Presentation</vt:lpstr>
      <vt:lpstr>Training the Army</vt:lpstr>
      <vt:lpstr>PowerPoint Presentation</vt:lpstr>
      <vt:lpstr>Order and Discipline</vt:lpstr>
      <vt:lpstr>PowerPoint Presentation</vt:lpstr>
      <vt:lpstr>After the War </vt:lpstr>
    </vt:vector>
  </TitlesOfParts>
  <Company>Seltech Products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Von Steuben Creates an Army </dc:title>
  <dc:creator>Verena  Calas</dc:creator>
  <cp:lastModifiedBy>Calas, Verena Ottie Gertrude</cp:lastModifiedBy>
  <cp:revision>10</cp:revision>
  <dcterms:created xsi:type="dcterms:W3CDTF">2017-01-24T18:53:28Z</dcterms:created>
  <dcterms:modified xsi:type="dcterms:W3CDTF">2017-02-14T21:18:23Z</dcterms:modified>
</cp:coreProperties>
</file>