
<file path=[Content_Types].xml><?xml version="1.0" encoding="utf-8"?>
<Types xmlns="http://schemas.openxmlformats.org/package/2006/content-types">
  <Override PartName="/ppt/slides/slide17.xml" ContentType="application/vnd.openxmlformats-officedocument.presentationml.slide+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s/slide15.xml" ContentType="application/vnd.openxmlformats-officedocument.presentationml.slide+xml"/>
  <Override PartName="/ppt/viewProps.xml" ContentType="application/vnd.openxmlformats-officedocument.presentationml.viewProps+xml"/>
  <Default Extension="bin" ContentType="application/vnd.openxmlformats-officedocument.presentationml.printerSettings"/>
  <Override PartName="/docProps/core.xml" ContentType="application/vnd.openxmlformats-package.core-properties+xml"/>
  <Default Extension="rels" ContentType="application/vnd.openxmlformats-package.relationships+xml"/>
  <Override PartName="/ppt/slides/slide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95" r:id="rId1"/>
  </p:sldMasterIdLst>
  <p:notesMasterIdLst>
    <p:notesMasterId r:id="rId19"/>
  </p:notes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1" r:id="rId16"/>
    <p:sldId id="270" r:id="rId17"/>
    <p:sldId id="2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90" d="100"/>
          <a:sy n="90" d="100"/>
        </p:scale>
        <p:origin x="-872"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printerSettings" Target="printerSettings/printerSettings1.bin"/><Relationship Id="rId4" Type="http://schemas.openxmlformats.org/officeDocument/2006/relationships/slide" Target="slides/slide3.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24" Type="http://schemas.openxmlformats.org/officeDocument/2006/relationships/tableStyles" Target="tableStyles.xml"/><Relationship Id="rId6" Type="http://schemas.openxmlformats.org/officeDocument/2006/relationships/slide" Target="slides/slide5.xml"/><Relationship Id="rId16" Type="http://schemas.openxmlformats.org/officeDocument/2006/relationships/slide" Target="slides/slide15.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slide" Target="slides/slide14.xml"/><Relationship Id="rId12" Type="http://schemas.openxmlformats.org/officeDocument/2006/relationships/slide" Target="slides/slide11.xml"/><Relationship Id="rId17" Type="http://schemas.openxmlformats.org/officeDocument/2006/relationships/slide" Target="slides/slide16.xml"/><Relationship Id="rId19" Type="http://schemas.openxmlformats.org/officeDocument/2006/relationships/notesMaster" Target="notesMasters/notesMaster1.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5B9E5A-A5BE-C94F-A600-4B16A45C510E}" type="datetimeFigureOut">
              <a:rPr lang="en-US" smtClean="0"/>
              <a:pPr/>
              <a:t>10/11/11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7F7895-15AE-6C43-BCEF-9AAE71E0525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9F7F7895-15AE-6C43-BCEF-9AAE71E05251}"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lstStyle>
          <a:p>
            <a:fld id="{8FBD8847-1227-2445-A341-BF6409F7744B}" type="datetimeFigureOut">
              <a:rPr lang="en-US" smtClean="0"/>
              <a:pPr/>
              <a:t>10/11/11</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lstStyle>
          <a:p>
            <a:fld id="{AFC56213-B4C4-4C5C-8EAE-01416D175C4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BD8847-1227-2445-A341-BF6409F7744B}" type="datetimeFigureOut">
              <a:rPr lang="en-US" smtClean="0"/>
              <a:pPr/>
              <a:t>10/11/11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7A7CF6-5E25-7047-A0B2-905CDF14D99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8FBD8847-1227-2445-A341-BF6409F7744B}" type="datetimeFigureOut">
              <a:rPr lang="en-US" smtClean="0"/>
              <a:pPr/>
              <a:t>10/11/11</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lstStyle>
          <a:p>
            <a:fld id="{C67A7CF6-5E25-7047-A0B2-905CDF14D99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BD8847-1227-2445-A341-BF6409F7744B}" type="datetimeFigureOut">
              <a:rPr lang="en-US" smtClean="0"/>
              <a:pPr/>
              <a:t>10/11/11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7A7CF6-5E25-7047-A0B2-905CDF14D99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lstStyle>
          <a:p>
            <a:fld id="{8FBD8847-1227-2445-A341-BF6409F7744B}" type="datetimeFigureOut">
              <a:rPr lang="en-US" smtClean="0"/>
              <a:pPr/>
              <a:t>10/11/11</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C67A7CF6-5E25-7047-A0B2-905CDF14D99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BD8847-1227-2445-A341-BF6409F7744B}" type="datetimeFigureOut">
              <a:rPr lang="en-US" smtClean="0"/>
              <a:pPr/>
              <a:t>10/11/11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7A7CF6-5E25-7047-A0B2-905CDF14D99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FBD8847-1227-2445-A341-BF6409F7744B}" type="datetimeFigureOut">
              <a:rPr lang="en-US" smtClean="0"/>
              <a:pPr/>
              <a:t>10/11/11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7A7CF6-5E25-7047-A0B2-905CDF14D99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FBD8847-1227-2445-A341-BF6409F7744B}" type="datetimeFigureOut">
              <a:rPr lang="en-US" smtClean="0"/>
              <a:pPr/>
              <a:t>10/11/11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7A7CF6-5E25-7047-A0B2-905CDF14D99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8FBD8847-1227-2445-A341-BF6409F7744B}" type="datetimeFigureOut">
              <a:rPr lang="en-US" smtClean="0"/>
              <a:pPr/>
              <a:t>10/11/11</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a:p>
        </p:txBody>
      </p:sp>
      <p:sp>
        <p:nvSpPr>
          <p:cNvPr id="4" name="Slide Number Placeholder 3"/>
          <p:cNvSpPr>
            <a:spLocks noGrp="1"/>
          </p:cNvSpPr>
          <p:nvPr>
            <p:ph type="sldNum" sz="quarter" idx="12"/>
          </p:nvPr>
        </p:nvSpPr>
        <p:spPr/>
        <p:txBody>
          <a:bodyPr/>
          <a:lstStyle/>
          <a:p>
            <a:fld id="{C67A7CF6-5E25-7047-A0B2-905CDF14D99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BD8847-1227-2445-A341-BF6409F7744B}" type="datetimeFigureOut">
              <a:rPr lang="en-US" smtClean="0"/>
              <a:pPr/>
              <a:t>10/11/11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7A7CF6-5E25-7047-A0B2-905CDF14D99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p>
            <a:fld id="{8FBD8847-1227-2445-A341-BF6409F7744B}" type="datetimeFigureOut">
              <a:rPr lang="en-US" smtClean="0"/>
              <a:pPr/>
              <a:t>10/11/11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7A7CF6-5E25-7047-A0B2-905CDF14D991}"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lstStyle>
          <a:p>
            <a:fld id="{8FBD8847-1227-2445-A341-BF6409F7744B}" type="datetimeFigureOut">
              <a:rPr lang="en-US" smtClean="0"/>
              <a:pPr/>
              <a:t>10/11/11</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lstStyle>
          <a:p>
            <a:fld id="{C67A7CF6-5E25-7047-A0B2-905CDF14D99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3"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3"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history.army.mil/brochures/WAC/WAC.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3"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Women in World War 2:</a:t>
            </a:r>
            <a:endParaRPr lang="en-US" dirty="0"/>
          </a:p>
        </p:txBody>
      </p:sp>
      <p:sp>
        <p:nvSpPr>
          <p:cNvPr id="3" name="Subtitle 2"/>
          <p:cNvSpPr>
            <a:spLocks noGrp="1"/>
          </p:cNvSpPr>
          <p:nvPr>
            <p:ph type="subTitle" idx="1"/>
          </p:nvPr>
        </p:nvSpPr>
        <p:spPr/>
        <p:txBody>
          <a:bodyPr/>
          <a:lstStyle/>
          <a:p>
            <a:r>
              <a:rPr lang="en-US" dirty="0" smtClean="0"/>
              <a:t>The Political Battle Behind the WAAC</a:t>
            </a:r>
          </a:p>
          <a:p>
            <a:r>
              <a:rPr lang="en-US" dirty="0" smtClean="0"/>
              <a:t>By Megan Blank</a:t>
            </a:r>
            <a:endParaRPr lang="en-US" dirty="0"/>
          </a:p>
        </p:txBody>
      </p:sp>
      <p:pic>
        <p:nvPicPr>
          <p:cNvPr id="4" name="Picture 3"/>
          <p:cNvPicPr>
            <a:picLocks noChangeAspect="1"/>
          </p:cNvPicPr>
          <p:nvPr/>
        </p:nvPicPr>
        <p:blipFill>
          <a:blip r:embed="rId2"/>
          <a:stretch>
            <a:fillRect/>
          </a:stretch>
        </p:blipFill>
        <p:spPr>
          <a:xfrm>
            <a:off x="3048000" y="4419600"/>
            <a:ext cx="3175000" cy="1968500"/>
          </a:xfrm>
          <a:prstGeom prst="rect">
            <a:avLst/>
          </a:prstGeom>
        </p:spPr>
      </p:pic>
      <p:pic>
        <p:nvPicPr>
          <p:cNvPr id="5" name="Picture 4"/>
          <p:cNvPicPr>
            <a:picLocks noChangeAspect="1"/>
          </p:cNvPicPr>
          <p:nvPr/>
        </p:nvPicPr>
        <p:blipFill>
          <a:blip r:embed="rId3"/>
          <a:stretch>
            <a:fillRect/>
          </a:stretch>
        </p:blipFill>
        <p:spPr>
          <a:xfrm>
            <a:off x="1157068" y="392478"/>
            <a:ext cx="2209800" cy="300909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43000"/>
            <a:ext cx="5897880" cy="1600200"/>
          </a:xfrm>
        </p:spPr>
        <p:txBody>
          <a:bodyPr>
            <a:normAutofit fontScale="90000"/>
          </a:bodyPr>
          <a:lstStyle/>
          <a:p>
            <a:r>
              <a:rPr sz="1800" dirty="0" smtClean="0"/>
              <a:t>"</a:t>
            </a:r>
            <a:r>
              <a:rPr lang="en-US" sz="1800" dirty="0" smtClean="0"/>
              <a:t>…</a:t>
            </a:r>
            <a:r>
              <a:rPr sz="1800" dirty="0" smtClean="0"/>
              <a:t>the silliest piece of legislation that has ever come before my notice in the years I have served here.  A woman's army to defend the United States of America.  Think of the humilitaion.  What has become of the manhood of America, that we have to call on our women to do what has ever been the duty of men?  The thing is so revolting to me, to my sense of decency, that I cannot discuss it."</a:t>
            </a:r>
            <a:endParaRPr lang="en-US" sz="1800" dirty="0"/>
          </a:p>
        </p:txBody>
      </p:sp>
      <p:sp>
        <p:nvSpPr>
          <p:cNvPr id="6" name="Text Placeholder 5"/>
          <p:cNvSpPr>
            <a:spLocks noGrp="1"/>
          </p:cNvSpPr>
          <p:nvPr>
            <p:ph type="body" idx="2"/>
          </p:nvPr>
        </p:nvSpPr>
        <p:spPr>
          <a:xfrm>
            <a:off x="457200" y="2853072"/>
            <a:ext cx="5105400" cy="271128"/>
          </a:xfrm>
        </p:spPr>
        <p:txBody>
          <a:bodyPr/>
          <a:lstStyle/>
          <a:p>
            <a:pPr algn="r"/>
            <a:r>
              <a:rPr lang="en-US" dirty="0" smtClean="0"/>
              <a:t>~Congressman Andrew Somers, NY</a:t>
            </a:r>
            <a:endParaRPr lang="en-US" dirty="0"/>
          </a:p>
        </p:txBody>
      </p:sp>
      <p:sp>
        <p:nvSpPr>
          <p:cNvPr id="5" name="Content Placeholder 4"/>
          <p:cNvSpPr>
            <a:spLocks noGrp="1"/>
          </p:cNvSpPr>
          <p:nvPr>
            <p:ph sz="half" idx="1"/>
          </p:nvPr>
        </p:nvSpPr>
        <p:spPr>
          <a:xfrm>
            <a:off x="457200" y="3482915"/>
            <a:ext cx="7543800" cy="3022437"/>
          </a:xfrm>
        </p:spPr>
        <p:txBody>
          <a:bodyPr>
            <a:normAutofit lnSpcReduction="10000"/>
          </a:bodyPr>
          <a:lstStyle/>
          <a:p>
            <a:r>
              <a:rPr lang="en-US" dirty="0" smtClean="0"/>
              <a:t> More professional opinions in opposition were voiced within questions and details</a:t>
            </a:r>
          </a:p>
          <a:p>
            <a:r>
              <a:rPr lang="en-US" dirty="0" smtClean="0"/>
              <a:t>Congress faced pressure to assist in war efforts by passing this legislation quickly</a:t>
            </a:r>
          </a:p>
          <a:p>
            <a:endParaRPr lang="en-US" dirty="0"/>
          </a:p>
        </p:txBody>
      </p:sp>
      <p:pic>
        <p:nvPicPr>
          <p:cNvPr id="7" name="Picture 6"/>
          <p:cNvPicPr>
            <a:picLocks noChangeAspect="1"/>
          </p:cNvPicPr>
          <p:nvPr/>
        </p:nvPicPr>
        <p:blipFill>
          <a:blip r:embed="rId2"/>
          <a:stretch>
            <a:fillRect/>
          </a:stretch>
        </p:blipFill>
        <p:spPr>
          <a:xfrm>
            <a:off x="6591300" y="348633"/>
            <a:ext cx="2209800" cy="313428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Public Opinion</a:t>
            </a:r>
            <a:endParaRPr lang="en-US" dirty="0"/>
          </a:p>
        </p:txBody>
      </p:sp>
      <p:sp>
        <p:nvSpPr>
          <p:cNvPr id="11" name="Content Placeholder 10"/>
          <p:cNvSpPr>
            <a:spLocks noGrp="1"/>
          </p:cNvSpPr>
          <p:nvPr>
            <p:ph idx="1"/>
          </p:nvPr>
        </p:nvSpPr>
        <p:spPr/>
        <p:txBody>
          <a:bodyPr/>
          <a:lstStyle/>
          <a:p>
            <a:r>
              <a:rPr lang="en-US" dirty="0" smtClean="0"/>
              <a:t>Boyfriends and husbands were concerned for their significant others’ well-being</a:t>
            </a:r>
          </a:p>
          <a:p>
            <a:endParaRPr lang="en-US" dirty="0" smtClean="0"/>
          </a:p>
          <a:p>
            <a:r>
              <a:rPr lang="en-US" dirty="0" smtClean="0"/>
              <a:t>There were increasing amounts of public support for the bill.  The public saw it as something being done to boost war efforts</a:t>
            </a:r>
          </a:p>
          <a:p>
            <a:endParaRPr lang="en-US" dirty="0" smtClean="0"/>
          </a:p>
          <a:p>
            <a:r>
              <a:rPr lang="en-US" dirty="0" smtClean="0"/>
              <a:t>Women recognized the opportunities they would gain if they could train and work in the army, and a number wanted to travel.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Debate</a:t>
            </a:r>
            <a:endParaRPr lang="en-US" dirty="0"/>
          </a:p>
        </p:txBody>
      </p:sp>
      <p:sp>
        <p:nvSpPr>
          <p:cNvPr id="3" name="Content Placeholder 2"/>
          <p:cNvSpPr>
            <a:spLocks noGrp="1"/>
          </p:cNvSpPr>
          <p:nvPr>
            <p:ph idx="1"/>
          </p:nvPr>
        </p:nvSpPr>
        <p:spPr/>
        <p:txBody>
          <a:bodyPr/>
          <a:lstStyle/>
          <a:p>
            <a:r>
              <a:rPr lang="en-US" dirty="0" smtClean="0"/>
              <a:t>Representative Rogers faced many questions and a long debate as Congress prepared to vote on the bill</a:t>
            </a:r>
          </a:p>
          <a:p>
            <a:endParaRPr lang="en-US" dirty="0" smtClean="0"/>
          </a:p>
          <a:p>
            <a:r>
              <a:rPr lang="en-US" dirty="0" smtClean="0"/>
              <a:t>Representative Rogers debated vs. Committee Chairman May and several colleagues</a:t>
            </a:r>
          </a:p>
          <a:p>
            <a:pPr>
              <a:buNone/>
            </a:pPr>
            <a:endParaRPr lang="en-US" dirty="0" smtClean="0"/>
          </a:p>
          <a:p>
            <a:r>
              <a:rPr lang="en-US" dirty="0" smtClean="0"/>
              <a:t>Significant support from Washington women and female organizations throughout the debate.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ctrTitle"/>
          </p:nvPr>
        </p:nvSpPr>
        <p:spPr>
          <a:xfrm>
            <a:off x="3366868" y="-990600"/>
            <a:ext cx="5105400" cy="2868168"/>
          </a:xfrm>
        </p:spPr>
        <p:txBody>
          <a:bodyPr/>
          <a:lstStyle/>
          <a:p>
            <a:pPr algn="ctr"/>
            <a:r>
              <a:rPr lang="en-US" dirty="0" smtClean="0"/>
              <a:t>The House Votes…</a:t>
            </a:r>
            <a:endParaRPr lang="en-US" dirty="0"/>
          </a:p>
        </p:txBody>
      </p:sp>
      <p:sp>
        <p:nvSpPr>
          <p:cNvPr id="19" name="Subtitle 18"/>
          <p:cNvSpPr>
            <a:spLocks noGrp="1"/>
          </p:cNvSpPr>
          <p:nvPr>
            <p:ph type="subTitle" idx="1"/>
          </p:nvPr>
        </p:nvSpPr>
        <p:spPr>
          <a:xfrm>
            <a:off x="4572000" y="2590800"/>
            <a:ext cx="4114800" cy="2819400"/>
          </a:xfrm>
        </p:spPr>
        <p:txBody>
          <a:bodyPr>
            <a:normAutofit/>
          </a:bodyPr>
          <a:lstStyle/>
          <a:p>
            <a:pPr algn="ctr"/>
            <a:r>
              <a:rPr lang="en-US" sz="2400" dirty="0" smtClean="0"/>
              <a:t>-&gt; Representative Rogers’ bill concerning the creation of a women’s division of the U.S. Military passed by a vote of 249-83 with 96 absent </a:t>
            </a:r>
            <a:endParaRPr lang="en-US" sz="2400" dirty="0"/>
          </a:p>
        </p:txBody>
      </p:sp>
      <p:pic>
        <p:nvPicPr>
          <p:cNvPr id="20" name="Picture 19"/>
          <p:cNvPicPr>
            <a:picLocks noChangeAspect="1"/>
          </p:cNvPicPr>
          <p:nvPr/>
        </p:nvPicPr>
        <p:blipFill>
          <a:blip r:embed="rId2"/>
          <a:stretch>
            <a:fillRect/>
          </a:stretch>
        </p:blipFill>
        <p:spPr>
          <a:xfrm>
            <a:off x="762000" y="2255785"/>
            <a:ext cx="3581400" cy="258656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…And On to the Senate</a:t>
            </a:r>
            <a:endParaRPr lang="en-US" dirty="0"/>
          </a:p>
        </p:txBody>
      </p:sp>
      <p:sp>
        <p:nvSpPr>
          <p:cNvPr id="3" name="Content Placeholder 2"/>
          <p:cNvSpPr>
            <a:spLocks noGrp="1"/>
          </p:cNvSpPr>
          <p:nvPr>
            <p:ph idx="1"/>
          </p:nvPr>
        </p:nvSpPr>
        <p:spPr/>
        <p:txBody>
          <a:bodyPr/>
          <a:lstStyle/>
          <a:p>
            <a:r>
              <a:rPr lang="en-US" dirty="0" smtClean="0"/>
              <a:t>Representative Rogers’ bill reached the Senate floor and over the next two months it was debated and amended</a:t>
            </a:r>
          </a:p>
          <a:p>
            <a:r>
              <a:rPr lang="en-US" dirty="0" smtClean="0"/>
              <a:t>Debate in the Senate was significantly shorter in comparison with the House.  However opposition was higher in the Senate.</a:t>
            </a:r>
          </a:p>
          <a:p>
            <a:r>
              <a:rPr lang="en-US" dirty="0" smtClean="0"/>
              <a:t>The bill passed the Senate with a final vote of 38-27, with almost one-third of senators not present.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a:xfrm>
            <a:off x="3505200" y="1780032"/>
            <a:ext cx="5105400" cy="2868168"/>
          </a:xfrm>
        </p:spPr>
        <p:txBody>
          <a:bodyPr/>
          <a:lstStyle/>
          <a:p>
            <a:pPr algn="ctr"/>
            <a:r>
              <a:rPr lang="en-US" dirty="0" smtClean="0"/>
              <a:t>WAAC – The Women’s Army Auxiliary corps</a:t>
            </a:r>
            <a:endParaRPr lang="en-US" dirty="0"/>
          </a:p>
        </p:txBody>
      </p:sp>
      <p:sp>
        <p:nvSpPr>
          <p:cNvPr id="5" name="Subtitle 4"/>
          <p:cNvSpPr>
            <a:spLocks noGrp="1"/>
          </p:cNvSpPr>
          <p:nvPr>
            <p:ph type="subTitle" idx="1"/>
          </p:nvPr>
        </p:nvSpPr>
        <p:spPr>
          <a:xfrm>
            <a:off x="3572022" y="4953000"/>
            <a:ext cx="5114778" cy="2057400"/>
          </a:xfrm>
        </p:spPr>
        <p:txBody>
          <a:bodyPr>
            <a:normAutofit/>
          </a:bodyPr>
          <a:lstStyle/>
          <a:p>
            <a:pPr algn="l"/>
            <a:r>
              <a:rPr lang="en-US" dirty="0" smtClean="0"/>
              <a:t>-&gt; President Franklin Roosevelt signed the bill into law on May 15, 1942.  The War Department began working on the details of this new branch immediately. </a:t>
            </a:r>
            <a:endParaRPr lang="en-US" dirty="0"/>
          </a:p>
        </p:txBody>
      </p:sp>
      <p:pic>
        <p:nvPicPr>
          <p:cNvPr id="7" name="Picture 6"/>
          <p:cNvPicPr>
            <a:picLocks noChangeAspect="1"/>
          </p:cNvPicPr>
          <p:nvPr/>
        </p:nvPicPr>
        <p:blipFill>
          <a:blip r:embed="rId2"/>
          <a:stretch>
            <a:fillRect/>
          </a:stretch>
        </p:blipFill>
        <p:spPr>
          <a:xfrm>
            <a:off x="685800" y="1780032"/>
            <a:ext cx="2475407" cy="2912728"/>
          </a:xfrm>
          <a:prstGeom prst="rect">
            <a:avLst/>
          </a:prstGeom>
        </p:spPr>
      </p:pic>
      <p:pic>
        <p:nvPicPr>
          <p:cNvPr id="8" name="Picture 7"/>
          <p:cNvPicPr>
            <a:picLocks noChangeAspect="1"/>
          </p:cNvPicPr>
          <p:nvPr/>
        </p:nvPicPr>
        <p:blipFill>
          <a:blip r:embed="rId3"/>
          <a:stretch>
            <a:fillRect/>
          </a:stretch>
        </p:blipFill>
        <p:spPr>
          <a:xfrm>
            <a:off x="4648200" y="381000"/>
            <a:ext cx="2514600" cy="204560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Final Result</a:t>
            </a:r>
            <a:endParaRPr lang="en-US" dirty="0"/>
          </a:p>
        </p:txBody>
      </p:sp>
      <p:sp>
        <p:nvSpPr>
          <p:cNvPr id="5" name="Content Placeholder 4"/>
          <p:cNvSpPr>
            <a:spLocks noGrp="1"/>
          </p:cNvSpPr>
          <p:nvPr>
            <p:ph idx="1"/>
          </p:nvPr>
        </p:nvSpPr>
        <p:spPr/>
        <p:txBody>
          <a:bodyPr/>
          <a:lstStyle/>
          <a:p>
            <a:r>
              <a:rPr lang="en-US" dirty="0" smtClean="0"/>
              <a:t>Sections of the original bill included those regarding overseas duty, bi-leadership, and racial discrimination in units. </a:t>
            </a:r>
          </a:p>
          <a:p>
            <a:r>
              <a:rPr lang="en-US" dirty="0" smtClean="0"/>
              <a:t>The final bill was essentially a compromise – the WAAC was created for women to work </a:t>
            </a:r>
            <a:r>
              <a:rPr lang="en-US" i="1" dirty="0" smtClean="0"/>
              <a:t>with</a:t>
            </a:r>
            <a:r>
              <a:rPr lang="en-US" dirty="0" smtClean="0"/>
              <a:t> the army, with considerable details surrounding what women could/could not do.  </a:t>
            </a:r>
          </a:p>
          <a:p>
            <a:r>
              <a:rPr lang="en-US" dirty="0" smtClean="0"/>
              <a:t>Additionally, other pieces of legislation had passed the House concerning women’s units in the Navy and the Air Force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Bibliography</a:t>
            </a:r>
            <a:endParaRPr lang="en-US" dirty="0"/>
          </a:p>
        </p:txBody>
      </p:sp>
      <p:sp>
        <p:nvSpPr>
          <p:cNvPr id="3" name="Content Placeholder 2"/>
          <p:cNvSpPr>
            <a:spLocks noGrp="1"/>
          </p:cNvSpPr>
          <p:nvPr>
            <p:ph idx="1"/>
          </p:nvPr>
        </p:nvSpPr>
        <p:spPr/>
        <p:txBody>
          <a:bodyPr>
            <a:normAutofit fontScale="70000" lnSpcReduction="20000"/>
          </a:bodyPr>
          <a:lstStyle/>
          <a:p>
            <a:r>
              <a:rPr lang="en-US" sz="1920" dirty="0" err="1" smtClean="0"/>
              <a:t>Dombrowski</a:t>
            </a:r>
            <a:r>
              <a:rPr lang="en-US" sz="1920" dirty="0" smtClean="0"/>
              <a:t>, Nicole Ann.  </a:t>
            </a:r>
            <a:r>
              <a:rPr lang="en-US" sz="1920" i="1" dirty="0" smtClean="0"/>
              <a:t>Women and War in the Twentieth Century.  </a:t>
            </a:r>
            <a:r>
              <a:rPr lang="en-US" sz="1920" dirty="0" smtClean="0"/>
              <a:t>New York: Garland Publishing, Inc., 1999.  </a:t>
            </a:r>
          </a:p>
          <a:p>
            <a:r>
              <a:rPr lang="en-US" sz="1920" dirty="0" smtClean="0"/>
              <a:t>Hinton, James.  </a:t>
            </a:r>
            <a:r>
              <a:rPr lang="en-US" sz="1920" i="1" dirty="0" smtClean="0"/>
              <a:t>Women, Social Leadership, and the Second World War.  </a:t>
            </a:r>
            <a:r>
              <a:rPr lang="en-US" sz="1920" dirty="0" smtClean="0"/>
              <a:t>Oxford: Oxford University Press, 2002.  </a:t>
            </a:r>
          </a:p>
          <a:p>
            <a:r>
              <a:rPr lang="en-US" sz="1920" dirty="0" smtClean="0"/>
              <a:t>Jordan, Jeanne.  “Women’s Auxiliary Army Corps.”  </a:t>
            </a:r>
            <a:r>
              <a:rPr lang="en-US" sz="1920" i="1" dirty="0" smtClean="0"/>
              <a:t>North Irish Roots, </a:t>
            </a:r>
            <a:r>
              <a:rPr lang="en-US" sz="1920" dirty="0" smtClean="0"/>
              <a:t>Vol. 12, No. 1  (2001), </a:t>
            </a:r>
            <a:r>
              <a:rPr lang="en-US" sz="1920" dirty="0" err="1" smtClean="0"/>
              <a:t>p</a:t>
            </a:r>
            <a:r>
              <a:rPr lang="en-US" sz="1920" dirty="0" smtClean="0"/>
              <a:t>. 23. </a:t>
            </a:r>
          </a:p>
          <a:p>
            <a:r>
              <a:rPr lang="en-US" sz="1920" dirty="0" smtClean="0"/>
              <a:t>Pollard, Clarice.  “</a:t>
            </a:r>
            <a:r>
              <a:rPr lang="en-US" sz="1920" dirty="0" err="1" smtClean="0"/>
              <a:t>WAAC’s</a:t>
            </a:r>
            <a:r>
              <a:rPr lang="en-US" sz="1920" dirty="0" smtClean="0"/>
              <a:t> in Texas during the Second World War.”  </a:t>
            </a:r>
            <a:r>
              <a:rPr lang="en-US" sz="1920" i="1" dirty="0" smtClean="0"/>
              <a:t>The Southwestern Historical Quarterly, </a:t>
            </a:r>
            <a:r>
              <a:rPr lang="en-US" sz="1920" dirty="0" smtClean="0"/>
              <a:t>Vol. 93, No. 1  (Jul. 1989), pp. 60-74.</a:t>
            </a:r>
          </a:p>
          <a:p>
            <a:r>
              <a:rPr lang="en-US" sz="1920" dirty="0" err="1" smtClean="0"/>
              <a:t>Poulos</a:t>
            </a:r>
            <a:r>
              <a:rPr lang="en-US" sz="1920" dirty="0" smtClean="0"/>
              <a:t>, Paula </a:t>
            </a:r>
            <a:r>
              <a:rPr lang="en-US" sz="1920" dirty="0" err="1" smtClean="0"/>
              <a:t>Nassen</a:t>
            </a:r>
            <a:r>
              <a:rPr lang="en-US" sz="1920" dirty="0" smtClean="0"/>
              <a:t>.  </a:t>
            </a:r>
            <a:r>
              <a:rPr lang="en-US" sz="1920" i="1" dirty="0" smtClean="0"/>
              <a:t>A Woman’s War Too: U.S. Women in the Military in World War II.  </a:t>
            </a:r>
            <a:r>
              <a:rPr lang="en-US" sz="1920" dirty="0" smtClean="0"/>
              <a:t>Washington, D.C.: National Archives Trust Fund Board, 1996.  </a:t>
            </a:r>
          </a:p>
          <a:p>
            <a:r>
              <a:rPr lang="en-US" sz="1920" dirty="0" err="1" smtClean="0"/>
              <a:t>Piehler</a:t>
            </a:r>
            <a:r>
              <a:rPr lang="en-US" sz="1920" dirty="0" smtClean="0"/>
              <a:t>, G. Kurt.  “Women in the Army: World War II.”  </a:t>
            </a:r>
            <a:r>
              <a:rPr lang="en-US" sz="1920" i="1" dirty="0" smtClean="0"/>
              <a:t>Daily Life Through History, </a:t>
            </a:r>
            <a:r>
              <a:rPr lang="en-US" sz="1920" dirty="0" smtClean="0"/>
              <a:t>(2011) : ABC-CLIO.  </a:t>
            </a:r>
          </a:p>
          <a:p>
            <a:r>
              <a:rPr lang="en-US" sz="1920" dirty="0" smtClean="0"/>
              <a:t>Taylor, Eric.  </a:t>
            </a:r>
            <a:r>
              <a:rPr lang="en-US" sz="1920" i="1" dirty="0" smtClean="0"/>
              <a:t>Women Who Went to War.  </a:t>
            </a:r>
            <a:r>
              <a:rPr lang="en-US" sz="1920" dirty="0" smtClean="0"/>
              <a:t>London: St. </a:t>
            </a:r>
            <a:r>
              <a:rPr lang="en-US" sz="1920" dirty="0" err="1" smtClean="0"/>
              <a:t>Edmundsbury</a:t>
            </a:r>
            <a:r>
              <a:rPr lang="en-US" sz="1920" dirty="0" smtClean="0"/>
              <a:t> Press Ltd., 1988.</a:t>
            </a:r>
          </a:p>
          <a:p>
            <a:r>
              <a:rPr lang="en-US" sz="1920" dirty="0" smtClean="0"/>
              <a:t>Weatherford, Doris.  </a:t>
            </a:r>
            <a:r>
              <a:rPr lang="en-US" sz="1920" i="1" dirty="0" smtClean="0"/>
              <a:t>American Women and World War II.  </a:t>
            </a:r>
            <a:r>
              <a:rPr lang="en-US" sz="1920" dirty="0" smtClean="0"/>
              <a:t>New Jersey: Castle Books, 1990.</a:t>
            </a:r>
          </a:p>
          <a:p>
            <a:r>
              <a:rPr lang="en-US" sz="1920" dirty="0" smtClean="0"/>
              <a:t>“WAVES, </a:t>
            </a:r>
            <a:r>
              <a:rPr lang="en-US" sz="1920" dirty="0" err="1" smtClean="0"/>
              <a:t>WAAC’s</a:t>
            </a:r>
            <a:r>
              <a:rPr lang="en-US" sz="1920" dirty="0" smtClean="0"/>
              <a:t>, SPARS, and Nurses.”  </a:t>
            </a:r>
            <a:r>
              <a:rPr lang="en-US" sz="1920" i="1" dirty="0" smtClean="0"/>
              <a:t>The American Journal of Nursing, </a:t>
            </a:r>
            <a:r>
              <a:rPr lang="en-US" sz="1920" dirty="0" smtClean="0"/>
              <a:t>Vol. 43, No. 2.  (Feb., 1943), pp. 134-137. </a:t>
            </a:r>
          </a:p>
          <a:p>
            <a:r>
              <a:rPr lang="en-US" sz="1920" dirty="0" err="1" smtClean="0"/>
              <a:t>Bellafaire</a:t>
            </a:r>
            <a:r>
              <a:rPr lang="en-US" sz="1920" dirty="0" smtClean="0"/>
              <a:t>, Judith.  “The Women’s Army Corps: Commemoration of World War II Service.” CMH Publication 72-15. 10 Sept. 2011. </a:t>
            </a:r>
            <a:r>
              <a:rPr lang="en-US" sz="1920" dirty="0" smtClean="0">
                <a:hlinkClick r:id="rId2"/>
              </a:rPr>
              <a:t>http://www.history.army.mil/brochures/WAC/WAC.HTM</a:t>
            </a:r>
            <a:r>
              <a:rPr lang="en-US" sz="1920" dirty="0" smtClean="0"/>
              <a:t> </a:t>
            </a:r>
          </a:p>
          <a:p>
            <a:r>
              <a:rPr lang="en-US" sz="1920" dirty="0" err="1" smtClean="0"/>
              <a:t>Campell</a:t>
            </a:r>
            <a:r>
              <a:rPr lang="en-US" sz="1920" dirty="0" smtClean="0"/>
              <a:t>, </a:t>
            </a:r>
            <a:r>
              <a:rPr lang="en-US" sz="1920" dirty="0" err="1" smtClean="0"/>
              <a:t>D’Ann</a:t>
            </a:r>
            <a:r>
              <a:rPr lang="en-US" sz="1920" dirty="0" smtClean="0"/>
              <a:t>.  </a:t>
            </a:r>
            <a:r>
              <a:rPr lang="en-US" sz="1920" i="1" dirty="0" smtClean="0"/>
              <a:t>Women at War With America.  </a:t>
            </a:r>
            <a:r>
              <a:rPr lang="en-US" sz="1920" dirty="0" smtClean="0"/>
              <a:t>Cambridge, Mass:  Harvard University Press, 1984. </a:t>
            </a:r>
            <a:r>
              <a:rPr lang="en-US" sz="1920" dirty="0" smtClean="0"/>
              <a:t> </a:t>
            </a:r>
          </a:p>
          <a:p>
            <a:r>
              <a:rPr lang="en-US" sz="1920" dirty="0" smtClean="0"/>
              <a:t>This presentation may be published by Professor Harry </a:t>
            </a:r>
            <a:r>
              <a:rPr lang="en-US" sz="1920" dirty="0" err="1" smtClean="0"/>
              <a:t>Butowsky</a:t>
            </a:r>
            <a:r>
              <a:rPr lang="en-US" sz="1920" dirty="0" smtClean="0"/>
              <a:t> in connection with the National </a:t>
            </a:r>
            <a:r>
              <a:rPr lang="en-US" sz="1920" smtClean="0"/>
              <a:t>Park Service.  </a:t>
            </a:r>
            <a:endParaRPr lang="en-US" sz="192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WAAC…What is it?</a:t>
            </a:r>
            <a:endParaRPr lang="en-US" dirty="0"/>
          </a:p>
        </p:txBody>
      </p:sp>
      <p:sp>
        <p:nvSpPr>
          <p:cNvPr id="3" name="Content Placeholder 2"/>
          <p:cNvSpPr>
            <a:spLocks noGrp="1"/>
          </p:cNvSpPr>
          <p:nvPr>
            <p:ph idx="1"/>
          </p:nvPr>
        </p:nvSpPr>
        <p:spPr>
          <a:xfrm>
            <a:off x="457200" y="2286000"/>
            <a:ext cx="4267200" cy="4169736"/>
          </a:xfrm>
        </p:spPr>
        <p:txBody>
          <a:bodyPr>
            <a:normAutofit/>
          </a:bodyPr>
          <a:lstStyle/>
          <a:p>
            <a:r>
              <a:rPr lang="en-US" dirty="0" smtClean="0"/>
              <a:t>Women’s Army Auxiliary Corps</a:t>
            </a:r>
          </a:p>
          <a:p>
            <a:r>
              <a:rPr lang="en-US" dirty="0" smtClean="0"/>
              <a:t>Two main goals for the legislation = equality &amp; efficiency</a:t>
            </a:r>
          </a:p>
          <a:p>
            <a:r>
              <a:rPr lang="en-US" dirty="0" smtClean="0"/>
              <a:t>The British Military included established women’s organizations, an example for the U.S.</a:t>
            </a:r>
          </a:p>
        </p:txBody>
      </p:sp>
      <p:pic>
        <p:nvPicPr>
          <p:cNvPr id="4" name="Picture 3"/>
          <p:cNvPicPr>
            <a:picLocks noChangeAspect="1"/>
          </p:cNvPicPr>
          <p:nvPr/>
        </p:nvPicPr>
        <p:blipFill>
          <a:blip r:embed="rId3"/>
          <a:stretch>
            <a:fillRect/>
          </a:stretch>
        </p:blipFill>
        <p:spPr>
          <a:xfrm>
            <a:off x="4724400" y="1981200"/>
            <a:ext cx="2438400" cy="3840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533400"/>
            <a:ext cx="6400800" cy="1524000"/>
          </a:xfrm>
        </p:spPr>
        <p:txBody>
          <a:bodyPr>
            <a:normAutofit/>
          </a:bodyPr>
          <a:lstStyle/>
          <a:p>
            <a:pPr algn="ctr"/>
            <a:r>
              <a:rPr lang="en-US" sz="3500" dirty="0" smtClean="0"/>
              <a:t>Congresswoman Edith </a:t>
            </a:r>
            <a:r>
              <a:rPr lang="en-US" sz="3500" dirty="0" err="1" smtClean="0"/>
              <a:t>rogers</a:t>
            </a:r>
            <a:endParaRPr lang="en-US" sz="3500" dirty="0"/>
          </a:p>
        </p:txBody>
      </p:sp>
      <p:sp>
        <p:nvSpPr>
          <p:cNvPr id="3" name="Content Placeholder 2"/>
          <p:cNvSpPr>
            <a:spLocks noGrp="1"/>
          </p:cNvSpPr>
          <p:nvPr>
            <p:ph type="subTitle" idx="1"/>
          </p:nvPr>
        </p:nvSpPr>
        <p:spPr>
          <a:xfrm>
            <a:off x="4419600" y="2438616"/>
            <a:ext cx="4419600" cy="4038384"/>
          </a:xfrm>
        </p:spPr>
        <p:txBody>
          <a:bodyPr>
            <a:normAutofit/>
          </a:bodyPr>
          <a:lstStyle/>
          <a:p>
            <a:endParaRPr lang="en-US" dirty="0" smtClean="0"/>
          </a:p>
          <a:p>
            <a:pPr algn="l"/>
            <a:r>
              <a:rPr lang="en-US" dirty="0" smtClean="0"/>
              <a:t>-&gt; Wanted greater provisions for women beyond what had been done for civilian employees in World War I</a:t>
            </a:r>
          </a:p>
          <a:p>
            <a:endParaRPr lang="en-US" dirty="0" smtClean="0"/>
          </a:p>
          <a:p>
            <a:pPr algn="l"/>
            <a:r>
              <a:rPr lang="en-US" dirty="0" smtClean="0"/>
              <a:t>-&gt; Introduced legislation regarding a women’s military unit</a:t>
            </a:r>
            <a:endParaRPr lang="en-US" dirty="0"/>
          </a:p>
        </p:txBody>
      </p:sp>
      <p:pic>
        <p:nvPicPr>
          <p:cNvPr id="4" name="Picture 3"/>
          <p:cNvPicPr>
            <a:picLocks noChangeAspect="1"/>
          </p:cNvPicPr>
          <p:nvPr/>
        </p:nvPicPr>
        <p:blipFill>
          <a:blip r:embed="rId2"/>
          <a:stretch>
            <a:fillRect/>
          </a:stretch>
        </p:blipFill>
        <p:spPr>
          <a:xfrm>
            <a:off x="457200" y="2053964"/>
            <a:ext cx="3714750" cy="29718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War Department</a:t>
            </a:r>
            <a:endParaRPr lang="en-US" dirty="0"/>
          </a:p>
        </p:txBody>
      </p:sp>
      <p:sp>
        <p:nvSpPr>
          <p:cNvPr id="5" name="Content Placeholder 4"/>
          <p:cNvSpPr>
            <a:spLocks noGrp="1"/>
          </p:cNvSpPr>
          <p:nvPr>
            <p:ph idx="1"/>
          </p:nvPr>
        </p:nvSpPr>
        <p:spPr/>
        <p:txBody>
          <a:bodyPr>
            <a:normAutofit lnSpcReduction="10000"/>
          </a:bodyPr>
          <a:lstStyle/>
          <a:p>
            <a:r>
              <a:rPr lang="en-US" dirty="0" smtClean="0"/>
              <a:t>Existence of previous reports by the War Dept. from World War I were ignored regarding the necessity for similar rights, privileges, and benefits for female civilian employees and soldiers alike. </a:t>
            </a:r>
          </a:p>
          <a:p>
            <a:pPr>
              <a:buNone/>
            </a:pPr>
            <a:r>
              <a:rPr lang="en-US" dirty="0" smtClean="0"/>
              <a:t> </a:t>
            </a:r>
          </a:p>
          <a:p>
            <a:r>
              <a:rPr lang="en-US" dirty="0" smtClean="0"/>
              <a:t>Support from the War Dept. was crucial to the passage of Rep. Rogers’ bill.</a:t>
            </a:r>
          </a:p>
          <a:p>
            <a:pPr>
              <a:buNone/>
            </a:pPr>
            <a:endParaRPr lang="en-US" dirty="0" smtClean="0"/>
          </a:p>
          <a:p>
            <a:r>
              <a:rPr lang="en-US" dirty="0" smtClean="0"/>
              <a:t>Although not fully convinced, the War Dept. began to make plans for a women’s unit, should the bill pass.  </a:t>
            </a:r>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381000"/>
            <a:ext cx="6248400" cy="1219200"/>
          </a:xfrm>
        </p:spPr>
        <p:txBody>
          <a:bodyPr/>
          <a:lstStyle/>
          <a:p>
            <a:pPr algn="ctr"/>
            <a:r>
              <a:rPr lang="en-US" sz="3500" dirty="0" smtClean="0"/>
              <a:t>General George Marshall</a:t>
            </a:r>
            <a:endParaRPr lang="en-US" sz="3500" dirty="0"/>
          </a:p>
        </p:txBody>
      </p:sp>
      <p:sp>
        <p:nvSpPr>
          <p:cNvPr id="7" name="Subtitle 6"/>
          <p:cNvSpPr>
            <a:spLocks noGrp="1"/>
          </p:cNvSpPr>
          <p:nvPr>
            <p:ph type="subTitle" idx="1"/>
          </p:nvPr>
        </p:nvSpPr>
        <p:spPr>
          <a:xfrm>
            <a:off x="3354442" y="2743200"/>
            <a:ext cx="5114778" cy="3810000"/>
          </a:xfrm>
        </p:spPr>
        <p:txBody>
          <a:bodyPr/>
          <a:lstStyle/>
          <a:p>
            <a:pPr algn="l"/>
            <a:r>
              <a:rPr lang="en-US" dirty="0" smtClean="0"/>
              <a:t>-&gt; War Department Chief of Staff</a:t>
            </a:r>
          </a:p>
          <a:p>
            <a:pPr algn="l"/>
            <a:endParaRPr lang="en-US" dirty="0" smtClean="0"/>
          </a:p>
          <a:p>
            <a:pPr algn="l"/>
            <a:r>
              <a:rPr lang="en-US" dirty="0" smtClean="0"/>
              <a:t>-&gt; After Pearl Harbor, he wrote a letter of support/recommendation regarding the creation of the WAAC.  </a:t>
            </a:r>
          </a:p>
          <a:p>
            <a:pPr algn="l"/>
            <a:endParaRPr lang="en-US" dirty="0" smtClean="0"/>
          </a:p>
        </p:txBody>
      </p:sp>
      <p:pic>
        <p:nvPicPr>
          <p:cNvPr id="6" name="Picture 5"/>
          <p:cNvPicPr>
            <a:picLocks noChangeAspect="1"/>
          </p:cNvPicPr>
          <p:nvPr/>
        </p:nvPicPr>
        <p:blipFill>
          <a:blip r:embed="rId2"/>
          <a:stretch>
            <a:fillRect/>
          </a:stretch>
        </p:blipFill>
        <p:spPr>
          <a:xfrm>
            <a:off x="457200" y="1905000"/>
            <a:ext cx="2438400" cy="369661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Legislation</a:t>
            </a:r>
            <a:endParaRPr lang="en-US" dirty="0"/>
          </a:p>
        </p:txBody>
      </p:sp>
      <p:sp>
        <p:nvSpPr>
          <p:cNvPr id="3" name="Content Placeholder 2"/>
          <p:cNvSpPr>
            <a:spLocks noGrp="1"/>
          </p:cNvSpPr>
          <p:nvPr>
            <p:ph idx="1"/>
          </p:nvPr>
        </p:nvSpPr>
        <p:spPr/>
        <p:txBody>
          <a:bodyPr/>
          <a:lstStyle/>
          <a:p>
            <a:endParaRPr lang="en-US" dirty="0" smtClean="0"/>
          </a:p>
          <a:p>
            <a:r>
              <a:rPr lang="en-US" dirty="0" smtClean="0"/>
              <a:t>Representative Rogers spent time meeting with leaders of the War Department, notifying them of her plans to introduce new legislation.</a:t>
            </a:r>
          </a:p>
          <a:p>
            <a:endParaRPr lang="en-US" dirty="0" smtClean="0"/>
          </a:p>
          <a:p>
            <a:r>
              <a:rPr lang="en-US" dirty="0" smtClean="0"/>
              <a:t>Representative Rogers introduced a bill that provided for the creation of a women’s military unit within the army to Congress in May 1941.  </a:t>
            </a:r>
          </a:p>
          <a:p>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Pearl Harbor’s Effect</a:t>
            </a:r>
            <a:endParaRPr lang="en-US" dirty="0"/>
          </a:p>
        </p:txBody>
      </p:sp>
      <p:sp>
        <p:nvSpPr>
          <p:cNvPr id="4" name="Content Placeholder 3"/>
          <p:cNvSpPr>
            <a:spLocks noGrp="1"/>
          </p:cNvSpPr>
          <p:nvPr>
            <p:ph sz="half" idx="1"/>
          </p:nvPr>
        </p:nvSpPr>
        <p:spPr>
          <a:xfrm>
            <a:off x="441960" y="1981200"/>
            <a:ext cx="3520440" cy="4525963"/>
          </a:xfrm>
        </p:spPr>
        <p:txBody>
          <a:bodyPr>
            <a:normAutofit lnSpcReduction="10000"/>
          </a:bodyPr>
          <a:lstStyle/>
          <a:p>
            <a:r>
              <a:rPr lang="en-US" dirty="0" smtClean="0"/>
              <a:t>Before</a:t>
            </a:r>
          </a:p>
          <a:p>
            <a:endParaRPr lang="en-US" dirty="0" smtClean="0"/>
          </a:p>
          <a:p>
            <a:r>
              <a:rPr lang="en-US" dirty="0" smtClean="0"/>
              <a:t>~ Not much action on bill</a:t>
            </a:r>
          </a:p>
          <a:p>
            <a:r>
              <a:rPr lang="en-US" dirty="0" smtClean="0"/>
              <a:t>~ Much opposition, low amounts of support</a:t>
            </a:r>
          </a:p>
          <a:p>
            <a:endParaRPr lang="en-US" dirty="0" smtClean="0"/>
          </a:p>
        </p:txBody>
      </p:sp>
      <p:sp>
        <p:nvSpPr>
          <p:cNvPr id="5" name="Content Placeholder 4"/>
          <p:cNvSpPr>
            <a:spLocks noGrp="1"/>
          </p:cNvSpPr>
          <p:nvPr>
            <p:ph sz="half" idx="2"/>
          </p:nvPr>
        </p:nvSpPr>
        <p:spPr>
          <a:xfrm>
            <a:off x="4178808" y="1951037"/>
            <a:ext cx="3520440" cy="4525963"/>
          </a:xfrm>
        </p:spPr>
        <p:txBody>
          <a:bodyPr>
            <a:normAutofit lnSpcReduction="10000"/>
          </a:bodyPr>
          <a:lstStyle/>
          <a:p>
            <a:r>
              <a:rPr lang="en-US" dirty="0" smtClean="0"/>
              <a:t>After</a:t>
            </a:r>
          </a:p>
          <a:p>
            <a:endParaRPr lang="en-US" dirty="0" smtClean="0"/>
          </a:p>
          <a:p>
            <a:r>
              <a:rPr lang="en-US" dirty="0" smtClean="0"/>
              <a:t>~ Pressure on Congress to pass the bill</a:t>
            </a:r>
          </a:p>
          <a:p>
            <a:r>
              <a:rPr lang="en-US" dirty="0" smtClean="0"/>
              <a:t>~ More debate, more action taken on passage</a:t>
            </a:r>
          </a:p>
          <a:p>
            <a:r>
              <a:rPr lang="en-US" dirty="0" smtClean="0"/>
              <a:t>~ Increasing amount of support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pPr algn="ctr"/>
            <a:r>
              <a:rPr lang="en-US" dirty="0" smtClean="0"/>
              <a:t>Action Taken</a:t>
            </a:r>
            <a:endParaRPr lang="en-US" dirty="0"/>
          </a:p>
        </p:txBody>
      </p:sp>
      <p:sp>
        <p:nvSpPr>
          <p:cNvPr id="12" name="Content Placeholder 11"/>
          <p:cNvSpPr>
            <a:spLocks noGrp="1"/>
          </p:cNvSpPr>
          <p:nvPr>
            <p:ph idx="1"/>
          </p:nvPr>
        </p:nvSpPr>
        <p:spPr>
          <a:xfrm>
            <a:off x="457200" y="1609416"/>
            <a:ext cx="4648200" cy="1895784"/>
          </a:xfrm>
        </p:spPr>
        <p:txBody>
          <a:bodyPr>
            <a:normAutofit lnSpcReduction="10000"/>
          </a:bodyPr>
          <a:lstStyle/>
          <a:p>
            <a:pPr>
              <a:buNone/>
            </a:pPr>
            <a:r>
              <a:rPr lang="en-US" dirty="0" smtClean="0"/>
              <a:t>	Three weeks post Pearl Harbor, the Secretary of War made minor changes to the bill and sent it on with his recommendations.</a:t>
            </a:r>
          </a:p>
          <a:p>
            <a:endParaRPr lang="en-US" dirty="0" smtClean="0"/>
          </a:p>
        </p:txBody>
      </p:sp>
      <p:pic>
        <p:nvPicPr>
          <p:cNvPr id="13" name="Picture 12"/>
          <p:cNvPicPr>
            <a:picLocks noChangeAspect="1"/>
          </p:cNvPicPr>
          <p:nvPr/>
        </p:nvPicPr>
        <p:blipFill>
          <a:blip r:embed="rId2"/>
          <a:stretch>
            <a:fillRect/>
          </a:stretch>
        </p:blipFill>
        <p:spPr>
          <a:xfrm>
            <a:off x="5105400" y="1609416"/>
            <a:ext cx="2184400" cy="1559115"/>
          </a:xfrm>
          <a:prstGeom prst="rect">
            <a:avLst/>
          </a:prstGeom>
        </p:spPr>
      </p:pic>
      <p:pic>
        <p:nvPicPr>
          <p:cNvPr id="14" name="Picture 13"/>
          <p:cNvPicPr>
            <a:picLocks noChangeAspect="1"/>
          </p:cNvPicPr>
          <p:nvPr/>
        </p:nvPicPr>
        <p:blipFill>
          <a:blip r:embed="rId3"/>
          <a:stretch>
            <a:fillRect/>
          </a:stretch>
        </p:blipFill>
        <p:spPr>
          <a:xfrm>
            <a:off x="990600" y="3505200"/>
            <a:ext cx="1981200" cy="2578835"/>
          </a:xfrm>
          <a:prstGeom prst="rect">
            <a:avLst/>
          </a:prstGeom>
        </p:spPr>
      </p:pic>
      <p:sp>
        <p:nvSpPr>
          <p:cNvPr id="15" name="TextBox 14"/>
          <p:cNvSpPr txBox="1"/>
          <p:nvPr/>
        </p:nvSpPr>
        <p:spPr>
          <a:xfrm>
            <a:off x="3657600" y="3505200"/>
            <a:ext cx="4038600" cy="2585323"/>
          </a:xfrm>
          <a:prstGeom prst="rect">
            <a:avLst/>
          </a:prstGeom>
          <a:noFill/>
        </p:spPr>
        <p:txBody>
          <a:bodyPr wrap="square" rtlCol="0">
            <a:spAutoFit/>
          </a:bodyPr>
          <a:lstStyle/>
          <a:p>
            <a:r>
              <a:rPr lang="en-US" sz="2400" dirty="0" smtClean="0"/>
              <a:t>Hearings were completed in March 1942, and House Resolution 6293 was unanimously recommended by the House Committee on Military Affairs</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99160"/>
          </a:xfrm>
        </p:spPr>
        <p:txBody>
          <a:bodyPr/>
          <a:lstStyle/>
          <a:p>
            <a:pPr algn="ctr"/>
            <a:r>
              <a:rPr lang="en-US" dirty="0" smtClean="0"/>
              <a:t>Congressional Opposition</a:t>
            </a:r>
            <a:endParaRPr lang="en-US" dirty="0"/>
          </a:p>
        </p:txBody>
      </p:sp>
      <p:sp>
        <p:nvSpPr>
          <p:cNvPr id="3" name="Content Placeholder 2"/>
          <p:cNvSpPr>
            <a:spLocks noGrp="1"/>
          </p:cNvSpPr>
          <p:nvPr>
            <p:ph idx="1"/>
          </p:nvPr>
        </p:nvSpPr>
        <p:spPr>
          <a:xfrm>
            <a:off x="457200" y="1447800"/>
            <a:ext cx="7239000" cy="5007936"/>
          </a:xfrm>
        </p:spPr>
        <p:txBody>
          <a:bodyPr/>
          <a:lstStyle/>
          <a:p>
            <a:r>
              <a:rPr lang="en-US" dirty="0" smtClean="0"/>
              <a:t>Most opposition to the bill was due to the major change it suggested to the traditional  woman’s role in society.</a:t>
            </a:r>
          </a:p>
          <a:p>
            <a:endParaRPr lang="en-US" dirty="0" smtClean="0"/>
          </a:p>
          <a:p>
            <a:r>
              <a:rPr lang="en-US" dirty="0" smtClean="0"/>
              <a:t>Who will cook, mend, clean, and take care of the children?</a:t>
            </a:r>
          </a:p>
          <a:p>
            <a:endParaRPr lang="en-US" dirty="0" smtClean="0"/>
          </a:p>
          <a:p>
            <a:r>
              <a:rPr lang="en-US" dirty="0" smtClean="0"/>
              <a:t>How will women in the military affect the numbers of able-bodied men available to serve in possible future conflicts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Opulent.thmx</Template>
  <TotalTime>436</TotalTime>
  <Words>1174</Words>
  <Application>Microsoft Macintosh PowerPoint</Application>
  <PresentationFormat>On-screen Show (4:3)</PresentationFormat>
  <Paragraphs>88</Paragraphs>
  <Slides>17</Slides>
  <Notes>1</Notes>
  <HiddenSlides>0</HiddenSlides>
  <MMClips>0</MMClips>
  <ScaleCrop>false</ScaleCrop>
  <HeadingPairs>
    <vt:vector size="4" baseType="variant">
      <vt:variant>
        <vt:lpstr>Design Template</vt:lpstr>
      </vt:variant>
      <vt:variant>
        <vt:i4>1</vt:i4>
      </vt:variant>
      <vt:variant>
        <vt:lpstr>Slide Titles</vt:lpstr>
      </vt:variant>
      <vt:variant>
        <vt:i4>17</vt:i4>
      </vt:variant>
    </vt:vector>
  </HeadingPairs>
  <TitlesOfParts>
    <vt:vector size="18" baseType="lpstr">
      <vt:lpstr>Opulent</vt:lpstr>
      <vt:lpstr>Women in World War 2:</vt:lpstr>
      <vt:lpstr>WAAC…What is it?</vt:lpstr>
      <vt:lpstr>Congresswoman Edith rogers</vt:lpstr>
      <vt:lpstr>War Department</vt:lpstr>
      <vt:lpstr>General George Marshall</vt:lpstr>
      <vt:lpstr>Legislation</vt:lpstr>
      <vt:lpstr>Pearl Harbor’s Effect</vt:lpstr>
      <vt:lpstr>Action Taken</vt:lpstr>
      <vt:lpstr>Congressional Opposition</vt:lpstr>
      <vt:lpstr>"…the silliest piece of legislation that has ever come before my notice in the years I have served here.  A woman's army to defend the United States of America.  Think of the humilitaion.  What has become of the manhood of America, that we have to call on our women to do what has ever been the duty of men?  The thing is so revolting to me, to my sense of decency, that I cannot discuss it."</vt:lpstr>
      <vt:lpstr>Public Opinion</vt:lpstr>
      <vt:lpstr>The Debate</vt:lpstr>
      <vt:lpstr>The House Votes…</vt:lpstr>
      <vt:lpstr>…And On to the Senate</vt:lpstr>
      <vt:lpstr>WAAC – The Women’s Army Auxiliary corps</vt:lpstr>
      <vt:lpstr>Final Result</vt:lpstr>
      <vt:lpstr>Bibliography</vt:lpstr>
    </vt:vector>
  </TitlesOfParts>
  <Company>George Mason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in World War 2:</dc:title>
  <dc:creator>Megan Blank</dc:creator>
  <cp:lastModifiedBy>Megan Blank</cp:lastModifiedBy>
  <cp:revision>26</cp:revision>
  <dcterms:created xsi:type="dcterms:W3CDTF">2011-10-11T15:10:21Z</dcterms:created>
  <dcterms:modified xsi:type="dcterms:W3CDTF">2011-10-11T15:11:05Z</dcterms:modified>
</cp:coreProperties>
</file>