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1" r:id="rId4"/>
    <p:sldId id="259" r:id="rId5"/>
    <p:sldId id="260" r:id="rId6"/>
    <p:sldId id="265" r:id="rId7"/>
    <p:sldId id="264" r:id="rId8"/>
    <p:sldId id="272" r:id="rId9"/>
    <p:sldId id="258" r:id="rId10"/>
    <p:sldId id="262" r:id="rId11"/>
    <p:sldId id="267" r:id="rId12"/>
    <p:sldId id="269" r:id="rId13"/>
    <p:sldId id="261" r:id="rId14"/>
    <p:sldId id="266" r:id="rId15"/>
    <p:sldId id="268" r:id="rId16"/>
    <p:sldId id="270" r:id="rId17"/>
    <p:sldId id="273" r:id="rId18"/>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769" autoAdjust="0"/>
  </p:normalViewPr>
  <p:slideViewPr>
    <p:cSldViewPr>
      <p:cViewPr varScale="1">
        <p:scale>
          <a:sx n="61" d="100"/>
          <a:sy n="61" d="100"/>
        </p:scale>
        <p:origin x="-7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smtClean="0">
                <a:latin typeface="+mn-lt"/>
              </a:defRPr>
            </a:lvl1pPr>
          </a:lstStyle>
          <a:p>
            <a:pPr>
              <a:defRPr/>
            </a:pPr>
            <a:fld id="{C30B56B0-D0A0-4435-912D-163ECEC636E6}" type="datetimeFigureOut">
              <a:rPr lang="en-US"/>
              <a:pPr>
                <a:defRPr/>
              </a:pPr>
              <a:t>11/22/2011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smtClean="0">
                <a:latin typeface="+mn-lt"/>
              </a:defRPr>
            </a:lvl1pPr>
          </a:lstStyle>
          <a:p>
            <a:pPr>
              <a:defRPr/>
            </a:pPr>
            <a:fld id="{22438D0E-062E-4CEC-B20E-FB5CF83185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40_mm_Bofors" TargetMode="External"/><Relationship Id="rId3" Type="http://schemas.openxmlformats.org/officeDocument/2006/relationships/hyperlink" Target="http://en.wikipedia.org/wiki/General_Motors" TargetMode="External"/><Relationship Id="rId7" Type="http://schemas.openxmlformats.org/officeDocument/2006/relationships/hyperlink" Target="http://en.wikipedia.org/wiki/LCVP"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Knot_(unit)" TargetMode="External"/><Relationship Id="rId5" Type="http://schemas.openxmlformats.org/officeDocument/2006/relationships/hyperlink" Target="http://en.wikipedia.org/wiki/Diesel_engine" TargetMode="External"/><Relationship Id="rId4" Type="http://schemas.openxmlformats.org/officeDocument/2006/relationships/hyperlink" Target="http://en.wikipedia.org/wiki/EMD_56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LST unloading in Sicily</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22410A-25D3-4C52-92EF-865A8A0FB0B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MacArthur's Amphibious Navy, </a:t>
            </a:r>
            <a:r>
              <a:rPr lang="en-US" smtClean="0"/>
              <a:t>Appendix B, pg 357-358.</a:t>
            </a:r>
            <a:endParaRPr lang="en-US" i="1"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5ED199-7FE7-4B41-BE4C-A9A33C93F7BA}"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US Amphibious Ships and Craft</a:t>
            </a:r>
            <a:r>
              <a:rPr lang="en-US" smtClean="0"/>
              <a:t>; pg 125.</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88F684-BC74-4D94-AB79-F052637F00A8}"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Inside LST,</a:t>
            </a:r>
            <a:r>
              <a:rPr lang="en-US" smtClean="0"/>
              <a:t> http://www.insidelst.com/crew_compliment.htm.</a:t>
            </a:r>
            <a:endParaRPr lang="en-US" i="1"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562496-A213-4ABA-BA78-E30DF9F77EFD}"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Web sites visited:</a:t>
            </a:r>
          </a:p>
          <a:p>
            <a:pPr>
              <a:spcBef>
                <a:spcPct val="0"/>
              </a:spcBef>
            </a:pPr>
            <a:endParaRPr lang="en-US" smtClean="0"/>
          </a:p>
          <a:p>
            <a:pPr>
              <a:spcBef>
                <a:spcPct val="0"/>
              </a:spcBef>
            </a:pPr>
            <a:r>
              <a:rPr lang="en-US" smtClean="0"/>
              <a:t>http://www.insidelst.com/</a:t>
            </a:r>
          </a:p>
          <a:p>
            <a:pPr>
              <a:spcBef>
                <a:spcPct val="0"/>
              </a:spcBef>
            </a:pPr>
            <a:r>
              <a:rPr lang="en-US" smtClean="0"/>
              <a:t>http://en.wikipedia.org/wiki/Tank_landing_ship</a:t>
            </a:r>
          </a:p>
          <a:p>
            <a:pPr>
              <a:spcBef>
                <a:spcPct val="0"/>
              </a:spcBef>
            </a:pPr>
            <a:r>
              <a:rPr lang="en-US" smtClean="0"/>
              <a:t>http://www.uslst.org/index.htm</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2B296B-65DF-4BBD-9F71-AA6E80B66E8C}"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http://popartmachine.com/item/pop_art/LOC+1123912/%5BSAILORS-IN-BUNKS-IN-CREW-QUARTERS-OF-LANDING-SHIP-TANK-SHIP-BOUND...</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2613A8-6EA2-4608-A71A-9D8F77BABD89}"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Quoted in :</a:t>
            </a:r>
          </a:p>
          <a:p>
            <a:pPr>
              <a:spcBef>
                <a:spcPct val="0"/>
              </a:spcBef>
            </a:pPr>
            <a:r>
              <a:rPr lang="en-US" i="1" smtClean="0"/>
              <a:t>Ninety and Nine</a:t>
            </a:r>
            <a:r>
              <a:rPr lang="en-US" smtClean="0"/>
              <a:t>; Brinkley, William</a:t>
            </a:r>
          </a:p>
          <a:p>
            <a:pPr>
              <a:spcBef>
                <a:spcPct val="0"/>
              </a:spcBef>
            </a:pPr>
            <a:r>
              <a:rPr lang="en-US" smtClean="0"/>
              <a:t>A novel about an LST in the Italian campaign</a:t>
            </a:r>
          </a:p>
          <a:p>
            <a:pPr>
              <a:spcBef>
                <a:spcPct val="0"/>
              </a:spcBef>
            </a:pPr>
            <a:endParaRPr lang="en-US" smtClean="0"/>
          </a:p>
          <a:p>
            <a:pPr>
              <a:spcBef>
                <a:spcPct val="0"/>
              </a:spcBef>
            </a:pPr>
            <a:r>
              <a:rPr lang="en-US" smtClean="0"/>
              <a:t>Image:</a:t>
            </a:r>
          </a:p>
          <a:p>
            <a:pPr>
              <a:spcBef>
                <a:spcPct val="0"/>
              </a:spcBef>
            </a:pPr>
            <a:r>
              <a:rPr lang="en-US" smtClean="0"/>
              <a:t>http://www.the-blueprints.com/blueprints/ships/ships-us/30154/view/usa_lst-1_type_landing_ship_tank/</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D954C-08DE-45EF-BA0D-E84317CAE134}"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LST ship plan; MacArthur’s Amphibious Navy, Appendix C pg 360</a:t>
            </a:r>
          </a:p>
          <a:p>
            <a:pPr fontAlgn="auto">
              <a:spcBef>
                <a:spcPts val="0"/>
              </a:spcBef>
              <a:spcAft>
                <a:spcPts val="0"/>
              </a:spcAft>
              <a:defRPr/>
            </a:pPr>
            <a:endParaRPr lang="en-US" dirty="0" smtClean="0"/>
          </a:p>
          <a:p>
            <a:pPr fontAlgn="auto">
              <a:spcBef>
                <a:spcPts val="0"/>
              </a:spcBef>
              <a:spcAft>
                <a:spcPts val="0"/>
              </a:spcAft>
              <a:defRPr/>
            </a:pPr>
            <a:r>
              <a:rPr lang="en-US" dirty="0" smtClean="0"/>
              <a:t>Displacement: 	1,780 long tons (1,809 t) light</a:t>
            </a:r>
            <a:br>
              <a:rPr lang="en-US" dirty="0" smtClean="0"/>
            </a:br>
            <a:r>
              <a:rPr lang="en-US" dirty="0" smtClean="0"/>
              <a:t>		3,880 long tons (3,942 t) full load</a:t>
            </a:r>
          </a:p>
          <a:p>
            <a:pPr fontAlgn="auto">
              <a:spcBef>
                <a:spcPts val="0"/>
              </a:spcBef>
              <a:spcAft>
                <a:spcPts val="0"/>
              </a:spcAft>
              <a:defRPr/>
            </a:pPr>
            <a:r>
              <a:rPr lang="en-US" dirty="0" smtClean="0"/>
              <a:t>Length: 		327 ft 9 in (99.90 m)</a:t>
            </a:r>
          </a:p>
          <a:p>
            <a:pPr fontAlgn="auto">
              <a:spcBef>
                <a:spcPts val="0"/>
              </a:spcBef>
              <a:spcAft>
                <a:spcPts val="0"/>
              </a:spcAft>
              <a:defRPr/>
            </a:pPr>
            <a:r>
              <a:rPr lang="en-US" dirty="0" smtClean="0"/>
              <a:t>Beam: 		50 ft (15 m)</a:t>
            </a:r>
          </a:p>
          <a:p>
            <a:pPr fontAlgn="auto">
              <a:spcBef>
                <a:spcPts val="0"/>
              </a:spcBef>
              <a:spcAft>
                <a:spcPts val="0"/>
              </a:spcAft>
              <a:defRPr/>
            </a:pPr>
            <a:r>
              <a:rPr lang="en-US" dirty="0" smtClean="0"/>
              <a:t>Draught: 		</a:t>
            </a:r>
            <a:r>
              <a:rPr lang="en-US" i="1" dirty="0" smtClean="0"/>
              <a:t>Unloaded</a:t>
            </a:r>
            <a:r>
              <a:rPr lang="en-US" dirty="0" smtClean="0"/>
              <a:t> :</a:t>
            </a:r>
            <a:br>
              <a:rPr lang="en-US" dirty="0" smtClean="0"/>
            </a:br>
            <a:r>
              <a:rPr lang="en-US" dirty="0" smtClean="0"/>
              <a:t>		3 ft 4 in (1.02 m) bow</a:t>
            </a:r>
            <a:br>
              <a:rPr lang="en-US" dirty="0" smtClean="0"/>
            </a:br>
            <a:r>
              <a:rPr lang="en-US" dirty="0" smtClean="0"/>
              <a:t>		7 ft 6 in (2.29 m) stern</a:t>
            </a:r>
            <a:br>
              <a:rPr lang="en-US" dirty="0" smtClean="0"/>
            </a:br>
            <a:r>
              <a:rPr lang="en-US" dirty="0" smtClean="0"/>
              <a:t>		</a:t>
            </a:r>
            <a:r>
              <a:rPr lang="en-US" i="1" dirty="0" smtClean="0"/>
              <a:t>Loaded</a:t>
            </a:r>
            <a:r>
              <a:rPr lang="en-US" dirty="0" smtClean="0"/>
              <a:t> :</a:t>
            </a:r>
            <a:br>
              <a:rPr lang="en-US" dirty="0" smtClean="0"/>
            </a:br>
            <a:r>
              <a:rPr lang="en-US" dirty="0" smtClean="0"/>
              <a:t>		8 ft 2 in (2.49 m) bow</a:t>
            </a:r>
            <a:br>
              <a:rPr lang="en-US" dirty="0" smtClean="0"/>
            </a:br>
            <a:r>
              <a:rPr lang="en-US" dirty="0" smtClean="0"/>
              <a:t>		14 ft 1 in (4.29 m) stern</a:t>
            </a:r>
          </a:p>
          <a:p>
            <a:pPr fontAlgn="auto">
              <a:spcBef>
                <a:spcPts val="0"/>
              </a:spcBef>
              <a:spcAft>
                <a:spcPts val="0"/>
              </a:spcAft>
              <a:defRPr/>
            </a:pPr>
            <a:r>
              <a:rPr lang="en-US" dirty="0" smtClean="0"/>
              <a:t>Propulsion: 		2 × </a:t>
            </a:r>
            <a:r>
              <a:rPr lang="en-US" dirty="0" smtClean="0">
                <a:hlinkClick r:id="rId3" tooltip="General Motors"/>
              </a:rPr>
              <a:t>General Motors</a:t>
            </a:r>
            <a:r>
              <a:rPr lang="en-US" dirty="0" smtClean="0"/>
              <a:t> </a:t>
            </a:r>
            <a:r>
              <a:rPr lang="en-US" dirty="0" smtClean="0">
                <a:hlinkClick r:id="rId4" tooltip="EMD 567"/>
              </a:rPr>
              <a:t>12-567</a:t>
            </a:r>
            <a:r>
              <a:rPr lang="en-US" dirty="0" smtClean="0"/>
              <a:t> </a:t>
            </a:r>
            <a:r>
              <a:rPr lang="en-US" dirty="0" smtClean="0">
                <a:hlinkClick r:id="rId5" tooltip="Diesel engine"/>
              </a:rPr>
              <a:t>diesel engines</a:t>
            </a:r>
            <a:r>
              <a:rPr lang="en-US" dirty="0" smtClean="0"/>
              <a:t>, two shafts, twin rudders</a:t>
            </a:r>
          </a:p>
          <a:p>
            <a:pPr fontAlgn="auto">
              <a:spcBef>
                <a:spcPts val="0"/>
              </a:spcBef>
              <a:spcAft>
                <a:spcPts val="0"/>
              </a:spcAft>
              <a:defRPr/>
            </a:pPr>
            <a:r>
              <a:rPr lang="en-US" dirty="0" smtClean="0"/>
              <a:t>Speed: 		12 </a:t>
            </a:r>
            <a:r>
              <a:rPr lang="en-US" dirty="0" smtClean="0">
                <a:hlinkClick r:id="rId6" tooltip="Knot (unit)"/>
              </a:rPr>
              <a:t>knots</a:t>
            </a:r>
            <a:r>
              <a:rPr lang="en-US" dirty="0" smtClean="0"/>
              <a:t> (14 mph; 22 km/h)</a:t>
            </a:r>
          </a:p>
          <a:p>
            <a:pPr fontAlgn="auto">
              <a:spcBef>
                <a:spcPts val="0"/>
              </a:spcBef>
              <a:spcAft>
                <a:spcPts val="0"/>
              </a:spcAft>
              <a:defRPr/>
            </a:pPr>
            <a:r>
              <a:rPr lang="en-US" dirty="0" smtClean="0"/>
              <a:t>Boats and landing</a:t>
            </a:r>
            <a:br>
              <a:rPr lang="en-US" dirty="0" smtClean="0"/>
            </a:br>
            <a:r>
              <a:rPr lang="en-US" dirty="0" smtClean="0"/>
              <a:t>craft carried: 		2 to 6 </a:t>
            </a:r>
            <a:r>
              <a:rPr lang="en-US" dirty="0" smtClean="0">
                <a:hlinkClick r:id="rId7" tooltip="LCVP"/>
              </a:rPr>
              <a:t>LCVPs</a:t>
            </a:r>
            <a:r>
              <a:rPr lang="en-US" dirty="0" smtClean="0"/>
              <a:t> Troops: Approx. 140 officers and other ranks Complement: 8 to 10 officers, 100 to 115 enlisted Armament:		 • 1 × 3 in (76 mm) gun</a:t>
            </a:r>
            <a:br>
              <a:rPr lang="en-US" dirty="0" smtClean="0"/>
            </a:br>
            <a:r>
              <a:rPr lang="en-US" dirty="0" smtClean="0"/>
              <a:t>		• 6 × </a:t>
            </a:r>
            <a:r>
              <a:rPr lang="en-US" dirty="0" smtClean="0">
                <a:hlinkClick r:id="rId8" tooltip="40 mm Bofors"/>
              </a:rPr>
              <a:t>40 mm </a:t>
            </a:r>
            <a:r>
              <a:rPr lang="en-US" dirty="0" err="1" smtClean="0">
                <a:hlinkClick r:id="rId8" tooltip="40 mm Bofors"/>
              </a:rPr>
              <a:t>Bofors</a:t>
            </a:r>
            <a:r>
              <a:rPr lang="en-US" dirty="0" smtClean="0"/>
              <a:t> guns</a:t>
            </a:r>
            <a:br>
              <a:rPr lang="en-US" dirty="0" smtClean="0"/>
            </a:br>
            <a:r>
              <a:rPr lang="en-US" dirty="0" smtClean="0"/>
              <a:t>		• 6 × 20 mm guns</a:t>
            </a:r>
            <a:br>
              <a:rPr lang="en-US" dirty="0" smtClean="0"/>
            </a:br>
            <a:r>
              <a:rPr lang="en-US" dirty="0" smtClean="0"/>
              <a:t>		• 2 × .50 cal (12.7 mm) machine guns</a:t>
            </a:r>
            <a:br>
              <a:rPr lang="en-US" dirty="0" smtClean="0"/>
            </a:br>
            <a:r>
              <a:rPr lang="en-US" dirty="0" smtClean="0"/>
              <a:t>		• 4 × .30 cal (7.62 mm) machine guns</a:t>
            </a:r>
          </a:p>
          <a:p>
            <a:pPr fontAlgn="auto">
              <a:spcBef>
                <a:spcPts val="0"/>
              </a:spcBef>
              <a:spcAft>
                <a:spcPts val="0"/>
              </a:spcAft>
              <a:defRPr/>
            </a:pPr>
            <a:r>
              <a:rPr lang="en-US" dirty="0" smtClean="0"/>
              <a:t>Source: http://en.wikipedia.org/wiki/Tank_landing_ship</a:t>
            </a: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5428AB-4630-4A8D-A791-82A725947A77}"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Inside LST</a:t>
            </a:r>
            <a:r>
              <a:rPr lang="en-US" smtClean="0"/>
              <a:t>, http://www.insidelst.com/design.htm</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96B5CB-7E34-4878-AC7F-5E1807B3402A}"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More LSTs were constructed at Evansville than any other facility</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19EDCD-A127-48DD-8D67-8E4CED7AD249}"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http://www.ibiblio.org/hyperwar/USA/USA-C-WWII/maps/USA-WWII-1.jpg</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7524AA-9765-4547-9644-6D2E394D3563}"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http://www.ibiblio.org/hyperwar/USA/USA-C-WWII/maps/USA-WWII-2.jpg</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114514-2368-4FE8-9555-9FA564085EB4}"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DB6F01-C945-4625-9C3A-C3B41D16F779}"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CD1799-61E5-4B41-8D33-740991CE23CD}" type="datetimeFigureOut">
              <a:rPr lang="en-US"/>
              <a:pPr>
                <a:defRPr/>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6A88B-98B0-4644-9FC7-4459AC829E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56DAEC-B2BB-48F5-BC1F-3684E9FEA7E3}" type="datetimeFigureOut">
              <a:rPr lang="en-US"/>
              <a:pPr>
                <a:defRPr/>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6DC671-A2A6-473F-80CD-0F378BE88A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1B4EB1-2572-482E-9A36-446051A0534D}" type="datetimeFigureOut">
              <a:rPr lang="en-US"/>
              <a:pPr>
                <a:defRPr/>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CC5B0B-772E-48C4-B702-24E5ACF71D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7E997-BC86-43C6-9C0F-FC42509D913D}" type="datetimeFigureOut">
              <a:rPr lang="en-US"/>
              <a:pPr>
                <a:defRPr/>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B318F-E381-4810-BD99-4A32AACF86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FA8B8C-C529-49DA-8857-D7035496F0A8}" type="datetimeFigureOut">
              <a:rPr lang="en-US"/>
              <a:pPr>
                <a:defRPr/>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FFFA3-9F8C-41B4-BA20-07915CABDC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42D1C4-5442-4283-916B-6592F06542BA}" type="datetimeFigureOut">
              <a:rPr lang="en-US"/>
              <a:pPr>
                <a:defRPr/>
              </a:pPr>
              <a:t>11/22/2011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39DF70-3B99-43A9-80F6-8BDECA1EFE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1D29E2-E399-475E-8BC2-580621AA2287}" type="datetimeFigureOut">
              <a:rPr lang="en-US"/>
              <a:pPr>
                <a:defRPr/>
              </a:pPr>
              <a:t>11/22/2011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763C43-E3B7-4290-A6A6-5964C65C67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D07A2-C97B-43FB-BA84-602E48905700}" type="datetimeFigureOut">
              <a:rPr lang="en-US"/>
              <a:pPr>
                <a:defRPr/>
              </a:pPr>
              <a:t>11/22/2011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678A1D-3A30-4393-AF3F-066DB2DBCC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A8EC4C-BE88-49FE-BC54-55F8EA3A4D62}" type="datetimeFigureOut">
              <a:rPr lang="en-US"/>
              <a:pPr>
                <a:defRPr/>
              </a:pPr>
              <a:t>11/22/2011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D8251E-443A-4290-BC11-FCABA7FE8C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3ED354-D3C9-4C77-8F6C-5A37D86BD112}" type="datetimeFigureOut">
              <a:rPr lang="en-US"/>
              <a:pPr>
                <a:defRPr/>
              </a:pPr>
              <a:t>11/22/2011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1D1739-3074-413E-AD62-11AFB6E3A3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9668B3-53B0-4400-8C0B-928724CA5606}" type="datetimeFigureOut">
              <a:rPr lang="en-US"/>
              <a:pPr>
                <a:defRPr/>
              </a:pPr>
              <a:t>11/22/2011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742D9D-B620-4A65-AC22-5F569964FB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71C8879-F3F7-4B19-B53B-A77FDD36F2E8}" type="datetimeFigureOut">
              <a:rPr lang="en-US"/>
              <a:pPr>
                <a:defRPr/>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CD407F0-AA20-4742-B182-DC36BC81602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stmemorial.org/default.htm" TargetMode="External"/><Relationship Id="rId7" Type="http://schemas.openxmlformats.org/officeDocument/2006/relationships/hyperlink" Target="http://www.navsource.org/archives/10/16/16id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en.wikipedia.org/wiki/Landing_Ship,_Tank" TargetMode="External"/><Relationship Id="rId5" Type="http://schemas.openxmlformats.org/officeDocument/2006/relationships/hyperlink" Target="http://www.uslst.org/index.htm" TargetMode="External"/><Relationship Id="rId4" Type="http://schemas.openxmlformats.org/officeDocument/2006/relationships/hyperlink" Target="http://www.worldwariihistory.info/WWII/introduction.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143000"/>
          </a:xfrm>
        </p:spPr>
        <p:txBody>
          <a:bodyPr rtlCol="0">
            <a:normAutofit fontScale="90000"/>
          </a:bodyPr>
          <a:lstStyle/>
          <a:p>
            <a:pPr fontAlgn="auto">
              <a:spcAft>
                <a:spcPts val="0"/>
              </a:spcAft>
              <a:defRPr/>
            </a:pPr>
            <a:r>
              <a:rPr lang="en-US" dirty="0" smtClean="0">
                <a:latin typeface="Microsoft Sans Serif" pitchFamily="34" charset="0"/>
                <a:cs typeface="Microsoft Sans Serif" pitchFamily="34" charset="0"/>
              </a:rPr>
              <a:t>Role of the LSTs (Landing Ship Tank) in WW II Amphibious Operations</a:t>
            </a:r>
            <a:endParaRPr lang="en-US" dirty="0">
              <a:latin typeface="Microsoft Sans Serif" pitchFamily="34" charset="0"/>
              <a:cs typeface="Microsoft Sans Serif" pitchFamily="34" charset="0"/>
            </a:endParaRPr>
          </a:p>
        </p:txBody>
      </p:sp>
      <p:pic>
        <p:nvPicPr>
          <p:cNvPr id="14338" name="Content Placeholder 5" descr="LST_Sicily.jpg"/>
          <p:cNvPicPr>
            <a:picLocks noGrp="1" noChangeAspect="1"/>
          </p:cNvPicPr>
          <p:nvPr>
            <p:ph idx="1"/>
          </p:nvPr>
        </p:nvPicPr>
        <p:blipFill>
          <a:blip r:embed="rId3"/>
          <a:srcRect/>
          <a:stretch>
            <a:fillRect/>
          </a:stretch>
        </p:blipFill>
        <p:spPr>
          <a:xfrm>
            <a:off x="2836863" y="1600200"/>
            <a:ext cx="3470275" cy="4525963"/>
          </a:xfrm>
        </p:spPr>
      </p:pic>
      <p:sp>
        <p:nvSpPr>
          <p:cNvPr id="14339" name="TextBox 4"/>
          <p:cNvSpPr txBox="1">
            <a:spLocks noChangeArrowheads="1"/>
          </p:cNvSpPr>
          <p:nvPr/>
        </p:nvSpPr>
        <p:spPr bwMode="auto">
          <a:xfrm>
            <a:off x="2743200" y="6172200"/>
            <a:ext cx="3657600" cy="646113"/>
          </a:xfrm>
          <a:prstGeom prst="rect">
            <a:avLst/>
          </a:prstGeom>
          <a:noFill/>
          <a:ln w="9525">
            <a:noFill/>
            <a:miter lim="800000"/>
            <a:headEnd/>
            <a:tailEnd/>
          </a:ln>
        </p:spPr>
        <p:txBody>
          <a:bodyPr>
            <a:spAutoFit/>
          </a:bodyPr>
          <a:lstStyle/>
          <a:p>
            <a:pPr algn="ctr"/>
            <a:r>
              <a:rPr lang="en-US">
                <a:latin typeface="Calibri" pitchFamily="34" charset="0"/>
              </a:rPr>
              <a:t>by</a:t>
            </a:r>
          </a:p>
          <a:p>
            <a:pPr algn="ctr"/>
            <a:r>
              <a:rPr lang="en-US">
                <a:latin typeface="Calibri" pitchFamily="34" charset="0"/>
              </a:rPr>
              <a:t>Carlos Luna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5029200" y="8763000"/>
            <a:ext cx="8229600" cy="1219200"/>
          </a:xfrm>
        </p:spPr>
        <p:txBody>
          <a:bodyPr/>
          <a:lstStyle/>
          <a:p>
            <a:r>
              <a:rPr lang="en-US" sz="3200" smtClean="0"/>
              <a:t>Almost a million troops and over a million tons of supplies are carried by Seventh Amphibious Force in support Gen McArthur </a:t>
            </a:r>
            <a:endParaRPr lang="en-US" sz="2400" smtClean="0"/>
          </a:p>
        </p:txBody>
      </p:sp>
      <p:pic>
        <p:nvPicPr>
          <p:cNvPr id="30722" name="Content Placeholder 3" descr="LST0008_edited.JPG"/>
          <p:cNvPicPr>
            <a:picLocks noGrp="1" noChangeAspect="1"/>
          </p:cNvPicPr>
          <p:nvPr>
            <p:ph idx="1"/>
          </p:nvPr>
        </p:nvPicPr>
        <p:blipFill>
          <a:blip r:embed="rId3"/>
          <a:srcRect l="2899" t="16750" b="51045"/>
          <a:stretch>
            <a:fillRect/>
          </a:stretch>
        </p:blipFill>
        <p:spPr>
          <a:xfrm>
            <a:off x="228600" y="3962400"/>
            <a:ext cx="4343400" cy="2139950"/>
          </a:xfrm>
        </p:spPr>
      </p:pic>
      <p:pic>
        <p:nvPicPr>
          <p:cNvPr id="30723" name="Picture 4" descr="LST0009_edited.JPG"/>
          <p:cNvPicPr>
            <a:picLocks noChangeAspect="1"/>
          </p:cNvPicPr>
          <p:nvPr/>
        </p:nvPicPr>
        <p:blipFill>
          <a:blip r:embed="rId4"/>
          <a:srcRect b="4068"/>
          <a:stretch>
            <a:fillRect/>
          </a:stretch>
        </p:blipFill>
        <p:spPr bwMode="auto">
          <a:xfrm>
            <a:off x="228600" y="762000"/>
            <a:ext cx="4343400" cy="3249613"/>
          </a:xfrm>
          <a:prstGeom prst="rect">
            <a:avLst/>
          </a:prstGeom>
          <a:noFill/>
          <a:ln w="9525">
            <a:noFill/>
            <a:miter lim="800000"/>
            <a:headEnd/>
            <a:tailEnd/>
          </a:ln>
        </p:spPr>
      </p:pic>
      <p:pic>
        <p:nvPicPr>
          <p:cNvPr id="30724" name="Content Placeholder 3" descr="LST0008_edited.JPG"/>
          <p:cNvPicPr>
            <a:picLocks noChangeAspect="1"/>
          </p:cNvPicPr>
          <p:nvPr/>
        </p:nvPicPr>
        <p:blipFill>
          <a:blip r:embed="rId3"/>
          <a:srcRect l="5798" t="48615" r="2898" b="5516"/>
          <a:stretch>
            <a:fillRect/>
          </a:stretch>
        </p:blipFill>
        <p:spPr bwMode="auto">
          <a:xfrm>
            <a:off x="4648200" y="2819400"/>
            <a:ext cx="4343400" cy="3240088"/>
          </a:xfrm>
          <a:prstGeom prst="rect">
            <a:avLst/>
          </a:prstGeom>
          <a:noFill/>
          <a:ln w="9525">
            <a:noFill/>
            <a:miter lim="800000"/>
            <a:headEnd/>
            <a:tailEnd/>
          </a:ln>
        </p:spPr>
      </p:pic>
      <p:sp>
        <p:nvSpPr>
          <p:cNvPr id="30725" name="TextBox 6"/>
          <p:cNvSpPr txBox="1">
            <a:spLocks noChangeArrowheads="1"/>
          </p:cNvSpPr>
          <p:nvPr/>
        </p:nvSpPr>
        <p:spPr bwMode="auto">
          <a:xfrm>
            <a:off x="4648200" y="685800"/>
            <a:ext cx="4343400" cy="1938338"/>
          </a:xfrm>
          <a:prstGeom prst="rect">
            <a:avLst/>
          </a:prstGeom>
          <a:noFill/>
          <a:ln w="9525">
            <a:noFill/>
            <a:miter lim="800000"/>
            <a:headEnd/>
            <a:tailEnd/>
          </a:ln>
        </p:spPr>
        <p:txBody>
          <a:bodyPr>
            <a:spAutoFit/>
          </a:bodyPr>
          <a:lstStyle/>
          <a:p>
            <a:r>
              <a:rPr lang="en-US" sz="2400">
                <a:latin typeface="Calibri" pitchFamily="34" charset="0"/>
              </a:rPr>
              <a:t>Almost a million troops and over a million tons of supplies were carried by the Seventh Amphibious Force in support of Gen MacArthur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Design Modifications</a:t>
            </a:r>
          </a:p>
        </p:txBody>
      </p:sp>
      <p:sp>
        <p:nvSpPr>
          <p:cNvPr id="32770" name="Content Placeholder 4"/>
          <p:cNvSpPr>
            <a:spLocks noGrp="1"/>
          </p:cNvSpPr>
          <p:nvPr>
            <p:ph idx="1"/>
          </p:nvPr>
        </p:nvSpPr>
        <p:spPr/>
        <p:txBody>
          <a:bodyPr/>
          <a:lstStyle/>
          <a:p>
            <a:r>
              <a:rPr lang="en-US" smtClean="0"/>
              <a:t>The LST design proved to be adaptable to the many needs of military operations</a:t>
            </a:r>
          </a:p>
          <a:p>
            <a:r>
              <a:rPr lang="en-US" smtClean="0"/>
              <a:t>LSTs were converted into various types of repair ships and tenders, hospital ships and a scout plane carrier</a:t>
            </a:r>
          </a:p>
          <a:p>
            <a:r>
              <a:rPr lang="en-US" smtClean="0"/>
              <a:t>The ship was provided with more boats and armament as it gained more operational experience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Aviation capable LSTs</a:t>
            </a:r>
          </a:p>
        </p:txBody>
      </p:sp>
      <p:pic>
        <p:nvPicPr>
          <p:cNvPr id="33794" name="Content Placeholder 5" descr="LST 906 FLIGHT DECK.jpg"/>
          <p:cNvPicPr>
            <a:picLocks noGrp="1" noChangeAspect="1"/>
          </p:cNvPicPr>
          <p:nvPr>
            <p:ph idx="1"/>
          </p:nvPr>
        </p:nvPicPr>
        <p:blipFill>
          <a:blip r:embed="rId3"/>
          <a:srcRect/>
          <a:stretch>
            <a:fillRect/>
          </a:stretch>
        </p:blipFill>
        <p:spPr>
          <a:xfrm>
            <a:off x="381000" y="3581400"/>
            <a:ext cx="4059238" cy="2835275"/>
          </a:xfrm>
        </p:spPr>
      </p:pic>
      <p:sp>
        <p:nvSpPr>
          <p:cNvPr id="33795" name="TextBox 6"/>
          <p:cNvSpPr txBox="1">
            <a:spLocks noChangeArrowheads="1"/>
          </p:cNvSpPr>
          <p:nvPr/>
        </p:nvSpPr>
        <p:spPr bwMode="auto">
          <a:xfrm>
            <a:off x="4953000" y="4419600"/>
            <a:ext cx="2971800" cy="1200150"/>
          </a:xfrm>
          <a:prstGeom prst="rect">
            <a:avLst/>
          </a:prstGeom>
          <a:noFill/>
          <a:ln w="9525">
            <a:noFill/>
            <a:miter lim="800000"/>
            <a:headEnd/>
            <a:tailEnd/>
          </a:ln>
        </p:spPr>
        <p:txBody>
          <a:bodyPr>
            <a:spAutoFit/>
          </a:bodyPr>
          <a:lstStyle/>
          <a:p>
            <a:pPr algn="ctr"/>
            <a:r>
              <a:rPr lang="en-US" sz="2400">
                <a:latin typeface="Calibri" pitchFamily="34" charset="0"/>
              </a:rPr>
              <a:t>LST 906 configured with a flight deck and aircraft stowage</a:t>
            </a:r>
          </a:p>
        </p:txBody>
      </p:sp>
      <p:pic>
        <p:nvPicPr>
          <p:cNvPr id="33796" name="Picture 7" descr="LST 775 Brodie system.jpg"/>
          <p:cNvPicPr>
            <a:picLocks noChangeAspect="1"/>
          </p:cNvPicPr>
          <p:nvPr/>
        </p:nvPicPr>
        <p:blipFill>
          <a:blip r:embed="rId4"/>
          <a:srcRect t="17226"/>
          <a:stretch>
            <a:fillRect/>
          </a:stretch>
        </p:blipFill>
        <p:spPr bwMode="auto">
          <a:xfrm>
            <a:off x="2438400" y="1295400"/>
            <a:ext cx="6354763" cy="2197100"/>
          </a:xfrm>
          <a:prstGeom prst="rect">
            <a:avLst/>
          </a:prstGeom>
          <a:noFill/>
          <a:ln w="9525">
            <a:noFill/>
            <a:miter lim="800000"/>
            <a:headEnd/>
            <a:tailEnd/>
          </a:ln>
        </p:spPr>
      </p:pic>
      <p:sp>
        <p:nvSpPr>
          <p:cNvPr id="33797" name="TextBox 8"/>
          <p:cNvSpPr txBox="1">
            <a:spLocks noChangeArrowheads="1"/>
          </p:cNvSpPr>
          <p:nvPr/>
        </p:nvSpPr>
        <p:spPr bwMode="auto">
          <a:xfrm>
            <a:off x="381000" y="1447800"/>
            <a:ext cx="1828800" cy="1938338"/>
          </a:xfrm>
          <a:prstGeom prst="rect">
            <a:avLst/>
          </a:prstGeom>
          <a:noFill/>
          <a:ln w="9525">
            <a:noFill/>
            <a:miter lim="800000"/>
            <a:headEnd/>
            <a:tailEnd/>
          </a:ln>
        </p:spPr>
        <p:txBody>
          <a:bodyPr>
            <a:spAutoFit/>
          </a:bodyPr>
          <a:lstStyle/>
          <a:p>
            <a:pPr algn="ctr"/>
            <a:r>
              <a:rPr lang="en-US" sz="2400">
                <a:latin typeface="Calibri" pitchFamily="34" charset="0"/>
              </a:rPr>
              <a:t>LST 775 with Brodie launch and recovery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868362"/>
          </a:xfrm>
        </p:spPr>
        <p:txBody>
          <a:bodyPr/>
          <a:lstStyle/>
          <a:p>
            <a:r>
              <a:rPr lang="en-US" smtClean="0"/>
              <a:t>List of ship’s personnel and ratings</a:t>
            </a:r>
          </a:p>
        </p:txBody>
      </p:sp>
      <p:sp>
        <p:nvSpPr>
          <p:cNvPr id="3" name="Content Placeholder 2"/>
          <p:cNvSpPr>
            <a:spLocks noGrp="1"/>
          </p:cNvSpPr>
          <p:nvPr>
            <p:ph idx="1"/>
          </p:nvPr>
        </p:nvSpPr>
        <p:spPr>
          <a:xfrm>
            <a:off x="457200" y="1036638"/>
            <a:ext cx="5486400" cy="4525962"/>
          </a:xfrm>
        </p:spPr>
        <p:txBody>
          <a:bodyPr rtlCol="0">
            <a:normAutofit/>
          </a:bodyPr>
          <a:lstStyle/>
          <a:p>
            <a:pPr marL="0" indent="0" fontAlgn="auto">
              <a:spcAft>
                <a:spcPts val="0"/>
              </a:spcAft>
              <a:buFont typeface="Arial" pitchFamily="34" charset="0"/>
              <a:buNone/>
              <a:defRPr/>
            </a:pPr>
            <a:r>
              <a:rPr lang="en-US" sz="1400" b="1" i="1" dirty="0" smtClean="0"/>
              <a:t>Ship Compliment</a:t>
            </a:r>
            <a:endParaRPr lang="en-US" sz="1400" dirty="0" smtClean="0"/>
          </a:p>
          <a:p>
            <a:pPr marL="0" indent="0" fontAlgn="auto">
              <a:spcAft>
                <a:spcPts val="0"/>
              </a:spcAft>
              <a:buFont typeface="Arial" pitchFamily="34" charset="0"/>
              <a:buNone/>
              <a:defRPr/>
            </a:pPr>
            <a:r>
              <a:rPr lang="en-US" sz="1400" b="1" dirty="0" smtClean="0"/>
              <a:t>Officer Compliment:</a:t>
            </a:r>
            <a:endParaRPr lang="en-US" sz="1400" dirty="0" smtClean="0"/>
          </a:p>
          <a:p>
            <a:pPr fontAlgn="auto">
              <a:spcAft>
                <a:spcPts val="0"/>
              </a:spcAft>
              <a:buFont typeface="Arial" pitchFamily="34" charset="0"/>
              <a:buNone/>
              <a:defRPr/>
            </a:pPr>
            <a:r>
              <a:rPr lang="en-US" sz="1400" dirty="0" smtClean="0"/>
              <a:t> </a:t>
            </a:r>
          </a:p>
          <a:p>
            <a:pPr fontAlgn="auto">
              <a:spcAft>
                <a:spcPts val="0"/>
              </a:spcAft>
              <a:buFont typeface="Arial" pitchFamily="34" charset="0"/>
              <a:buNone/>
              <a:defRPr/>
            </a:pPr>
            <a:r>
              <a:rPr lang="en-US" sz="1400" dirty="0" smtClean="0"/>
              <a:t>Commanding Officer  (Lieutenant) </a:t>
            </a:r>
          </a:p>
          <a:p>
            <a:pPr fontAlgn="auto">
              <a:spcAft>
                <a:spcPts val="0"/>
              </a:spcAft>
              <a:buFont typeface="Arial" pitchFamily="34" charset="0"/>
              <a:buNone/>
              <a:defRPr/>
            </a:pPr>
            <a:r>
              <a:rPr lang="en-US" sz="1400" dirty="0" smtClean="0"/>
              <a:t>Executive Officer (Lieutenant, </a:t>
            </a:r>
            <a:r>
              <a:rPr lang="en-US" sz="1400" dirty="0" err="1" smtClean="0"/>
              <a:t>Jr.Gr</a:t>
            </a:r>
            <a:r>
              <a:rPr lang="en-US" sz="1400" dirty="0" smtClean="0"/>
              <a:t>.)                       </a:t>
            </a:r>
          </a:p>
          <a:p>
            <a:pPr fontAlgn="auto">
              <a:spcAft>
                <a:spcPts val="0"/>
              </a:spcAft>
              <a:buFont typeface="Arial" pitchFamily="34" charset="0"/>
              <a:buNone/>
              <a:defRPr/>
            </a:pPr>
            <a:r>
              <a:rPr lang="en-US" sz="1400" dirty="0" smtClean="0"/>
              <a:t>First Lieutenant  (Lieutenant, </a:t>
            </a:r>
            <a:r>
              <a:rPr lang="en-US" sz="1400" dirty="0" err="1" smtClean="0"/>
              <a:t>Jr.Gr</a:t>
            </a:r>
            <a:r>
              <a:rPr lang="en-US" sz="1400" dirty="0" smtClean="0"/>
              <a:t>.)</a:t>
            </a:r>
          </a:p>
          <a:p>
            <a:pPr fontAlgn="auto">
              <a:spcAft>
                <a:spcPts val="0"/>
              </a:spcAft>
              <a:buFont typeface="Arial" pitchFamily="34" charset="0"/>
              <a:buNone/>
              <a:defRPr/>
            </a:pPr>
            <a:r>
              <a:rPr lang="en-US" sz="1400" dirty="0" smtClean="0"/>
              <a:t>Engineering Officer (Ensign)                   </a:t>
            </a:r>
          </a:p>
          <a:p>
            <a:pPr fontAlgn="auto">
              <a:spcAft>
                <a:spcPts val="0"/>
              </a:spcAft>
              <a:buFont typeface="Arial" pitchFamily="34" charset="0"/>
              <a:buNone/>
              <a:defRPr/>
            </a:pPr>
            <a:r>
              <a:rPr lang="en-US" sz="1400" dirty="0" err="1" smtClean="0"/>
              <a:t>Ass’t</a:t>
            </a:r>
            <a:r>
              <a:rPr lang="en-US" sz="1400" dirty="0" smtClean="0"/>
              <a:t> First Lieutenant (Ensign)                               </a:t>
            </a:r>
          </a:p>
          <a:p>
            <a:pPr fontAlgn="auto">
              <a:spcAft>
                <a:spcPts val="0"/>
              </a:spcAft>
              <a:buFont typeface="Arial" pitchFamily="34" charset="0"/>
              <a:buNone/>
              <a:defRPr/>
            </a:pPr>
            <a:r>
              <a:rPr lang="en-US" sz="1400" dirty="0" smtClean="0"/>
              <a:t>Gunnery Officer (Ensign)          </a:t>
            </a:r>
          </a:p>
          <a:p>
            <a:pPr fontAlgn="auto">
              <a:spcAft>
                <a:spcPts val="0"/>
              </a:spcAft>
              <a:buFont typeface="Arial" pitchFamily="34" charset="0"/>
              <a:buNone/>
              <a:defRPr/>
            </a:pPr>
            <a:r>
              <a:rPr lang="en-US" sz="1400" dirty="0" smtClean="0"/>
              <a:t>Communications Officer (Ensign)                 </a:t>
            </a:r>
          </a:p>
          <a:p>
            <a:pPr fontAlgn="auto">
              <a:spcAft>
                <a:spcPts val="0"/>
              </a:spcAft>
              <a:buFont typeface="Arial" pitchFamily="34" charset="0"/>
              <a:buNone/>
              <a:defRPr/>
            </a:pPr>
            <a:r>
              <a:rPr lang="en-US" sz="1400" dirty="0" smtClean="0"/>
              <a:t>                                                                             </a:t>
            </a:r>
          </a:p>
          <a:p>
            <a:pPr marL="0" indent="0" fontAlgn="auto">
              <a:spcAft>
                <a:spcPts val="0"/>
              </a:spcAft>
              <a:buFont typeface="Arial" pitchFamily="34" charset="0"/>
              <a:buNone/>
              <a:defRPr/>
            </a:pPr>
            <a:r>
              <a:rPr lang="en-US" sz="1400" dirty="0" smtClean="0"/>
              <a:t> TOTAL OFFICERS:    7    </a:t>
            </a:r>
          </a:p>
          <a:p>
            <a:pPr fontAlgn="auto">
              <a:spcAft>
                <a:spcPts val="0"/>
              </a:spcAft>
              <a:buFont typeface="Arial" pitchFamily="34" charset="0"/>
              <a:buChar char="•"/>
              <a:defRPr/>
            </a:pPr>
            <a:endParaRPr lang="en-US" sz="1400" dirty="0"/>
          </a:p>
        </p:txBody>
      </p:sp>
      <p:sp>
        <p:nvSpPr>
          <p:cNvPr id="5" name="TextBox 4"/>
          <p:cNvSpPr txBox="1"/>
          <p:nvPr/>
        </p:nvSpPr>
        <p:spPr>
          <a:xfrm>
            <a:off x="3581400" y="1066800"/>
            <a:ext cx="5105400" cy="5478423"/>
          </a:xfrm>
          <a:prstGeom prst="rect">
            <a:avLst/>
          </a:prstGeom>
          <a:noFill/>
        </p:spPr>
        <p:txBody>
          <a:bodyPr numCol="2">
            <a:spAutoFit/>
          </a:bodyPr>
          <a:lstStyle/>
          <a:p>
            <a:pPr fontAlgn="auto">
              <a:spcBef>
                <a:spcPts val="0"/>
              </a:spcBef>
              <a:spcAft>
                <a:spcPts val="0"/>
              </a:spcAft>
              <a:defRPr/>
            </a:pPr>
            <a:r>
              <a:rPr lang="en-US" sz="1400" b="1" dirty="0">
                <a:latin typeface="+mn-lt"/>
              </a:rPr>
              <a:t>Enlisted Compliment:</a:t>
            </a:r>
          </a:p>
          <a:p>
            <a:pPr fontAlgn="auto">
              <a:spcBef>
                <a:spcPts val="0"/>
              </a:spcBef>
              <a:spcAft>
                <a:spcPts val="0"/>
              </a:spcAft>
              <a:defRPr/>
            </a:pPr>
            <a:endParaRPr lang="en-US" sz="1400" dirty="0">
              <a:latin typeface="+mn-lt"/>
            </a:endParaRPr>
          </a:p>
          <a:p>
            <a:pPr fontAlgn="auto">
              <a:spcBef>
                <a:spcPts val="0"/>
              </a:spcBef>
              <a:spcAft>
                <a:spcPts val="0"/>
              </a:spcAft>
              <a:defRPr/>
            </a:pPr>
            <a:r>
              <a:rPr lang="en-US" sz="1400" dirty="0">
                <a:latin typeface="+mn-lt"/>
              </a:rPr>
              <a:t>Chief Boatswain’s Mate 1</a:t>
            </a:r>
          </a:p>
          <a:p>
            <a:pPr fontAlgn="auto">
              <a:spcBef>
                <a:spcPts val="0"/>
              </a:spcBef>
              <a:spcAft>
                <a:spcPts val="0"/>
              </a:spcAft>
              <a:defRPr/>
            </a:pPr>
            <a:r>
              <a:rPr lang="en-US" sz="1400" dirty="0">
                <a:latin typeface="+mn-lt"/>
              </a:rPr>
              <a:t>Boatswain’s Mate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Boatswain’s Mate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Coxswain 2</a:t>
            </a:r>
          </a:p>
          <a:p>
            <a:pPr fontAlgn="auto">
              <a:spcBef>
                <a:spcPts val="0"/>
              </a:spcBef>
              <a:spcAft>
                <a:spcPts val="0"/>
              </a:spcAft>
              <a:defRPr/>
            </a:pPr>
            <a:r>
              <a:rPr lang="en-US" sz="1400" dirty="0">
                <a:latin typeface="+mn-lt"/>
              </a:rPr>
              <a:t>Chief Gunner's Mate 1</a:t>
            </a:r>
          </a:p>
          <a:p>
            <a:pPr fontAlgn="auto">
              <a:spcBef>
                <a:spcPts val="0"/>
              </a:spcBef>
              <a:spcAft>
                <a:spcPts val="0"/>
              </a:spcAft>
              <a:defRPr/>
            </a:pPr>
            <a:r>
              <a:rPr lang="en-US" sz="1400" dirty="0">
                <a:latin typeface="+mn-lt"/>
              </a:rPr>
              <a:t>Gunner’s Mate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Gunner’s Mate 2</a:t>
            </a:r>
            <a:r>
              <a:rPr lang="en-US" sz="1400" baseline="30000" dirty="0">
                <a:latin typeface="+mn-lt"/>
              </a:rPr>
              <a:t>nd</a:t>
            </a:r>
            <a:r>
              <a:rPr lang="en-US" sz="1400" dirty="0">
                <a:latin typeface="+mn-lt"/>
              </a:rPr>
              <a:t> class 2</a:t>
            </a:r>
          </a:p>
          <a:p>
            <a:pPr fontAlgn="auto">
              <a:spcBef>
                <a:spcPts val="0"/>
              </a:spcBef>
              <a:spcAft>
                <a:spcPts val="0"/>
              </a:spcAft>
              <a:defRPr/>
            </a:pPr>
            <a:r>
              <a:rPr lang="en-US" sz="1400" dirty="0">
                <a:latin typeface="+mn-lt"/>
              </a:rPr>
              <a:t>Gunner’s Mate 3</a:t>
            </a:r>
            <a:r>
              <a:rPr lang="en-US" sz="1400" baseline="30000" dirty="0">
                <a:latin typeface="+mn-lt"/>
              </a:rPr>
              <a:t>rd</a:t>
            </a:r>
            <a:r>
              <a:rPr lang="en-US" sz="1400" dirty="0">
                <a:latin typeface="+mn-lt"/>
              </a:rPr>
              <a:t> class 3</a:t>
            </a:r>
          </a:p>
          <a:p>
            <a:pPr fontAlgn="auto">
              <a:spcBef>
                <a:spcPts val="0"/>
              </a:spcBef>
              <a:spcAft>
                <a:spcPts val="0"/>
              </a:spcAft>
              <a:defRPr/>
            </a:pPr>
            <a:r>
              <a:rPr lang="en-US" sz="1400" dirty="0">
                <a:latin typeface="+mn-lt"/>
              </a:rPr>
              <a:t>Chief Quartermaster 1</a:t>
            </a:r>
          </a:p>
          <a:p>
            <a:pPr fontAlgn="auto">
              <a:spcBef>
                <a:spcPts val="0"/>
              </a:spcBef>
              <a:spcAft>
                <a:spcPts val="0"/>
              </a:spcAft>
              <a:defRPr/>
            </a:pPr>
            <a:r>
              <a:rPr lang="en-US" sz="1400" dirty="0">
                <a:latin typeface="+mn-lt"/>
              </a:rPr>
              <a:t>Quartermaster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Signal Man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Signal Man 3</a:t>
            </a:r>
            <a:r>
              <a:rPr lang="en-US" sz="1400" baseline="30000" dirty="0">
                <a:latin typeface="+mn-lt"/>
              </a:rPr>
              <a:t>rd</a:t>
            </a:r>
            <a:r>
              <a:rPr lang="en-US" sz="1400" dirty="0">
                <a:latin typeface="+mn-lt"/>
              </a:rPr>
              <a:t> class 1</a:t>
            </a:r>
          </a:p>
          <a:p>
            <a:pPr fontAlgn="auto">
              <a:spcBef>
                <a:spcPts val="0"/>
              </a:spcBef>
              <a:spcAft>
                <a:spcPts val="0"/>
              </a:spcAft>
              <a:defRPr/>
            </a:pPr>
            <a:r>
              <a:rPr lang="en-US" sz="1400" dirty="0">
                <a:latin typeface="+mn-lt"/>
              </a:rPr>
              <a:t>Fire Controlman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Seaman 1</a:t>
            </a:r>
            <a:r>
              <a:rPr lang="en-US" sz="1400" baseline="30000" dirty="0">
                <a:latin typeface="+mn-lt"/>
              </a:rPr>
              <a:t>st</a:t>
            </a:r>
            <a:r>
              <a:rPr lang="en-US" sz="1400" dirty="0">
                <a:latin typeface="+mn-lt"/>
              </a:rPr>
              <a:t> class 20</a:t>
            </a:r>
          </a:p>
          <a:p>
            <a:pPr fontAlgn="auto">
              <a:spcBef>
                <a:spcPts val="0"/>
              </a:spcBef>
              <a:spcAft>
                <a:spcPts val="0"/>
              </a:spcAft>
              <a:defRPr/>
            </a:pPr>
            <a:r>
              <a:rPr lang="en-US" sz="1400" dirty="0">
                <a:latin typeface="+mn-lt"/>
              </a:rPr>
              <a:t>Seaman 2</a:t>
            </a:r>
            <a:r>
              <a:rPr lang="en-US" sz="1400" baseline="30000" dirty="0">
                <a:latin typeface="+mn-lt"/>
              </a:rPr>
              <a:t>nd</a:t>
            </a:r>
            <a:r>
              <a:rPr lang="en-US" sz="1400" dirty="0">
                <a:latin typeface="+mn-lt"/>
              </a:rPr>
              <a:t> class 22</a:t>
            </a:r>
          </a:p>
          <a:p>
            <a:pPr fontAlgn="auto">
              <a:spcBef>
                <a:spcPts val="0"/>
              </a:spcBef>
              <a:spcAft>
                <a:spcPts val="0"/>
              </a:spcAft>
              <a:defRPr/>
            </a:pPr>
            <a:r>
              <a:rPr lang="en-US" sz="1400" dirty="0">
                <a:latin typeface="+mn-lt"/>
              </a:rPr>
              <a:t>Radioman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Radioman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Radioman 3</a:t>
            </a:r>
            <a:r>
              <a:rPr lang="en-US" sz="1400" baseline="30000" dirty="0">
                <a:latin typeface="+mn-lt"/>
              </a:rPr>
              <a:t>rd</a:t>
            </a:r>
            <a:r>
              <a:rPr lang="en-US" sz="1400" dirty="0">
                <a:latin typeface="+mn-lt"/>
              </a:rPr>
              <a:t> class 1</a:t>
            </a:r>
          </a:p>
          <a:p>
            <a:pPr fontAlgn="auto">
              <a:spcBef>
                <a:spcPts val="0"/>
              </a:spcBef>
              <a:spcAft>
                <a:spcPts val="0"/>
              </a:spcAft>
              <a:defRPr/>
            </a:pPr>
            <a:r>
              <a:rPr lang="en-US" sz="1400" dirty="0">
                <a:latin typeface="+mn-lt"/>
              </a:rPr>
              <a:t>Radio Technician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Radarman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Shipfitter 1</a:t>
            </a:r>
            <a:r>
              <a:rPr lang="en-US" sz="1400" baseline="30000" dirty="0">
                <a:latin typeface="+mn-lt"/>
              </a:rPr>
              <a:t>st</a:t>
            </a:r>
            <a:r>
              <a:rPr lang="en-US" sz="1400" dirty="0">
                <a:latin typeface="+mn-lt"/>
              </a:rPr>
              <a:t>  class 1 </a:t>
            </a:r>
          </a:p>
          <a:p>
            <a:pPr fontAlgn="auto">
              <a:spcBef>
                <a:spcPts val="0"/>
              </a:spcBef>
              <a:spcAft>
                <a:spcPts val="0"/>
              </a:spcAft>
              <a:defRPr/>
            </a:pPr>
            <a:r>
              <a:rPr lang="en-US" sz="1400" dirty="0">
                <a:latin typeface="+mn-lt"/>
              </a:rPr>
              <a:t>Shipfitter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Chief Motor Machinist 2 </a:t>
            </a:r>
          </a:p>
          <a:p>
            <a:pPr fontAlgn="auto">
              <a:spcBef>
                <a:spcPts val="0"/>
              </a:spcBef>
              <a:spcAft>
                <a:spcPts val="0"/>
              </a:spcAft>
              <a:defRPr/>
            </a:pPr>
            <a:r>
              <a:rPr lang="en-US" sz="1400" dirty="0">
                <a:latin typeface="+mn-lt"/>
              </a:rPr>
              <a:t>Motor Machinist Mate 1</a:t>
            </a:r>
            <a:r>
              <a:rPr lang="en-US" sz="1400" baseline="30000" dirty="0">
                <a:latin typeface="+mn-lt"/>
              </a:rPr>
              <a:t>st</a:t>
            </a:r>
            <a:r>
              <a:rPr lang="en-US" sz="1400" dirty="0">
                <a:latin typeface="+mn-lt"/>
              </a:rPr>
              <a:t> class  3</a:t>
            </a:r>
          </a:p>
          <a:p>
            <a:pPr fontAlgn="auto">
              <a:spcBef>
                <a:spcPts val="0"/>
              </a:spcBef>
              <a:spcAft>
                <a:spcPts val="0"/>
              </a:spcAft>
              <a:defRPr/>
            </a:pPr>
            <a:r>
              <a:rPr lang="en-US" sz="1400" dirty="0">
                <a:latin typeface="+mn-lt"/>
              </a:rPr>
              <a:t>Motor Machinist Mate 2</a:t>
            </a:r>
            <a:r>
              <a:rPr lang="en-US" sz="1400" baseline="30000" dirty="0">
                <a:latin typeface="+mn-lt"/>
              </a:rPr>
              <a:t>nd</a:t>
            </a:r>
            <a:r>
              <a:rPr lang="en-US" sz="1400" dirty="0">
                <a:latin typeface="+mn-lt"/>
              </a:rPr>
              <a:t> class 3</a:t>
            </a:r>
          </a:p>
          <a:p>
            <a:pPr fontAlgn="auto">
              <a:spcBef>
                <a:spcPts val="0"/>
              </a:spcBef>
              <a:spcAft>
                <a:spcPts val="0"/>
              </a:spcAft>
              <a:defRPr/>
            </a:pPr>
            <a:r>
              <a:rPr lang="en-US" sz="1400" dirty="0">
                <a:latin typeface="+mn-lt"/>
              </a:rPr>
              <a:t>Motor Machinist Mate 3</a:t>
            </a:r>
            <a:r>
              <a:rPr lang="en-US" sz="1400" baseline="30000" dirty="0">
                <a:latin typeface="+mn-lt"/>
              </a:rPr>
              <a:t>rd</a:t>
            </a:r>
            <a:r>
              <a:rPr lang="en-US" sz="1400" dirty="0">
                <a:latin typeface="+mn-lt"/>
              </a:rPr>
              <a:t> class 4</a:t>
            </a:r>
          </a:p>
          <a:p>
            <a:pPr fontAlgn="auto">
              <a:spcBef>
                <a:spcPts val="0"/>
              </a:spcBef>
              <a:spcAft>
                <a:spcPts val="0"/>
              </a:spcAft>
              <a:defRPr/>
            </a:pPr>
            <a:r>
              <a:rPr lang="en-US" sz="1400" dirty="0">
                <a:latin typeface="+mn-lt"/>
              </a:rPr>
              <a:t>Electrician's Mate 1</a:t>
            </a:r>
            <a:r>
              <a:rPr lang="en-US" sz="1400" baseline="30000" dirty="0">
                <a:latin typeface="+mn-lt"/>
              </a:rPr>
              <a:t>st</a:t>
            </a:r>
            <a:r>
              <a:rPr lang="en-US" sz="1400" dirty="0">
                <a:latin typeface="+mn-lt"/>
              </a:rPr>
              <a:t> class 1 </a:t>
            </a:r>
          </a:p>
          <a:p>
            <a:pPr fontAlgn="auto">
              <a:spcBef>
                <a:spcPts val="0"/>
              </a:spcBef>
              <a:spcAft>
                <a:spcPts val="0"/>
              </a:spcAft>
              <a:defRPr/>
            </a:pPr>
            <a:r>
              <a:rPr lang="en-US" sz="1400" dirty="0">
                <a:latin typeface="+mn-lt"/>
              </a:rPr>
              <a:t>Electrician's Mate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Electrician's Mate 3</a:t>
            </a:r>
            <a:r>
              <a:rPr lang="en-US" sz="1400" baseline="30000" dirty="0">
                <a:latin typeface="+mn-lt"/>
              </a:rPr>
              <a:t>rd</a:t>
            </a:r>
            <a:r>
              <a:rPr lang="en-US" sz="1400" dirty="0">
                <a:latin typeface="+mn-lt"/>
              </a:rPr>
              <a:t> class 1 </a:t>
            </a:r>
          </a:p>
          <a:p>
            <a:pPr fontAlgn="auto">
              <a:spcBef>
                <a:spcPts val="0"/>
              </a:spcBef>
              <a:spcAft>
                <a:spcPts val="0"/>
              </a:spcAft>
              <a:defRPr/>
            </a:pPr>
            <a:r>
              <a:rPr lang="en-US" sz="1400" dirty="0">
                <a:latin typeface="+mn-lt"/>
              </a:rPr>
              <a:t>Water Tender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Water Tender 3</a:t>
            </a:r>
            <a:r>
              <a:rPr lang="en-US" sz="1400" baseline="30000" dirty="0">
                <a:latin typeface="+mn-lt"/>
              </a:rPr>
              <a:t>rd</a:t>
            </a:r>
            <a:r>
              <a:rPr lang="en-US" sz="1400" dirty="0">
                <a:latin typeface="+mn-lt"/>
              </a:rPr>
              <a:t> class 1</a:t>
            </a:r>
          </a:p>
          <a:p>
            <a:pPr fontAlgn="auto">
              <a:spcBef>
                <a:spcPts val="0"/>
              </a:spcBef>
              <a:spcAft>
                <a:spcPts val="0"/>
              </a:spcAft>
              <a:defRPr/>
            </a:pPr>
            <a:r>
              <a:rPr lang="en-US" sz="1400" dirty="0">
                <a:latin typeface="+mn-lt"/>
              </a:rPr>
              <a:t>Fireman 1</a:t>
            </a:r>
            <a:r>
              <a:rPr lang="en-US" sz="1400" baseline="30000" dirty="0">
                <a:latin typeface="+mn-lt"/>
              </a:rPr>
              <a:t>st</a:t>
            </a:r>
            <a:r>
              <a:rPr lang="en-US" sz="1400" dirty="0">
                <a:latin typeface="+mn-lt"/>
              </a:rPr>
              <a:t> class 4</a:t>
            </a:r>
          </a:p>
          <a:p>
            <a:pPr fontAlgn="auto">
              <a:spcBef>
                <a:spcPts val="0"/>
              </a:spcBef>
              <a:spcAft>
                <a:spcPts val="0"/>
              </a:spcAft>
              <a:defRPr/>
            </a:pPr>
            <a:r>
              <a:rPr lang="en-US" sz="1400" dirty="0">
                <a:latin typeface="+mn-lt"/>
              </a:rPr>
              <a:t>Fireman 2</a:t>
            </a:r>
            <a:r>
              <a:rPr lang="en-US" sz="1400" baseline="30000" dirty="0">
                <a:latin typeface="+mn-lt"/>
              </a:rPr>
              <a:t>nd</a:t>
            </a:r>
            <a:r>
              <a:rPr lang="en-US" sz="1400" dirty="0">
                <a:latin typeface="+mn-lt"/>
              </a:rPr>
              <a:t> class 4</a:t>
            </a:r>
          </a:p>
          <a:p>
            <a:pPr fontAlgn="auto">
              <a:spcBef>
                <a:spcPts val="0"/>
              </a:spcBef>
              <a:spcAft>
                <a:spcPts val="0"/>
              </a:spcAft>
              <a:defRPr/>
            </a:pPr>
            <a:r>
              <a:rPr lang="en-US" sz="1400" dirty="0">
                <a:latin typeface="+mn-lt"/>
              </a:rPr>
              <a:t>Yeoman 2</a:t>
            </a:r>
            <a:r>
              <a:rPr lang="en-US" sz="1400" baseline="30000" dirty="0">
                <a:latin typeface="+mn-lt"/>
              </a:rPr>
              <a:t>nd</a:t>
            </a:r>
            <a:r>
              <a:rPr lang="en-US" sz="1400" dirty="0">
                <a:latin typeface="+mn-lt"/>
              </a:rPr>
              <a:t> class1</a:t>
            </a:r>
          </a:p>
          <a:p>
            <a:pPr fontAlgn="auto">
              <a:spcBef>
                <a:spcPts val="0"/>
              </a:spcBef>
              <a:spcAft>
                <a:spcPts val="0"/>
              </a:spcAft>
              <a:defRPr/>
            </a:pPr>
            <a:r>
              <a:rPr lang="en-US" sz="1400" dirty="0">
                <a:latin typeface="+mn-lt"/>
              </a:rPr>
              <a:t>Storekeeper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Pharmacist's Mate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Pharmacist's Mate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Chief Commissary Steward  1</a:t>
            </a:r>
          </a:p>
          <a:p>
            <a:pPr fontAlgn="auto">
              <a:spcBef>
                <a:spcPts val="0"/>
              </a:spcBef>
              <a:spcAft>
                <a:spcPts val="0"/>
              </a:spcAft>
              <a:defRPr/>
            </a:pPr>
            <a:r>
              <a:rPr lang="en-US" sz="1400" dirty="0">
                <a:latin typeface="+mn-lt"/>
              </a:rPr>
              <a:t>Ship's Cook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Ship's Cook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Ship's Cook 3</a:t>
            </a:r>
            <a:r>
              <a:rPr lang="en-US" sz="1400" baseline="30000" dirty="0">
                <a:latin typeface="+mn-lt"/>
              </a:rPr>
              <a:t>rd</a:t>
            </a:r>
            <a:r>
              <a:rPr lang="en-US" sz="1400" dirty="0">
                <a:latin typeface="+mn-lt"/>
              </a:rPr>
              <a:t> class 1</a:t>
            </a:r>
          </a:p>
          <a:p>
            <a:pPr fontAlgn="auto">
              <a:spcBef>
                <a:spcPts val="0"/>
              </a:spcBef>
              <a:spcAft>
                <a:spcPts val="0"/>
              </a:spcAft>
              <a:defRPr/>
            </a:pPr>
            <a:r>
              <a:rPr lang="en-US" sz="1400" dirty="0">
                <a:latin typeface="+mn-lt"/>
              </a:rPr>
              <a:t>Baker 2</a:t>
            </a:r>
            <a:r>
              <a:rPr lang="en-US" sz="1400" baseline="30000" dirty="0">
                <a:latin typeface="+mn-lt"/>
              </a:rPr>
              <a:t>nd</a:t>
            </a:r>
            <a:r>
              <a:rPr lang="en-US" sz="1400" dirty="0">
                <a:latin typeface="+mn-lt"/>
              </a:rPr>
              <a:t> class 1</a:t>
            </a:r>
          </a:p>
          <a:p>
            <a:pPr fontAlgn="auto">
              <a:spcBef>
                <a:spcPts val="0"/>
              </a:spcBef>
              <a:spcAft>
                <a:spcPts val="0"/>
              </a:spcAft>
              <a:defRPr/>
            </a:pPr>
            <a:r>
              <a:rPr lang="en-US" sz="1400" dirty="0">
                <a:latin typeface="+mn-lt"/>
              </a:rPr>
              <a:t>Cook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Steward's Mate 1</a:t>
            </a:r>
            <a:r>
              <a:rPr lang="en-US" sz="1400" baseline="30000" dirty="0">
                <a:latin typeface="+mn-lt"/>
              </a:rPr>
              <a:t>st</a:t>
            </a:r>
            <a:r>
              <a:rPr lang="en-US" sz="1400" dirty="0">
                <a:latin typeface="+mn-lt"/>
              </a:rPr>
              <a:t> class 1</a:t>
            </a:r>
          </a:p>
          <a:p>
            <a:pPr fontAlgn="auto">
              <a:spcBef>
                <a:spcPts val="0"/>
              </a:spcBef>
              <a:spcAft>
                <a:spcPts val="0"/>
              </a:spcAft>
              <a:defRPr/>
            </a:pPr>
            <a:r>
              <a:rPr lang="en-US" sz="1400" dirty="0">
                <a:latin typeface="+mn-lt"/>
              </a:rPr>
              <a:t>Steward's Mate 2</a:t>
            </a:r>
            <a:r>
              <a:rPr lang="en-US" sz="1400" baseline="30000" dirty="0">
                <a:latin typeface="+mn-lt"/>
              </a:rPr>
              <a:t>nd</a:t>
            </a:r>
            <a:r>
              <a:rPr lang="en-US" sz="1400" dirty="0">
                <a:latin typeface="+mn-lt"/>
              </a:rPr>
              <a:t> class  2 </a:t>
            </a:r>
          </a:p>
          <a:p>
            <a:pPr fontAlgn="auto">
              <a:spcBef>
                <a:spcPts val="0"/>
              </a:spcBef>
              <a:spcAft>
                <a:spcPts val="0"/>
              </a:spcAft>
              <a:defRPr/>
            </a:pPr>
            <a:endParaRPr lang="en-US" sz="1400" i="1" dirty="0">
              <a:latin typeface="+mn-lt"/>
            </a:endParaRPr>
          </a:p>
          <a:p>
            <a:pPr fontAlgn="auto">
              <a:spcBef>
                <a:spcPts val="0"/>
              </a:spcBef>
              <a:spcAft>
                <a:spcPts val="0"/>
              </a:spcAft>
              <a:defRPr/>
            </a:pPr>
            <a:endParaRPr lang="en-US" sz="1400" i="1" dirty="0">
              <a:latin typeface="+mn-lt"/>
            </a:endParaRPr>
          </a:p>
          <a:p>
            <a:pPr fontAlgn="auto">
              <a:spcBef>
                <a:spcPts val="0"/>
              </a:spcBef>
              <a:spcAft>
                <a:spcPts val="0"/>
              </a:spcAft>
              <a:defRPr/>
            </a:pPr>
            <a:r>
              <a:rPr lang="en-US" sz="1400" dirty="0">
                <a:latin typeface="+mn-lt"/>
              </a:rPr>
              <a:t>TOTAL ENLISTED: 104</a:t>
            </a:r>
            <a:endParaRPr lang="en-US" sz="14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792162"/>
          </a:xfrm>
        </p:spPr>
        <p:txBody>
          <a:bodyPr/>
          <a:lstStyle/>
          <a:p>
            <a:r>
              <a:rPr lang="en-US" smtClean="0"/>
              <a:t>Service aboard an LST</a:t>
            </a:r>
          </a:p>
        </p:txBody>
      </p:sp>
      <p:pic>
        <p:nvPicPr>
          <p:cNvPr id="37890" name="Content Placeholder 3" descr="lst393.jpg"/>
          <p:cNvPicPr>
            <a:picLocks noGrp="1" noChangeAspect="1"/>
          </p:cNvPicPr>
          <p:nvPr>
            <p:ph idx="1"/>
          </p:nvPr>
        </p:nvPicPr>
        <p:blipFill>
          <a:blip r:embed="rId3"/>
          <a:srcRect/>
          <a:stretch>
            <a:fillRect/>
          </a:stretch>
        </p:blipFill>
        <p:spPr>
          <a:xfrm>
            <a:off x="865188" y="990600"/>
            <a:ext cx="7540625" cy="2743200"/>
          </a:xfrm>
        </p:spPr>
      </p:pic>
      <p:sp>
        <p:nvSpPr>
          <p:cNvPr id="37891" name="TextBox 4"/>
          <p:cNvSpPr txBox="1">
            <a:spLocks noChangeArrowheads="1"/>
          </p:cNvSpPr>
          <p:nvPr/>
        </p:nvSpPr>
        <p:spPr bwMode="auto">
          <a:xfrm>
            <a:off x="838200" y="4038600"/>
            <a:ext cx="7467600" cy="2308225"/>
          </a:xfrm>
          <a:prstGeom prst="rect">
            <a:avLst/>
          </a:prstGeom>
          <a:noFill/>
          <a:ln w="9525">
            <a:noFill/>
            <a:miter lim="800000"/>
            <a:headEnd/>
            <a:tailEnd/>
          </a:ln>
        </p:spPr>
        <p:txBody>
          <a:bodyPr>
            <a:spAutoFit/>
          </a:bodyPr>
          <a:lstStyle/>
          <a:p>
            <a:pPr marL="285750" indent="-285750">
              <a:buFont typeface="Arial" charset="0"/>
              <a:buChar char="•"/>
            </a:pPr>
            <a:r>
              <a:rPr lang="en-US">
                <a:latin typeface="Calibri" pitchFamily="34" charset="0"/>
              </a:rPr>
              <a:t>The rapid deployment of the newly built LST’s along with the expansion of Navy recruits created a situation where many officers and crew of the LSTs  were inexperienced with little or no sea duty</a:t>
            </a:r>
          </a:p>
          <a:p>
            <a:pPr marL="285750" indent="-285750">
              <a:buFont typeface="Arial" charset="0"/>
              <a:buChar char="•"/>
            </a:pPr>
            <a:r>
              <a:rPr lang="en-US">
                <a:latin typeface="Calibri" pitchFamily="34" charset="0"/>
              </a:rPr>
              <a:t>As the ship and crews gained experience with amphibious landings, sailors referred to the LST as either “Large Slow Target” or “Large Stationary Target” to highlight the vulnerable situation they found themselves</a:t>
            </a:r>
          </a:p>
          <a:p>
            <a:pPr marL="285750" indent="-285750">
              <a:buFont typeface="Arial" charset="0"/>
              <a:buChar char="•"/>
            </a:pPr>
            <a:r>
              <a:rPr lang="en-US">
                <a:latin typeface="Calibri" pitchFamily="34" charset="0"/>
              </a:rPr>
              <a:t>While the LSTs were considered “expendable”, they turned in a tremendous service record and only 37 were lost during the war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Crew Berthing Space</a:t>
            </a:r>
          </a:p>
        </p:txBody>
      </p:sp>
      <p:pic>
        <p:nvPicPr>
          <p:cNvPr id="39938" name="Content Placeholder 3" descr="[Sailors-in-bunks-in-crew-quarters-of-landing-ship-tank-ship-bound...-painting-artwork-print.jpg"/>
          <p:cNvPicPr>
            <a:picLocks noGrp="1" noChangeAspect="1"/>
          </p:cNvPicPr>
          <p:nvPr>
            <p:ph idx="1"/>
          </p:nvPr>
        </p:nvPicPr>
        <p:blipFill>
          <a:blip r:embed="rId3"/>
          <a:srcRect/>
          <a:stretch>
            <a:fillRect/>
          </a:stretch>
        </p:blipFill>
        <p:spPr>
          <a:xfrm>
            <a:off x="1598613" y="1600200"/>
            <a:ext cx="5946775"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rtlCol="0">
            <a:normAutofit fontScale="90000"/>
          </a:bodyPr>
          <a:lstStyle/>
          <a:p>
            <a:pPr fontAlgn="auto">
              <a:spcAft>
                <a:spcPts val="0"/>
              </a:spcAft>
              <a:defRPr/>
            </a:pPr>
            <a:r>
              <a:rPr lang="en-US" dirty="0" smtClean="0"/>
              <a:t>“The destinies of two great empires … seemed to be tied by some god-dammed things called LSTs.”</a:t>
            </a:r>
            <a:endParaRPr lang="en-US" dirty="0"/>
          </a:p>
        </p:txBody>
      </p:sp>
      <p:pic>
        <p:nvPicPr>
          <p:cNvPr id="41986" name="Content Placeholder 3" descr="lst-1 landing-ship-tank.gif"/>
          <p:cNvPicPr>
            <a:picLocks noGrp="1" noChangeAspect="1"/>
          </p:cNvPicPr>
          <p:nvPr>
            <p:ph idx="1"/>
          </p:nvPr>
        </p:nvPicPr>
        <p:blipFill>
          <a:blip r:embed="rId3"/>
          <a:srcRect l="10185" t="17056" r="11111" b="13197"/>
          <a:stretch>
            <a:fillRect/>
          </a:stretch>
        </p:blipFill>
        <p:spPr>
          <a:xfrm>
            <a:off x="823913" y="3352800"/>
            <a:ext cx="7496175" cy="2557463"/>
          </a:xfrm>
        </p:spPr>
      </p:pic>
      <p:sp>
        <p:nvSpPr>
          <p:cNvPr id="41987" name="TextBox 5"/>
          <p:cNvSpPr txBox="1">
            <a:spLocks noChangeArrowheads="1"/>
          </p:cNvSpPr>
          <p:nvPr/>
        </p:nvSpPr>
        <p:spPr bwMode="auto">
          <a:xfrm>
            <a:off x="6400800" y="2362200"/>
            <a:ext cx="2514600" cy="461963"/>
          </a:xfrm>
          <a:prstGeom prst="rect">
            <a:avLst/>
          </a:prstGeom>
          <a:noFill/>
          <a:ln w="9525">
            <a:noFill/>
            <a:miter lim="800000"/>
            <a:headEnd/>
            <a:tailEnd/>
          </a:ln>
        </p:spPr>
        <p:txBody>
          <a:bodyPr>
            <a:spAutoFit/>
          </a:bodyPr>
          <a:lstStyle/>
          <a:p>
            <a:pPr algn="ctr"/>
            <a:r>
              <a:rPr lang="en-US" sz="2400">
                <a:latin typeface="Calibri" pitchFamily="34" charset="0"/>
              </a:rPr>
              <a:t>Winston Churchill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Bibliography</a:t>
            </a:r>
          </a:p>
        </p:txBody>
      </p:sp>
      <p:sp>
        <p:nvSpPr>
          <p:cNvPr id="3" name="Content Placeholder 2"/>
          <p:cNvSpPr>
            <a:spLocks noGrp="1"/>
          </p:cNvSpPr>
          <p:nvPr>
            <p:ph idx="1"/>
          </p:nvPr>
        </p:nvSpPr>
        <p:spPr>
          <a:xfrm>
            <a:off x="457200" y="1600200"/>
            <a:ext cx="8229600" cy="4572000"/>
          </a:xfrm>
        </p:spPr>
        <p:txBody>
          <a:bodyPr rtlCol="0">
            <a:normAutofit fontScale="55000" lnSpcReduction="20000"/>
          </a:bodyPr>
          <a:lstStyle/>
          <a:p>
            <a:pPr fontAlgn="auto">
              <a:spcAft>
                <a:spcPts val="0"/>
              </a:spcAft>
              <a:buFont typeface="Arial" pitchFamily="34" charset="0"/>
              <a:buChar char="•"/>
              <a:defRPr/>
            </a:pPr>
            <a:r>
              <a:rPr lang="en-US" dirty="0" smtClean="0"/>
              <a:t>Barbey, Daniel E. </a:t>
            </a:r>
            <a:r>
              <a:rPr lang="en-US" i="1" dirty="0" smtClean="0"/>
              <a:t>MacArthur’s Amphibious Navy; Seventh Amphibious Force Operations, 1943-1945</a:t>
            </a:r>
            <a:r>
              <a:rPr lang="en-US" dirty="0" smtClean="0"/>
              <a:t>. Annapolis: United States Naval Institute, 1969. Print.</a:t>
            </a:r>
          </a:p>
          <a:p>
            <a:pPr fontAlgn="auto">
              <a:spcAft>
                <a:spcPts val="0"/>
              </a:spcAft>
              <a:buFont typeface="Arial" pitchFamily="34" charset="0"/>
              <a:buChar char="•"/>
              <a:defRPr/>
            </a:pPr>
            <a:r>
              <a:rPr lang="en-US" dirty="0" smtClean="0"/>
              <a:t>Brinkley, William. </a:t>
            </a:r>
            <a:r>
              <a:rPr lang="en-US" i="1" dirty="0" smtClean="0"/>
              <a:t>The Ninety and Nine</a:t>
            </a:r>
            <a:r>
              <a:rPr lang="en-US" dirty="0" smtClean="0"/>
              <a:t>. Book Club Ed. Garden City, N. Y: Doubleday, 1966. Print.</a:t>
            </a:r>
          </a:p>
          <a:p>
            <a:pPr fontAlgn="auto">
              <a:spcAft>
                <a:spcPts val="0"/>
              </a:spcAft>
              <a:buFont typeface="Arial" pitchFamily="34" charset="0"/>
              <a:buChar char="•"/>
              <a:defRPr/>
            </a:pPr>
            <a:r>
              <a:rPr lang="en-US" dirty="0" smtClean="0"/>
              <a:t>Friedman, Norman. </a:t>
            </a:r>
            <a:r>
              <a:rPr lang="en-US" i="1" dirty="0" smtClean="0"/>
              <a:t>U.S. Amphibious Ships and Craft: An Illustrated Design History</a:t>
            </a:r>
            <a:r>
              <a:rPr lang="en-US" dirty="0" smtClean="0"/>
              <a:t>. Annapolis, Md: Naval Institute Press, 2002. Print.</a:t>
            </a:r>
          </a:p>
          <a:p>
            <a:pPr fontAlgn="auto">
              <a:spcAft>
                <a:spcPts val="0"/>
              </a:spcAft>
              <a:buFont typeface="Arial" pitchFamily="34" charset="0"/>
              <a:buChar char="•"/>
              <a:defRPr/>
            </a:pPr>
            <a:r>
              <a:rPr lang="en-US" dirty="0" smtClean="0"/>
              <a:t>“www.insidelst.com.” </a:t>
            </a:r>
            <a:r>
              <a:rPr lang="en-US" i="1" dirty="0" smtClean="0"/>
              <a:t>USS LST Ship Memorial, Inc</a:t>
            </a:r>
            <a:r>
              <a:rPr lang="en-US" dirty="0" smtClean="0"/>
              <a:t>. , 9 July, 2009. Web. 17 Oct. 2011. </a:t>
            </a:r>
            <a:r>
              <a:rPr lang="en-US" dirty="0" smtClean="0">
                <a:hlinkClick r:id="rId3"/>
              </a:rPr>
              <a:t>http://www.lstmemorial.org/default.htm</a:t>
            </a:r>
            <a:r>
              <a:rPr lang="en-US" dirty="0" smtClean="0"/>
              <a:t>.</a:t>
            </a:r>
          </a:p>
          <a:p>
            <a:pPr fontAlgn="auto">
              <a:spcAft>
                <a:spcPts val="0"/>
              </a:spcAft>
              <a:buFont typeface="Arial" pitchFamily="34" charset="0"/>
              <a:buChar char="•"/>
              <a:defRPr/>
            </a:pPr>
            <a:r>
              <a:rPr lang="en-US" dirty="0" smtClean="0"/>
              <a:t>“A Brief History of the US Army in World War II.” US Army Center for Military History, Web. 17 Oct. 2011. </a:t>
            </a:r>
            <a:r>
              <a:rPr lang="en-US" dirty="0" smtClean="0">
                <a:hlinkClick r:id="rId4"/>
              </a:rPr>
              <a:t>http://www.worldwariihistory.info/WWII/introduction.html</a:t>
            </a:r>
            <a:r>
              <a:rPr lang="en-US" dirty="0" smtClean="0"/>
              <a:t>.</a:t>
            </a:r>
          </a:p>
          <a:p>
            <a:pPr fontAlgn="auto">
              <a:spcAft>
                <a:spcPts val="0"/>
              </a:spcAft>
              <a:buFont typeface="Arial" pitchFamily="34" charset="0"/>
              <a:buChar char="•"/>
              <a:defRPr/>
            </a:pPr>
            <a:r>
              <a:rPr lang="en-US" dirty="0" smtClean="0"/>
              <a:t>“Welcome to United States L.S.T. Association.” United States LST Association, 17 Oct. 2011. Web. 17 Oct. 2011. </a:t>
            </a:r>
            <a:r>
              <a:rPr lang="en-US" dirty="0" smtClean="0">
                <a:hlinkClick r:id="rId5"/>
              </a:rPr>
              <a:t>http://www.uslst.org/index.htm</a:t>
            </a:r>
            <a:r>
              <a:rPr lang="en-US" dirty="0" smtClean="0"/>
              <a:t>.</a:t>
            </a:r>
          </a:p>
          <a:p>
            <a:pPr fontAlgn="auto">
              <a:spcAft>
                <a:spcPts val="0"/>
              </a:spcAft>
              <a:buFont typeface="Arial" pitchFamily="34" charset="0"/>
              <a:buChar char="•"/>
              <a:defRPr/>
            </a:pPr>
            <a:r>
              <a:rPr lang="en-US" dirty="0" smtClean="0"/>
              <a:t>“Landing Ship, Tank.” Wikipedia,  5 Sep, 2011. Web. 17 Oct. 2011. </a:t>
            </a:r>
            <a:r>
              <a:rPr lang="en-US" dirty="0" smtClean="0">
                <a:hlinkClick r:id="rId6"/>
              </a:rPr>
              <a:t>http://en.wikipedia.org/wiki/Landing_Ship,_Tank</a:t>
            </a:r>
            <a:r>
              <a:rPr lang="en-US" dirty="0" smtClean="0"/>
              <a:t>.</a:t>
            </a:r>
          </a:p>
          <a:p>
            <a:pPr fontAlgn="auto">
              <a:spcAft>
                <a:spcPts val="0"/>
              </a:spcAft>
              <a:buFont typeface="Arial" pitchFamily="34" charset="0"/>
              <a:buChar char="•"/>
              <a:defRPr/>
            </a:pPr>
            <a:r>
              <a:rPr lang="en-US" dirty="0" smtClean="0"/>
              <a:t>“Tank Landing Ship (LST).” Navsource Online, 2011. Web. 17 Oct. 2011. </a:t>
            </a:r>
            <a:r>
              <a:rPr lang="en-US" dirty="0" smtClean="0">
                <a:hlinkClick r:id="rId7"/>
              </a:rPr>
              <a:t>http://www.navsource.org/archives/10/16/16idx.htm</a:t>
            </a:r>
            <a:r>
              <a:rPr lang="en-US" dirty="0" smtClean="0"/>
              <a:t>.</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Background</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latin typeface="Microsoft Sans Serif" pitchFamily="34" charset="0"/>
                <a:cs typeface="Microsoft Sans Serif" pitchFamily="34" charset="0"/>
              </a:rPr>
              <a:t>Planning for amphibious operations in the European and Pacific theaters identified the need for specialized ships and landing craft to load and unload military cargo on unprepared beaches</a:t>
            </a:r>
          </a:p>
          <a:p>
            <a:pPr fontAlgn="auto">
              <a:spcAft>
                <a:spcPts val="0"/>
              </a:spcAft>
              <a:buFont typeface="Arial" pitchFamily="34" charset="0"/>
              <a:buChar char="•"/>
              <a:defRPr/>
            </a:pPr>
            <a:r>
              <a:rPr lang="en-US" dirty="0" smtClean="0">
                <a:latin typeface="Microsoft Sans Serif" pitchFamily="34" charset="0"/>
                <a:cs typeface="Microsoft Sans Serif" pitchFamily="34" charset="0"/>
              </a:rPr>
              <a:t>The British Navy developed initial designs for various types of amphibious craft</a:t>
            </a:r>
          </a:p>
          <a:p>
            <a:pPr fontAlgn="auto">
              <a:spcAft>
                <a:spcPts val="0"/>
              </a:spcAft>
              <a:buFont typeface="Arial" pitchFamily="34" charset="0"/>
              <a:buChar char="•"/>
              <a:defRPr/>
            </a:pPr>
            <a:r>
              <a:rPr lang="en-US" dirty="0" smtClean="0">
                <a:latin typeface="Microsoft Sans Serif" pitchFamily="34" charset="0"/>
                <a:cs typeface="Microsoft Sans Serif" pitchFamily="34" charset="0"/>
              </a:rPr>
              <a:t>These plans were shared with the American Navy and it was agreed the Americans would take over development and production of the amphibious craft</a:t>
            </a:r>
            <a:endParaRPr lang="en-US"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28600"/>
            <a:ext cx="8229600" cy="868363"/>
          </a:xfrm>
        </p:spPr>
        <p:txBody>
          <a:bodyPr/>
          <a:lstStyle/>
          <a:p>
            <a:r>
              <a:rPr lang="en-US" smtClean="0"/>
              <a:t>LST DESIGN</a:t>
            </a:r>
          </a:p>
        </p:txBody>
      </p:sp>
      <p:sp>
        <p:nvSpPr>
          <p:cNvPr id="3" name="Content Placeholder 2"/>
          <p:cNvSpPr>
            <a:spLocks noGrp="1"/>
          </p:cNvSpPr>
          <p:nvPr>
            <p:ph idx="1"/>
          </p:nvPr>
        </p:nvSpPr>
        <p:spPr>
          <a:xfrm>
            <a:off x="457200" y="4419600"/>
            <a:ext cx="8229600" cy="2057400"/>
          </a:xfrm>
        </p:spPr>
        <p:txBody>
          <a:bodyPr rtlCol="0">
            <a:normAutofit fontScale="77500" lnSpcReduction="20000"/>
          </a:bodyPr>
          <a:lstStyle/>
          <a:p>
            <a:pPr fontAlgn="auto">
              <a:spcAft>
                <a:spcPts val="0"/>
              </a:spcAft>
              <a:buFont typeface="Arial" pitchFamily="34" charset="0"/>
              <a:buChar char="•"/>
              <a:defRPr/>
            </a:pPr>
            <a:r>
              <a:rPr lang="en-US" dirty="0" smtClean="0"/>
              <a:t>Initial designs that called for an amphibious landing craft were replaced by an ocean going ship that would carry 20 tanks and their crews directly on to the beach and then extract itself under its own power</a:t>
            </a:r>
          </a:p>
          <a:p>
            <a:pPr fontAlgn="auto">
              <a:spcAft>
                <a:spcPts val="0"/>
              </a:spcAft>
              <a:buFont typeface="Arial" pitchFamily="34" charset="0"/>
              <a:buChar char="•"/>
              <a:defRPr/>
            </a:pPr>
            <a:r>
              <a:rPr lang="en-US" dirty="0" smtClean="0"/>
              <a:t>The ship would be 328 feet long, 50 feet wide, displaced 3,880 tons with an endurance of 12,000 nm at 10kts</a:t>
            </a:r>
            <a:endParaRPr lang="en-US" dirty="0"/>
          </a:p>
        </p:txBody>
      </p:sp>
      <p:pic>
        <p:nvPicPr>
          <p:cNvPr id="17411" name="Content Placeholder 3" descr="LST0004_edited(1).JPG"/>
          <p:cNvPicPr>
            <a:picLocks noChangeAspect="1"/>
          </p:cNvPicPr>
          <p:nvPr/>
        </p:nvPicPr>
        <p:blipFill>
          <a:blip r:embed="rId3"/>
          <a:srcRect l="7648" t="11531" b="17841"/>
          <a:stretch>
            <a:fillRect/>
          </a:stretch>
        </p:blipFill>
        <p:spPr bwMode="auto">
          <a:xfrm>
            <a:off x="1524000" y="990600"/>
            <a:ext cx="640080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smtClean="0"/>
              <a:t>List of American Shipyards and Manufacturers that built LSTs</a:t>
            </a:r>
          </a:p>
        </p:txBody>
      </p:sp>
      <p:sp>
        <p:nvSpPr>
          <p:cNvPr id="19458" name="Content Placeholder 2"/>
          <p:cNvSpPr>
            <a:spLocks noGrp="1"/>
          </p:cNvSpPr>
          <p:nvPr>
            <p:ph idx="1"/>
          </p:nvPr>
        </p:nvSpPr>
        <p:spPr>
          <a:xfrm>
            <a:off x="457200" y="1371600"/>
            <a:ext cx="8229600" cy="4754563"/>
          </a:xfrm>
        </p:spPr>
        <p:txBody>
          <a:bodyPr/>
          <a:lstStyle/>
          <a:p>
            <a:r>
              <a:rPr lang="en-US" sz="1400" b="1" smtClean="0"/>
              <a:t>Builders:</a:t>
            </a:r>
            <a:endParaRPr lang="en-US" sz="1400" smtClean="0"/>
          </a:p>
          <a:p>
            <a:r>
              <a:rPr lang="en-US" sz="1400" smtClean="0"/>
              <a:t>American Bridge, Ambridge, PA- LST 137-141, 261-295, 653-681, 754-771, 829-849, 1081-1095</a:t>
            </a:r>
          </a:p>
          <a:p>
            <a:r>
              <a:rPr lang="en-US" sz="1400" smtClean="0"/>
              <a:t>Bethlehem-Fairfield Co. Baltimore, MD- LST 401-430</a:t>
            </a:r>
          </a:p>
          <a:p>
            <a:r>
              <a:rPr lang="en-US" sz="1400" smtClean="0"/>
              <a:t>Bethlehem-Hingham, Hingham, Mass- LST 906-979, 1060-1080</a:t>
            </a:r>
          </a:p>
          <a:p>
            <a:r>
              <a:rPr lang="en-US" sz="1400" smtClean="0"/>
              <a:t>Bethlehem Steel, Quincy, MA- LST 361-382, 1004-1027</a:t>
            </a:r>
          </a:p>
          <a:p>
            <a:r>
              <a:rPr lang="en-US" sz="1400" smtClean="0"/>
              <a:t>Boston Navy Yard -LST 301-310, 980-1003, 1028-1037</a:t>
            </a:r>
          </a:p>
          <a:p>
            <a:r>
              <a:rPr lang="en-US" sz="1400" smtClean="0"/>
              <a:t>Charleston Navy Yard, Charleston, SC -LST 353-360</a:t>
            </a:r>
          </a:p>
          <a:p>
            <a:r>
              <a:rPr lang="en-US" sz="1400" smtClean="0"/>
              <a:t>Chicago Bridge &amp; Iron, Seneca, IL -LST 132-136, 197-231, 511-522, 600-652, 772-774, 850-860, 1115-1152</a:t>
            </a:r>
          </a:p>
          <a:p>
            <a:r>
              <a:rPr lang="en-US" sz="1400" smtClean="0"/>
              <a:t>Dravo Corp., Pittsburgh, PA - LST 1-5, 7-15,17-20, 22-24, 26-60, 730-753, 775-796, 884-905, 1038-1059</a:t>
            </a:r>
          </a:p>
          <a:p>
            <a:r>
              <a:rPr lang="en-US" sz="1400" smtClean="0"/>
              <a:t>Dravo Corp., Wilmington, DE -LST 6, 16, 21, 25</a:t>
            </a:r>
          </a:p>
          <a:p>
            <a:r>
              <a:rPr lang="en-US" sz="1400" smtClean="0"/>
              <a:t>Jeffersonville Boat, Jeffersonville, IN -LST 61-84, 117-121, 181, 501-510, 523-530, 682-729,797-805, 861-873, 1096-1100</a:t>
            </a:r>
          </a:p>
          <a:p>
            <a:r>
              <a:rPr lang="en-US" sz="1400" smtClean="0"/>
              <a:t>Kaiser, Inc. Vancouver, WA -LST 446-475</a:t>
            </a:r>
          </a:p>
          <a:p>
            <a:r>
              <a:rPr lang="en-US" sz="1400" smtClean="0"/>
              <a:t>Kaiser, Inc. Richmond, CA -LST 476-490</a:t>
            </a:r>
          </a:p>
          <a:p>
            <a:r>
              <a:rPr lang="en-US" sz="1400" smtClean="0"/>
              <a:t>Missouri Valley Bridge &amp; Iron, Evansville, IN -LST 122-131, 157-180, 237-247, 491-500, 531-599, 806-828, 874-883, 1101-1114</a:t>
            </a:r>
          </a:p>
          <a:p>
            <a:r>
              <a:rPr lang="en-US" sz="1400" smtClean="0"/>
              <a:t>Newport News Shipyard, Newport News, VA -LST 383-400</a:t>
            </a:r>
          </a:p>
          <a:p>
            <a:r>
              <a:rPr lang="en-US" sz="1400" smtClean="0"/>
              <a:t>Norfolk Navy Yard, Norfolk, VA -LST 333-352</a:t>
            </a:r>
          </a:p>
          <a:p>
            <a:r>
              <a:rPr lang="en-US" sz="1400" smtClean="0"/>
              <a:t>Philadelphia Navy Yard, Philadelphia, PA -LST 319-332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Construction activity at Evansville, Indiana plant</a:t>
            </a:r>
            <a:endParaRPr lang="en-US" dirty="0"/>
          </a:p>
        </p:txBody>
      </p:sp>
      <p:pic>
        <p:nvPicPr>
          <p:cNvPr id="21506" name="Content Placeholder 3" descr="evansville3.jpg"/>
          <p:cNvPicPr>
            <a:picLocks noGrp="1" noChangeAspect="1"/>
          </p:cNvPicPr>
          <p:nvPr>
            <p:ph idx="1"/>
          </p:nvPr>
        </p:nvPicPr>
        <p:blipFill>
          <a:blip r:embed="rId3"/>
          <a:srcRect/>
          <a:stretch>
            <a:fillRect/>
          </a:stretch>
        </p:blipFill>
        <p:spPr>
          <a:xfrm>
            <a:off x="609600" y="1676400"/>
            <a:ext cx="2328863" cy="1847850"/>
          </a:xfrm>
        </p:spPr>
      </p:pic>
      <p:pic>
        <p:nvPicPr>
          <p:cNvPr id="21507" name="Picture 8" descr="evans11.jpg"/>
          <p:cNvPicPr>
            <a:picLocks noChangeAspect="1"/>
          </p:cNvPicPr>
          <p:nvPr/>
        </p:nvPicPr>
        <p:blipFill>
          <a:blip r:embed="rId4"/>
          <a:srcRect/>
          <a:stretch>
            <a:fillRect/>
          </a:stretch>
        </p:blipFill>
        <p:spPr bwMode="auto">
          <a:xfrm>
            <a:off x="3429000" y="1676400"/>
            <a:ext cx="2319338" cy="1852613"/>
          </a:xfrm>
          <a:prstGeom prst="rect">
            <a:avLst/>
          </a:prstGeom>
          <a:noFill/>
          <a:ln w="9525">
            <a:noFill/>
            <a:miter lim="800000"/>
            <a:headEnd/>
            <a:tailEnd/>
          </a:ln>
        </p:spPr>
      </p:pic>
      <p:pic>
        <p:nvPicPr>
          <p:cNvPr id="21508" name="Picture 9" descr="evans2.jpg"/>
          <p:cNvPicPr>
            <a:picLocks noChangeAspect="1"/>
          </p:cNvPicPr>
          <p:nvPr/>
        </p:nvPicPr>
        <p:blipFill>
          <a:blip r:embed="rId5"/>
          <a:srcRect/>
          <a:stretch>
            <a:fillRect/>
          </a:stretch>
        </p:blipFill>
        <p:spPr bwMode="auto">
          <a:xfrm>
            <a:off x="6096000" y="1639888"/>
            <a:ext cx="2328863" cy="1865312"/>
          </a:xfrm>
          <a:prstGeom prst="rect">
            <a:avLst/>
          </a:prstGeom>
          <a:noFill/>
          <a:ln w="9525">
            <a:noFill/>
            <a:miter lim="800000"/>
            <a:headEnd/>
            <a:tailEnd/>
          </a:ln>
        </p:spPr>
      </p:pic>
      <p:sp>
        <p:nvSpPr>
          <p:cNvPr id="21509" name="TextBox 10"/>
          <p:cNvSpPr txBox="1">
            <a:spLocks noChangeArrowheads="1"/>
          </p:cNvSpPr>
          <p:nvPr/>
        </p:nvSpPr>
        <p:spPr bwMode="auto">
          <a:xfrm>
            <a:off x="609600" y="3886200"/>
            <a:ext cx="7696200" cy="1938338"/>
          </a:xfrm>
          <a:prstGeom prst="rect">
            <a:avLst/>
          </a:prstGeom>
          <a:noFill/>
          <a:ln w="9525">
            <a:noFill/>
            <a:miter lim="800000"/>
            <a:headEnd/>
            <a:tailEnd/>
          </a:ln>
        </p:spPr>
        <p:txBody>
          <a:bodyPr>
            <a:spAutoFit/>
          </a:bodyPr>
          <a:lstStyle/>
          <a:p>
            <a:pPr marL="228600" indent="-228600">
              <a:buFont typeface="Arial" charset="0"/>
              <a:buChar char="•"/>
            </a:pPr>
            <a:r>
              <a:rPr lang="en-US" sz="2400">
                <a:latin typeface="Calibri" pitchFamily="34" charset="0"/>
              </a:rPr>
              <a:t>The largest producers of the LSTs were industrial facilities located in the Midwest along the inland water ways </a:t>
            </a:r>
          </a:p>
          <a:p>
            <a:pPr marL="228600" indent="-228600">
              <a:buFont typeface="Arial" charset="0"/>
              <a:buChar char="•"/>
            </a:pPr>
            <a:r>
              <a:rPr lang="en-US" sz="2400">
                <a:latin typeface="Calibri" pitchFamily="34" charset="0"/>
              </a:rPr>
              <a:t>Over 1050 ships were produced during the war</a:t>
            </a:r>
          </a:p>
          <a:p>
            <a:pPr marL="228600" indent="-228600">
              <a:buFont typeface="Arial" charset="0"/>
              <a:buChar char="•"/>
            </a:pPr>
            <a:r>
              <a:rPr lang="en-US" sz="2400">
                <a:latin typeface="Calibri" pitchFamily="34" charset="0"/>
              </a:rPr>
              <a:t>So many ships were produced, they were only assigned hull numbers, they were not assigned individual names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European Amphibious Operations</a:t>
            </a:r>
          </a:p>
        </p:txBody>
      </p:sp>
      <p:pic>
        <p:nvPicPr>
          <p:cNvPr id="23554" name="Content Placeholder 3" descr="amphib ops european.jpg"/>
          <p:cNvPicPr>
            <a:picLocks noGrp="1" noChangeAspect="1"/>
          </p:cNvPicPr>
          <p:nvPr>
            <p:ph idx="1"/>
          </p:nvPr>
        </p:nvPicPr>
        <p:blipFill>
          <a:blip r:embed="rId3"/>
          <a:srcRect/>
          <a:stretch>
            <a:fillRect/>
          </a:stretch>
        </p:blipFill>
        <p:spPr>
          <a:xfrm>
            <a:off x="641350" y="1371600"/>
            <a:ext cx="7816850" cy="51546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LSTs in European Landings</a:t>
            </a:r>
          </a:p>
        </p:txBody>
      </p:sp>
      <p:pic>
        <p:nvPicPr>
          <p:cNvPr id="25602" name="Content Placeholder 3" descr="LST_Invasion_of_Normandy.jpg"/>
          <p:cNvPicPr>
            <a:picLocks noGrp="1" noChangeAspect="1"/>
          </p:cNvPicPr>
          <p:nvPr>
            <p:ph idx="1"/>
          </p:nvPr>
        </p:nvPicPr>
        <p:blipFill>
          <a:blip r:embed="rId3"/>
          <a:srcRect/>
          <a:stretch>
            <a:fillRect/>
          </a:stretch>
        </p:blipFill>
        <p:spPr>
          <a:xfrm>
            <a:off x="609600" y="2117725"/>
            <a:ext cx="3505200" cy="2800350"/>
          </a:xfrm>
        </p:spPr>
      </p:pic>
      <p:sp>
        <p:nvSpPr>
          <p:cNvPr id="25603" name="TextBox 5"/>
          <p:cNvSpPr txBox="1">
            <a:spLocks noChangeArrowheads="1"/>
          </p:cNvSpPr>
          <p:nvPr/>
        </p:nvSpPr>
        <p:spPr bwMode="auto">
          <a:xfrm>
            <a:off x="609600" y="5105400"/>
            <a:ext cx="3429000" cy="369888"/>
          </a:xfrm>
          <a:prstGeom prst="rect">
            <a:avLst/>
          </a:prstGeom>
          <a:noFill/>
          <a:ln w="9525">
            <a:noFill/>
            <a:miter lim="800000"/>
            <a:headEnd/>
            <a:tailEnd/>
          </a:ln>
        </p:spPr>
        <p:txBody>
          <a:bodyPr>
            <a:spAutoFit/>
          </a:bodyPr>
          <a:lstStyle/>
          <a:p>
            <a:pPr algn="ctr"/>
            <a:r>
              <a:rPr lang="en-US">
                <a:latin typeface="Calibri" pitchFamily="34" charset="0"/>
              </a:rPr>
              <a:t>LSTs in the Normandy Invasion</a:t>
            </a:r>
          </a:p>
        </p:txBody>
      </p:sp>
      <p:pic>
        <p:nvPicPr>
          <p:cNvPr id="25604" name="Picture 7" descr="LST unloading.jpg"/>
          <p:cNvPicPr>
            <a:picLocks noChangeAspect="1"/>
          </p:cNvPicPr>
          <p:nvPr/>
        </p:nvPicPr>
        <p:blipFill>
          <a:blip r:embed="rId4"/>
          <a:srcRect l="1643" t="2171" r="1424" b="13106"/>
          <a:stretch>
            <a:fillRect/>
          </a:stretch>
        </p:blipFill>
        <p:spPr bwMode="auto">
          <a:xfrm>
            <a:off x="4343400" y="2133600"/>
            <a:ext cx="4495800" cy="2971800"/>
          </a:xfrm>
          <a:prstGeom prst="rect">
            <a:avLst/>
          </a:prstGeom>
          <a:noFill/>
          <a:ln w="9525">
            <a:noFill/>
            <a:miter lim="800000"/>
            <a:headEnd/>
            <a:tailEnd/>
          </a:ln>
        </p:spPr>
      </p:pic>
      <p:sp>
        <p:nvSpPr>
          <p:cNvPr id="25605" name="TextBox 9"/>
          <p:cNvSpPr txBox="1">
            <a:spLocks noChangeArrowheads="1"/>
          </p:cNvSpPr>
          <p:nvPr/>
        </p:nvSpPr>
        <p:spPr bwMode="auto">
          <a:xfrm>
            <a:off x="4876800" y="5410200"/>
            <a:ext cx="3429000" cy="646113"/>
          </a:xfrm>
          <a:prstGeom prst="rect">
            <a:avLst/>
          </a:prstGeom>
          <a:noFill/>
          <a:ln w="9525">
            <a:noFill/>
            <a:miter lim="800000"/>
            <a:headEnd/>
            <a:tailEnd/>
          </a:ln>
        </p:spPr>
        <p:txBody>
          <a:bodyPr>
            <a:spAutoFit/>
          </a:bodyPr>
          <a:lstStyle/>
          <a:p>
            <a:pPr algn="ctr"/>
            <a:r>
              <a:rPr lang="en-US">
                <a:latin typeface="Calibri" pitchFamily="34" charset="0"/>
              </a:rPr>
              <a:t>Troops unloading supplies from beached LSTs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Pacific Amphibious Operations</a:t>
            </a:r>
          </a:p>
        </p:txBody>
      </p:sp>
      <p:pic>
        <p:nvPicPr>
          <p:cNvPr id="26626" name="Content Placeholder 6" descr="USA-WWII-pacific.jpg"/>
          <p:cNvPicPr>
            <a:picLocks noGrp="1" noChangeAspect="1"/>
          </p:cNvPicPr>
          <p:nvPr>
            <p:ph idx="1"/>
          </p:nvPr>
        </p:nvPicPr>
        <p:blipFill>
          <a:blip r:embed="rId3"/>
          <a:srcRect/>
          <a:stretch>
            <a:fillRect/>
          </a:stretch>
        </p:blipFill>
        <p:spPr>
          <a:xfrm>
            <a:off x="990600" y="1258888"/>
            <a:ext cx="7162800" cy="520858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5" descr="20 LST Tacloban.jpg"/>
          <p:cNvPicPr>
            <a:picLocks noChangeAspect="1"/>
          </p:cNvPicPr>
          <p:nvPr/>
        </p:nvPicPr>
        <p:blipFill>
          <a:blip r:embed="rId3"/>
          <a:srcRect l="1802" t="2415" r="917" b="11455"/>
          <a:stretch>
            <a:fillRect/>
          </a:stretch>
        </p:blipFill>
        <p:spPr bwMode="auto">
          <a:xfrm>
            <a:off x="4495800" y="2133600"/>
            <a:ext cx="4114800" cy="2717800"/>
          </a:xfrm>
          <a:prstGeom prst="rect">
            <a:avLst/>
          </a:prstGeom>
          <a:noFill/>
          <a:ln w="9525">
            <a:noFill/>
            <a:miter lim="800000"/>
            <a:headEnd/>
            <a:tailEnd/>
          </a:ln>
        </p:spPr>
      </p:pic>
      <p:sp>
        <p:nvSpPr>
          <p:cNvPr id="28674" name="TextBox 8"/>
          <p:cNvSpPr txBox="1">
            <a:spLocks noChangeArrowheads="1"/>
          </p:cNvSpPr>
          <p:nvPr/>
        </p:nvSpPr>
        <p:spPr bwMode="auto">
          <a:xfrm>
            <a:off x="4572000" y="5181600"/>
            <a:ext cx="4114800" cy="369888"/>
          </a:xfrm>
          <a:prstGeom prst="rect">
            <a:avLst/>
          </a:prstGeom>
          <a:noFill/>
          <a:ln w="9525">
            <a:noFill/>
            <a:miter lim="800000"/>
            <a:headEnd/>
            <a:tailEnd/>
          </a:ln>
        </p:spPr>
        <p:txBody>
          <a:bodyPr>
            <a:spAutoFit/>
          </a:bodyPr>
          <a:lstStyle/>
          <a:p>
            <a:pPr algn="ctr"/>
            <a:r>
              <a:rPr lang="en-US">
                <a:latin typeface="Calibri" pitchFamily="34" charset="0"/>
              </a:rPr>
              <a:t>20 LST’s in the Leyte Gulf Assault </a:t>
            </a:r>
          </a:p>
        </p:txBody>
      </p:sp>
      <p:sp>
        <p:nvSpPr>
          <p:cNvPr id="28675" name="Title 1"/>
          <p:cNvSpPr>
            <a:spLocks noGrp="1"/>
          </p:cNvSpPr>
          <p:nvPr>
            <p:ph type="title"/>
          </p:nvPr>
        </p:nvSpPr>
        <p:spPr>
          <a:xfrm>
            <a:off x="457200" y="152400"/>
            <a:ext cx="8229600" cy="1143000"/>
          </a:xfrm>
        </p:spPr>
        <p:txBody>
          <a:bodyPr/>
          <a:lstStyle/>
          <a:p>
            <a:r>
              <a:rPr lang="en-US" smtClean="0"/>
              <a:t>LSTs in Pacific Landings</a:t>
            </a:r>
          </a:p>
        </p:txBody>
      </p:sp>
      <p:sp>
        <p:nvSpPr>
          <p:cNvPr id="28676" name="TextBox 12"/>
          <p:cNvSpPr txBox="1">
            <a:spLocks noChangeArrowheads="1"/>
          </p:cNvSpPr>
          <p:nvPr/>
        </p:nvSpPr>
        <p:spPr bwMode="auto">
          <a:xfrm>
            <a:off x="533400" y="5715000"/>
            <a:ext cx="3962400" cy="646113"/>
          </a:xfrm>
          <a:prstGeom prst="rect">
            <a:avLst/>
          </a:prstGeom>
          <a:noFill/>
          <a:ln w="9525">
            <a:noFill/>
            <a:miter lim="800000"/>
            <a:headEnd/>
            <a:tailEnd/>
          </a:ln>
        </p:spPr>
        <p:txBody>
          <a:bodyPr>
            <a:spAutoFit/>
          </a:bodyPr>
          <a:lstStyle/>
          <a:p>
            <a:pPr algn="ctr"/>
            <a:r>
              <a:rPr lang="en-US">
                <a:latin typeface="Calibri" pitchFamily="34" charset="0"/>
              </a:rPr>
              <a:t>Fully loaded LST on the way to Tarakan Island; 3 hours estimated time to unload</a:t>
            </a:r>
          </a:p>
        </p:txBody>
      </p:sp>
      <p:pic>
        <p:nvPicPr>
          <p:cNvPr id="28677" name="Picture 14" descr="LST_Morotai.jpg"/>
          <p:cNvPicPr>
            <a:picLocks noChangeAspect="1"/>
          </p:cNvPicPr>
          <p:nvPr/>
        </p:nvPicPr>
        <p:blipFill>
          <a:blip r:embed="rId4"/>
          <a:srcRect b="6203"/>
          <a:stretch>
            <a:fillRect/>
          </a:stretch>
        </p:blipFill>
        <p:spPr bwMode="auto">
          <a:xfrm>
            <a:off x="609600" y="1219200"/>
            <a:ext cx="35083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1014</Words>
  <Application>Microsoft Office PowerPoint</Application>
  <PresentationFormat>On-screen Show (4:3)</PresentationFormat>
  <Paragraphs>121</Paragraphs>
  <Slides>17</Slides>
  <Notes>17</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17</vt:i4>
      </vt:variant>
    </vt:vector>
  </HeadingPairs>
  <TitlesOfParts>
    <vt:vector size="21" baseType="lpstr">
      <vt:lpstr>Calibri</vt:lpstr>
      <vt:lpstr>Arial</vt:lpstr>
      <vt:lpstr>Microsoft Sans Serif</vt:lpstr>
      <vt:lpstr>Office Theme</vt:lpstr>
      <vt:lpstr>Role of the LSTs (Landing Ship Tank) in WW II Amphibious Operations</vt:lpstr>
      <vt:lpstr>Background</vt:lpstr>
      <vt:lpstr>LST DESIGN</vt:lpstr>
      <vt:lpstr>List of American Shipyards and Manufacturers that built LSTs</vt:lpstr>
      <vt:lpstr>Construction activity at Evansville, Indiana plant</vt:lpstr>
      <vt:lpstr>European Amphibious Operations</vt:lpstr>
      <vt:lpstr>LSTs in European Landings</vt:lpstr>
      <vt:lpstr>Pacific Amphibious Operations</vt:lpstr>
      <vt:lpstr>LSTs in Pacific Landings</vt:lpstr>
      <vt:lpstr>Almost a million troops and over a million tons of supplies are carried by Seventh Amphibious Force in support Gen McArthur </vt:lpstr>
      <vt:lpstr>Design Modifications</vt:lpstr>
      <vt:lpstr>Aviation capable LSTs</vt:lpstr>
      <vt:lpstr>List of ship’s personnel and ratings</vt:lpstr>
      <vt:lpstr>Service aboard an LST</vt:lpstr>
      <vt:lpstr>Crew Berthing Space</vt:lpstr>
      <vt:lpstr>“The destinies of two great empires … seemed to be tied by some god-dammed things called LSTs.”</vt:lpstr>
      <vt:lpstr>Bibliography</vt:lpstr>
    </vt:vector>
  </TitlesOfParts>
  <Company>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Landing Ship Tanks in Amphibious Operations</dc:title>
  <dc:creator>Carlos G Luna</dc:creator>
  <cp:lastModifiedBy> </cp:lastModifiedBy>
  <cp:revision>14</cp:revision>
  <dcterms:created xsi:type="dcterms:W3CDTF">2011-10-05T02:50:28Z</dcterms:created>
  <dcterms:modified xsi:type="dcterms:W3CDTF">2011-11-22T17:11:19Z</dcterms:modified>
</cp:coreProperties>
</file>