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6" r:id="rId2"/>
    <p:sldId id="264" r:id="rId3"/>
    <p:sldId id="271" r:id="rId4"/>
    <p:sldId id="272" r:id="rId5"/>
    <p:sldId id="265" r:id="rId6"/>
    <p:sldId id="266" r:id="rId7"/>
    <p:sldId id="269" r:id="rId8"/>
    <p:sldId id="267" r:id="rId9"/>
    <p:sldId id="268" r:id="rId10"/>
    <p:sldId id="273" r:id="rId11"/>
    <p:sldId id="258" r:id="rId12"/>
    <p:sldId id="259" r:id="rId13"/>
    <p:sldId id="260" r:id="rId14"/>
    <p:sldId id="274" r:id="rId15"/>
    <p:sldId id="261" r:id="rId16"/>
    <p:sldId id="263" r:id="rId17"/>
    <p:sldId id="275" r:id="rId18"/>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C092"/>
    <a:srgbClr val="6AA277"/>
    <a:srgbClr val="006600"/>
    <a:srgbClr val="339933"/>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472" autoAdjust="0"/>
  </p:normalViewPr>
  <p:slideViewPr>
    <p:cSldViewPr>
      <p:cViewPr>
        <p:scale>
          <a:sx n="66" d="100"/>
          <a:sy n="66" d="100"/>
        </p:scale>
        <p:origin x="-1284" y="-684"/>
      </p:cViewPr>
      <p:guideLst>
        <p:guide orient="horz" pos="2160"/>
        <p:guide pos="2880"/>
      </p:guideLst>
    </p:cSldViewPr>
  </p:slideViewPr>
  <p:notesTextViewPr>
    <p:cViewPr>
      <p:scale>
        <a:sx n="100" d="100"/>
        <a:sy n="100" d="100"/>
      </p:scale>
      <p:origin x="0" y="0"/>
    </p:cViewPr>
  </p:notesTextViewPr>
  <p:notesViewPr>
    <p:cSldViewPr>
      <p:cViewPr varScale="1">
        <p:scale>
          <a:sx n="111" d="100"/>
          <a:sy n="111" d="100"/>
        </p:scale>
        <p:origin x="-630" y="-90"/>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A14F560B-BC60-4388-97B9-F602B5CB13C1}" type="datetimeFigureOut">
              <a:rPr lang="en-US" smtClean="0"/>
              <a:pPr/>
              <a:t>9/30/2011</a:t>
            </a:fld>
            <a:endParaRPr lang="en-US"/>
          </a:p>
        </p:txBody>
      </p:sp>
      <p:sp>
        <p:nvSpPr>
          <p:cNvPr id="4" name="Slide Image Placeholder 3"/>
          <p:cNvSpPr>
            <a:spLocks noGrp="1" noRot="1" noChangeAspect="1"/>
          </p:cNvSpPr>
          <p:nvPr>
            <p:ph type="sldImg" idx="2"/>
          </p:nvPr>
        </p:nvSpPr>
        <p:spPr>
          <a:xfrm>
            <a:off x="1828800" y="381000"/>
            <a:ext cx="5207000" cy="39052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381000" y="4267200"/>
            <a:ext cx="8458200" cy="22479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B38F06FF-F0CE-4A81-8400-B4CBD115902D}" type="slidenum">
              <a:rPr lang="en-US" smtClean="0"/>
              <a:pPr/>
              <a:t>‹#›</a:t>
            </a:fld>
            <a:endParaRPr lang="en-US"/>
          </a:p>
        </p:txBody>
      </p:sp>
    </p:spTree>
    <p:extLst>
      <p:ext uri="{BB962C8B-B14F-4D97-AF65-F5344CB8AC3E}">
        <p14:creationId xmlns:p14="http://schemas.microsoft.com/office/powerpoint/2010/main" val="3565786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Treelines</a:t>
            </a:r>
            <a:r>
              <a:rPr lang="en-US" baseline="0" dirty="0" smtClean="0"/>
              <a:t> in the Pacific Northwest are quite low for this latitude. The reason has to do with the deep </a:t>
            </a:r>
            <a:r>
              <a:rPr lang="en-US" baseline="0" dirty="0" err="1" smtClean="0"/>
              <a:t>snowpacks</a:t>
            </a:r>
            <a:r>
              <a:rPr lang="en-US" baseline="0" dirty="0" smtClean="0"/>
              <a:t> that form due to heavy precipitation. The temperatures are quite mild (20’s and 30’s F in winter), but the deep snow lingers well into summer, limiting the growing season for trees. North aspects maintain the snowpack longer into the summer due to the shadows that keep them cool most of the year.</a:t>
            </a:r>
            <a:endParaRPr lang="en-US" dirty="0" smtClean="0"/>
          </a:p>
          <a:p>
            <a:endParaRPr lang="en-US" dirty="0" smtClean="0"/>
          </a:p>
          <a:p>
            <a:r>
              <a:rPr lang="en-US" dirty="0" smtClean="0"/>
              <a:t>The first</a:t>
            </a:r>
            <a:r>
              <a:rPr lang="en-US" baseline="0" dirty="0" smtClean="0"/>
              <a:t> image shows the snow that has piled up on the north-facing slope of Hurricane Ridge in March. The blowing drifts have accumulated up to 30 feet deep in places. These melt much more slowly than the south-facing slopes.</a:t>
            </a:r>
          </a:p>
          <a:p>
            <a:endParaRPr lang="en-US" baseline="0" dirty="0" smtClean="0"/>
          </a:p>
          <a:p>
            <a:r>
              <a:rPr lang="en-US" baseline="0" dirty="0" smtClean="0"/>
              <a:t>The second image shows that in August, there is still a patch of snow that has lingered on this north side because of the shadows that linger all year on this slope. That particular slope is extremely difficult for trees to become established on. </a:t>
            </a:r>
            <a:endParaRPr lang="en-US" dirty="0"/>
          </a:p>
        </p:txBody>
      </p:sp>
      <p:sp>
        <p:nvSpPr>
          <p:cNvPr id="4" name="Slide Number Placeholder 3"/>
          <p:cNvSpPr>
            <a:spLocks noGrp="1"/>
          </p:cNvSpPr>
          <p:nvPr>
            <p:ph type="sldNum" sz="quarter" idx="10"/>
          </p:nvPr>
        </p:nvSpPr>
        <p:spPr/>
        <p:txBody>
          <a:bodyPr/>
          <a:lstStyle/>
          <a:p>
            <a:fld id="{B4D21C41-F4A6-4073-AFB0-F960BC7A9870}"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is a plot of treeline elevations all across the northern hemisphere from the arctic treeline at 70°N (point where treeline is at sea level) down to the Equator. While there is some significant variation based on local temperature, moisture, and snowpack conditions, the overall trend is higher elevations and lower latitudes related to higher temperatures as you move towards the equator. There is a flattening of the curve closer to the equator, because climate patterns and moisture availability changes from temperature zones. In fact, treeline is often higher in sub-tropical arid zones than in truly tropical equatorial zones.</a:t>
            </a:r>
            <a:endParaRPr lang="en-US" dirty="0"/>
          </a:p>
        </p:txBody>
      </p:sp>
      <p:sp>
        <p:nvSpPr>
          <p:cNvPr id="4" name="Slide Number Placeholder 3"/>
          <p:cNvSpPr>
            <a:spLocks noGrp="1"/>
          </p:cNvSpPr>
          <p:nvPr>
            <p:ph type="sldNum" sz="quarter" idx="10"/>
          </p:nvPr>
        </p:nvSpPr>
        <p:spPr/>
        <p:txBody>
          <a:bodyPr/>
          <a:lstStyle/>
          <a:p>
            <a:fld id="{B38F06FF-F0CE-4A81-8400-B4CBD115902D}"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While</a:t>
            </a:r>
            <a:r>
              <a:rPr lang="en-US" baseline="0" dirty="0" smtClean="0"/>
              <a:t> north-facing slopes tend to have lower </a:t>
            </a:r>
            <a:r>
              <a:rPr lang="en-US" baseline="0" dirty="0" err="1" smtClean="0"/>
              <a:t>treelines</a:t>
            </a:r>
            <a:r>
              <a:rPr lang="en-US" baseline="0" dirty="0" smtClean="0"/>
              <a:t> in the Pacific Northwest, they tend to have higher forested areas in the Desert Southwest. That is because, in this arid region, soil moisture is the limiting factor for trees. Thus, north-facing slopes maintain winter snowpack and soil moisture longer into the spring and summer, making it easier for trees to survive. The shade also keeps air temperatures lower.</a:t>
            </a:r>
          </a:p>
          <a:p>
            <a:endParaRPr lang="en-US" baseline="0" dirty="0" smtClean="0"/>
          </a:p>
          <a:p>
            <a:r>
              <a:rPr lang="en-US" baseline="0" dirty="0" smtClean="0"/>
              <a:t>Image one: At the summit of Mount Graham in Arizona at nearly 11,000 feet, the north slopes are covered in dense coniferous forests, while southern slopes are more open with scattered trees.</a:t>
            </a:r>
          </a:p>
          <a:p>
            <a:endParaRPr lang="en-US" baseline="0" dirty="0" smtClean="0"/>
          </a:p>
          <a:p>
            <a:r>
              <a:rPr lang="en-US" baseline="0" dirty="0" smtClean="0"/>
              <a:t>Image two shows a north-facing slope of Douglas firs on Mount Graham in early summer with some snow still on the ground. Image three shows the south-facing slope on Mount Graham on the same day. Notice the ground is bare and made up of more drought tolerate ponderosa pines.</a:t>
            </a:r>
            <a:endParaRPr lang="en-US" dirty="0"/>
          </a:p>
        </p:txBody>
      </p:sp>
      <p:sp>
        <p:nvSpPr>
          <p:cNvPr id="4" name="Slide Number Placeholder 3"/>
          <p:cNvSpPr>
            <a:spLocks noGrp="1"/>
          </p:cNvSpPr>
          <p:nvPr>
            <p:ph type="sldNum" sz="quarter" idx="10"/>
          </p:nvPr>
        </p:nvSpPr>
        <p:spPr/>
        <p:txBody>
          <a:bodyPr/>
          <a:lstStyle/>
          <a:p>
            <a:fld id="{B4D21C41-F4A6-4073-AFB0-F960BC7A9870}"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Sky Islands of the Desert Southwest are high elevation mountains that contain conifer</a:t>
            </a:r>
            <a:r>
              <a:rPr lang="en-US" baseline="0" dirty="0" smtClean="0"/>
              <a:t> forests above low deserts in the valleys. Image one shows Saguaro National Park in the </a:t>
            </a:r>
            <a:r>
              <a:rPr lang="en-US" baseline="0" dirty="0" err="1" smtClean="0"/>
              <a:t>Sonaran</a:t>
            </a:r>
            <a:r>
              <a:rPr lang="en-US" baseline="0" dirty="0" smtClean="0"/>
              <a:t> Desert with the Santa Catalina Mountains in the distance. At 9,000 feet the forests are dominated by pines and firs.</a:t>
            </a:r>
          </a:p>
          <a:p>
            <a:endParaRPr lang="en-US" baseline="0" dirty="0" smtClean="0"/>
          </a:p>
          <a:p>
            <a:r>
              <a:rPr lang="en-US" baseline="0" dirty="0" smtClean="0"/>
              <a:t>Image two shows Mount Graham, the highest of the </a:t>
            </a:r>
            <a:r>
              <a:rPr lang="en-US" baseline="0" dirty="0" err="1" smtClean="0"/>
              <a:t>Madrean</a:t>
            </a:r>
            <a:r>
              <a:rPr lang="en-US" baseline="0" dirty="0" smtClean="0"/>
              <a:t> Sky Islands at nearly 11,000 feet. From the desert flood, it rises through chaparral, juniper-</a:t>
            </a:r>
            <a:r>
              <a:rPr lang="en-US" baseline="0" dirty="0" err="1" smtClean="0"/>
              <a:t>pinyon</a:t>
            </a:r>
            <a:r>
              <a:rPr lang="en-US" baseline="0" dirty="0" smtClean="0"/>
              <a:t> stands, ponderosa pines, Douglas fir, and eventually a fir-spruce forest at the summit. </a:t>
            </a:r>
          </a:p>
          <a:p>
            <a:endParaRPr lang="en-US" baseline="0" dirty="0" smtClean="0"/>
          </a:p>
          <a:p>
            <a:r>
              <a:rPr lang="en-US" baseline="0" dirty="0" smtClean="0"/>
              <a:t>Image three shows the view from the summit of Mount Graham to the desert flood below.</a:t>
            </a:r>
            <a:endParaRPr lang="en-US" dirty="0"/>
          </a:p>
        </p:txBody>
      </p:sp>
      <p:sp>
        <p:nvSpPr>
          <p:cNvPr id="4" name="Slide Number Placeholder 3"/>
          <p:cNvSpPr>
            <a:spLocks noGrp="1"/>
          </p:cNvSpPr>
          <p:nvPr>
            <p:ph type="sldNum" sz="quarter" idx="10"/>
          </p:nvPr>
        </p:nvSpPr>
        <p:spPr/>
        <p:txBody>
          <a:bodyPr/>
          <a:lstStyle/>
          <a:p>
            <a:fld id="{B4D21C41-F4A6-4073-AFB0-F960BC7A9870}"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In arid regions, forests help</a:t>
            </a:r>
            <a:r>
              <a:rPr lang="en-US" baseline="0" dirty="0" smtClean="0"/>
              <a:t> self-sustain themselves, because the canopy provides shade which keeps the ground temperature cooler. These cooler temperatures allow for the snowpack to last longer and keep soil moisture higher later into the summer. Thus, when events result in a loss of the forest canopy, this can have catastrophic effects on the forest ecosystems. The loss of the canopy will result in soils that dry out faster and prevent the regeneration of trees. Thus, once the forests are gone, they may never return. </a:t>
            </a:r>
          </a:p>
          <a:p>
            <a:endParaRPr lang="en-US" baseline="0" dirty="0" smtClean="0"/>
          </a:p>
          <a:p>
            <a:r>
              <a:rPr lang="en-US" baseline="0" dirty="0" smtClean="0"/>
              <a:t>One of the most common sources of canopy loss are catastrophic forest fires. In arid regions, fires were common and the tree species are adapted to their presence. A typical fire would have burned the needles and branches on the forest floor, without affecting the canopy or killing trees. However, human fire-suppression has caused fuel levels to rise and so when fires do get started they burn hotter and higher into the canopy. A canopy fire will kill the large shade-trees. These hotter fires can also destroy the soil and prevent the regeneration of seedlings.</a:t>
            </a:r>
          </a:p>
          <a:p>
            <a:endParaRPr lang="en-US" baseline="0" dirty="0" smtClean="0"/>
          </a:p>
          <a:p>
            <a:r>
              <a:rPr lang="en-US" baseline="0" dirty="0" smtClean="0"/>
              <a:t>Logging activities, insect outbreaks, and major wind storms can also result in the loss of the canopy. However, with global warming, the risk is that conditions will grow even drier and the impacts on montane forests of arid regions will be devastating. The sky islands may be that no more. This image shows a major fire on the 10,000 feet sky island of Navajo mountain in southern Utah. In this arid region, this forest may have a lot of difficulty growing back. The second image shows a helicopter that collected water from Lake Powell in the desert below to fight the fire.</a:t>
            </a:r>
            <a:endParaRPr lang="en-US" dirty="0"/>
          </a:p>
        </p:txBody>
      </p:sp>
      <p:sp>
        <p:nvSpPr>
          <p:cNvPr id="4" name="Slide Number Placeholder 3"/>
          <p:cNvSpPr>
            <a:spLocks noGrp="1"/>
          </p:cNvSpPr>
          <p:nvPr>
            <p:ph type="sldNum" sz="quarter" idx="10"/>
          </p:nvPr>
        </p:nvSpPr>
        <p:spPr/>
        <p:txBody>
          <a:bodyPr/>
          <a:lstStyle/>
          <a:p>
            <a:fld id="{B38F06FF-F0CE-4A81-8400-B4CBD115902D}"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schematic</a:t>
            </a:r>
            <a:r>
              <a:rPr lang="en-US" baseline="0" dirty="0" smtClean="0"/>
              <a:t> of a Sky Island in the Desert Southwest. It still has climatic characteristics similar to mountains in the coastal regions, except that it is much warmer and drier, resulting in a lower treeline (desert). The desert tends to run higher on south-facing slopes than north-facing slopes, because the higher sun exposure means hotter and drier conditions for plants. Trees begin to appear at about 5,000-6,000 feet elevation (the point where enough moisture falls in winter and temperatures are cooler). Drought-tolerant pines and juniper give way to moisture-loving firs and spruces at about 8,000 feet. The treeline is about 11,500 feet, where winter temperatures and wind exposure conspire with exposure to intense summer sun to prevent the growth of trees.</a:t>
            </a:r>
            <a:endParaRPr lang="en-US" dirty="0"/>
          </a:p>
        </p:txBody>
      </p:sp>
      <p:sp>
        <p:nvSpPr>
          <p:cNvPr id="4" name="Slide Number Placeholder 3"/>
          <p:cNvSpPr>
            <a:spLocks noGrp="1"/>
          </p:cNvSpPr>
          <p:nvPr>
            <p:ph type="sldNum" sz="quarter" idx="10"/>
          </p:nvPr>
        </p:nvSpPr>
        <p:spPr/>
        <p:txBody>
          <a:bodyPr/>
          <a:lstStyle/>
          <a:p>
            <a:fld id="{B38F06FF-F0CE-4A81-8400-B4CBD115902D}"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a latitudinal</a:t>
            </a:r>
            <a:r>
              <a:rPr lang="en-US" baseline="0" dirty="0" smtClean="0"/>
              <a:t> basis, treeline elevation increases as you head south. As temperatures rise moving south, the elevations needed to accumulate enough snow or low enough temperature to hinder tree growth rises higher and higher. Once you reach the lower latitudes, forests also experience </a:t>
            </a:r>
            <a:r>
              <a:rPr lang="en-US" baseline="0" smtClean="0"/>
              <a:t>a “lower treeline” </a:t>
            </a:r>
            <a:r>
              <a:rPr lang="en-US" baseline="0" dirty="0" smtClean="0"/>
              <a:t>as arid conditions make surviving in lower elevations impossible.</a:t>
            </a:r>
            <a:endParaRPr lang="en-US" dirty="0"/>
          </a:p>
        </p:txBody>
      </p:sp>
      <p:sp>
        <p:nvSpPr>
          <p:cNvPr id="4" name="Slide Number Placeholder 3"/>
          <p:cNvSpPr>
            <a:spLocks noGrp="1"/>
          </p:cNvSpPr>
          <p:nvPr>
            <p:ph type="sldNum" sz="quarter" idx="10"/>
          </p:nvPr>
        </p:nvSpPr>
        <p:spPr/>
        <p:txBody>
          <a:bodyPr/>
          <a:lstStyle/>
          <a:p>
            <a:fld id="{B4D21C41-F4A6-4073-AFB0-F960BC7A9870}" type="slidenum">
              <a:rPr lang="en-US" smtClean="0"/>
              <a:pPr/>
              <a:t>16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Looking</a:t>
            </a:r>
            <a:r>
              <a:rPr lang="en-US" baseline="0" dirty="0" smtClean="0"/>
              <a:t> at a cross-section of a typical river valley in the Pacific Northwest, there are changes in species composition and ecosystem processes based on elevation and aspect. Each species is best adapted to specific climatic conditions, but have a wide range of variability in which they can survive. So, while the dominate species types may change in an area, often there are a mixture of different species from each of the </a:t>
            </a:r>
            <a:r>
              <a:rPr lang="en-US" baseline="0" dirty="0" err="1" smtClean="0"/>
              <a:t>ecotones</a:t>
            </a:r>
            <a:r>
              <a:rPr lang="en-US" baseline="0" dirty="0" smtClean="0"/>
              <a:t>.</a:t>
            </a:r>
          </a:p>
          <a:p>
            <a:endParaRPr lang="en-US" baseline="0" dirty="0" smtClean="0"/>
          </a:p>
          <a:p>
            <a:r>
              <a:rPr lang="en-US" baseline="0" dirty="0" smtClean="0"/>
              <a:t>The lowland forests tend to be dominated by some of the largest tree species in the world, such as Douglas fir, western hemlock, grand fir, and western red cedar. The mild and wet conditions at low elevation, with uncommon freezing events, makes this an ideal environment for the trees to grow very large and live for a long time. Sitka spruce also becomes more dominate in coastal areas with salt spray and even wetter conditions. </a:t>
            </a:r>
          </a:p>
          <a:p>
            <a:endParaRPr lang="en-US" baseline="0" dirty="0" smtClean="0"/>
          </a:p>
          <a:p>
            <a:r>
              <a:rPr lang="en-US" baseline="0" dirty="0" smtClean="0"/>
              <a:t>At middle elevations, the temperatures are cooler, more of the precipitation falls as snow, and solar radiation in summer can be more intense. In these montane forests, silver fir and mountain hemlock begin to become more dominant, with Douglas fir, western hemlock, and western white pine also playing an important role.</a:t>
            </a:r>
          </a:p>
          <a:p>
            <a:endParaRPr lang="en-US" baseline="0" dirty="0" smtClean="0"/>
          </a:p>
          <a:p>
            <a:r>
              <a:rPr lang="en-US" baseline="0" dirty="0" smtClean="0"/>
              <a:t>At higher elevations near the edge of the ability for trees to live, deep snow packs, intense winter winds, and high summer solar radiation make life difficult for tree species. Only species adapted to these subalpine environments can thrive, such as subalpine fir and Alaska yellow cedar. Mountain hemlock, Douglas fir, </a:t>
            </a:r>
            <a:r>
              <a:rPr lang="en-US" baseline="0" dirty="0" err="1" smtClean="0"/>
              <a:t>whitebark</a:t>
            </a:r>
            <a:r>
              <a:rPr lang="en-US" baseline="0" dirty="0" smtClean="0"/>
              <a:t> and </a:t>
            </a:r>
            <a:r>
              <a:rPr lang="en-US" baseline="0" dirty="0" err="1" smtClean="0"/>
              <a:t>lodgepole</a:t>
            </a:r>
            <a:r>
              <a:rPr lang="en-US" baseline="0" dirty="0" smtClean="0"/>
              <a:t> pine can be found in some subalpine locations.</a:t>
            </a:r>
            <a:br>
              <a:rPr lang="en-US" baseline="0" dirty="0" smtClean="0"/>
            </a:br>
            <a:endParaRPr lang="en-US" baseline="0" dirty="0" smtClean="0"/>
          </a:p>
          <a:p>
            <a:r>
              <a:rPr lang="en-US" baseline="0" dirty="0" smtClean="0"/>
              <a:t>Above about 5,000 feet, the growing season becomes too short for trees to survive and the alpine meadows begin to dominate. However, above 6,000 feet the climatic conditions become too harsh, even for those hardy species. Above 6,500 feet the mountain become essentially bare rock and ice.</a:t>
            </a:r>
            <a:endParaRPr lang="en-US" dirty="0"/>
          </a:p>
        </p:txBody>
      </p:sp>
      <p:sp>
        <p:nvSpPr>
          <p:cNvPr id="4" name="Slide Number Placeholder 3"/>
          <p:cNvSpPr>
            <a:spLocks noGrp="1"/>
          </p:cNvSpPr>
          <p:nvPr>
            <p:ph type="sldNum" sz="quarter" idx="10"/>
          </p:nvPr>
        </p:nvSpPr>
        <p:spPr/>
        <p:txBody>
          <a:bodyPr/>
          <a:lstStyle/>
          <a:p>
            <a:fld id="{B38F06FF-F0CE-4A81-8400-B4CBD115902D}"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First</a:t>
            </a:r>
            <a:r>
              <a:rPr lang="en-US" baseline="0" dirty="0" smtClean="0"/>
              <a:t> image: </a:t>
            </a:r>
            <a:r>
              <a:rPr lang="en-US" dirty="0" smtClean="0"/>
              <a:t>In the montane forest,</a:t>
            </a:r>
            <a:r>
              <a:rPr lang="en-US" baseline="0" dirty="0" smtClean="0"/>
              <a:t> silver firs dominate. They grow together densely, providing each other protection from the winds and heavy snow. The understory tends to barren, due to heavy snow packs, dark shadows from the trees above, acidic soils formed by dropping fir needles, and the short growing season.</a:t>
            </a:r>
          </a:p>
          <a:p>
            <a:endParaRPr lang="en-US" baseline="0" dirty="0" smtClean="0"/>
          </a:p>
          <a:p>
            <a:r>
              <a:rPr lang="en-US" baseline="0" dirty="0" smtClean="0"/>
              <a:t>Second image: At the subalpine zone, subalpine fir and Alaska yellow cedar dominate. One strategy for survival in an area that can get 400” of snow each winter to go grow very straight and narrow, so that snow will slide off the branches, as opposed to accumulating and then snapping the branches off. Alaska yellow cedar on the other hand has very flexible branches and easily bend to release accumulated snow and then snap back up.</a:t>
            </a:r>
          </a:p>
          <a:p>
            <a:endParaRPr lang="en-US" baseline="0" dirty="0" smtClean="0"/>
          </a:p>
          <a:p>
            <a:r>
              <a:rPr lang="en-US" baseline="0" dirty="0" smtClean="0"/>
              <a:t>Third image: One a south-facing slope, dry meadows form where conditions are too dry to support trees or wet meadows, due to the intense summer sun. However, tree islands form on the ridge tops, where conditions are more moderate. The young subalpine fir to the right is twisted and bend from being buried all winter in 30 feet of snow. They have to be flexible to survive that kind of pressure. Subalpine firs grow very slowly in their first 30-50 years because of the short growing seasons. Once they are large enough to keep their limbs above the snow pack, their growing season is longer and their growth rate faster. </a:t>
            </a:r>
          </a:p>
          <a:p>
            <a:endParaRPr lang="en-US" baseline="0" dirty="0" smtClean="0"/>
          </a:p>
          <a:p>
            <a:r>
              <a:rPr lang="en-US" baseline="0" dirty="0" smtClean="0"/>
              <a:t>The fourth image shows a series of alpine meadows, rock fields, and tree islands. Notice the skirting at the base of the subalpine firs. This is another strategy for surviving deep </a:t>
            </a:r>
            <a:r>
              <a:rPr lang="en-US" baseline="0" dirty="0" err="1" smtClean="0"/>
              <a:t>snowpacks</a:t>
            </a:r>
            <a:r>
              <a:rPr lang="en-US" baseline="0" dirty="0" smtClean="0"/>
              <a:t> and intense solar radiation. These skirts protect the soil from solar radiation in summer, keeping the soil moist for the main stem of the tree. In winter, these skirts keep the snow off the ground and insulate the roots. Eventually small arms will head upwards from the skirts and once they reach high enough to be above the snowpack in the winter, it too can grow tall like its neighbors.</a:t>
            </a:r>
            <a:endParaRPr lang="en-US" dirty="0"/>
          </a:p>
        </p:txBody>
      </p:sp>
      <p:sp>
        <p:nvSpPr>
          <p:cNvPr id="4" name="Slide Number Placeholder 3"/>
          <p:cNvSpPr>
            <a:spLocks noGrp="1"/>
          </p:cNvSpPr>
          <p:nvPr>
            <p:ph type="sldNum" sz="quarter" idx="10"/>
          </p:nvPr>
        </p:nvSpPr>
        <p:spPr/>
        <p:txBody>
          <a:bodyPr/>
          <a:lstStyle/>
          <a:p>
            <a:fld id="{B38F06FF-F0CE-4A81-8400-B4CBD115902D}"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treeline</a:t>
            </a:r>
            <a:r>
              <a:rPr lang="en-US" baseline="0" dirty="0" smtClean="0"/>
              <a:t> in the Rocky mountains has more to do with minimum winter temperatures than the depth of the snowpack. At the same latitude where treeline is 5,000 feet in the Olympics, the treeline is nearly 12,000 feet in the Rocky mountains. In this more arid region, caused by the rainshadow effect of the Cascades and Sierra Nevada mountains, sufficient rainfall for trees does not occur until about 6,000 feet elevation. Above that there are forests that climb the slopes until reaching a zone where winter temperatures sometimes drop to below -30°F. Those extremely cold temperatures freeze the sap inside the trees and the formation of ice crystals destroy their cells and trees die. This forms pretty distinct lines above which trees can not grow. </a:t>
            </a:r>
          </a:p>
          <a:p>
            <a:endParaRPr lang="en-US" baseline="0" dirty="0" smtClean="0"/>
          </a:p>
          <a:p>
            <a:r>
              <a:rPr lang="en-US" baseline="0" dirty="0" smtClean="0"/>
              <a:t>Unlike in the Pacific Northwest where the lines are not distinct and depend on the snow depth at any particular spot.</a:t>
            </a:r>
          </a:p>
          <a:p>
            <a:endParaRPr lang="en-US" baseline="0" dirty="0" smtClean="0"/>
          </a:p>
          <a:p>
            <a:r>
              <a:rPr lang="en-US" baseline="0" dirty="0" smtClean="0"/>
              <a:t>This is an image from Rocky Mountain National Park in Colorado. The meadows at the bottom of the valley are formed when very cold air in winter sinks into the valley, killing trees at the bottom, as well as, above the treeline.</a:t>
            </a:r>
            <a:endParaRPr lang="en-US" dirty="0"/>
          </a:p>
        </p:txBody>
      </p:sp>
      <p:sp>
        <p:nvSpPr>
          <p:cNvPr id="4" name="Slide Number Placeholder 3"/>
          <p:cNvSpPr>
            <a:spLocks noGrp="1"/>
          </p:cNvSpPr>
          <p:nvPr>
            <p:ph type="sldNum" sz="quarter" idx="10"/>
          </p:nvPr>
        </p:nvSpPr>
        <p:spPr/>
        <p:txBody>
          <a:bodyPr/>
          <a:lstStyle/>
          <a:p>
            <a:fld id="{B38F06FF-F0CE-4A81-8400-B4CBD115902D}"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treeline in the northern</a:t>
            </a:r>
            <a:r>
              <a:rPr lang="en-US" baseline="0" dirty="0" smtClean="0"/>
              <a:t> </a:t>
            </a:r>
            <a:r>
              <a:rPr lang="en-US" dirty="0" smtClean="0"/>
              <a:t>Appalachian mountains hovers</a:t>
            </a:r>
            <a:r>
              <a:rPr lang="en-US" baseline="0" dirty="0" smtClean="0"/>
              <a:t> around 4,000 feet, because like the Rocky mountains, extremely cold temperatures from the Arctic come down in winter and kill the trees. In the first image is a view at treeline on Mount Washington in New Hampshire. Mount Washington is famous for having the “worst weather in the world” with temperatures as low as -40°F and winds over 100 mph.</a:t>
            </a:r>
          </a:p>
          <a:p>
            <a:endParaRPr lang="en-US" baseline="0" dirty="0" smtClean="0"/>
          </a:p>
          <a:p>
            <a:r>
              <a:rPr lang="en-US" baseline="0" dirty="0" smtClean="0"/>
              <a:t>In the second image, spruces cling to sheltered locations on Mount Mansfield, Vermont above treeline at 4,000 feet. Only in these small sheltered creases can trees get some protection from fierce winds, sand paper like blowing ice, and arctic temperatures.</a:t>
            </a:r>
          </a:p>
          <a:p>
            <a:endParaRPr lang="en-US" baseline="0" dirty="0" smtClean="0"/>
          </a:p>
        </p:txBody>
      </p:sp>
      <p:sp>
        <p:nvSpPr>
          <p:cNvPr id="4" name="Slide Number Placeholder 3"/>
          <p:cNvSpPr>
            <a:spLocks noGrp="1"/>
          </p:cNvSpPr>
          <p:nvPr>
            <p:ph type="sldNum" sz="quarter" idx="10"/>
          </p:nvPr>
        </p:nvSpPr>
        <p:spPr/>
        <p:txBody>
          <a:bodyPr/>
          <a:lstStyle/>
          <a:p>
            <a:fld id="{B38F06FF-F0CE-4A81-8400-B4CBD115902D}"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southern Appalachian</a:t>
            </a:r>
            <a:r>
              <a:rPr lang="en-US" baseline="0" dirty="0" smtClean="0"/>
              <a:t> mountains, there is no true treeline, not even on 6,700 foot Mount Mitchell in North Carolina. Temperatures simply do not get cold enough in winter at that latitude. Image one shows the view from the summit of Mount Mitchell to the parking lot. Notice the spruce trees go all the way to the summit.</a:t>
            </a:r>
          </a:p>
          <a:p>
            <a:endParaRPr lang="en-US" baseline="0" dirty="0" smtClean="0"/>
          </a:p>
          <a:p>
            <a:r>
              <a:rPr lang="en-US" baseline="0" dirty="0" smtClean="0"/>
              <a:t>However, open meadow areas, called “</a:t>
            </a:r>
            <a:r>
              <a:rPr lang="en-US" baseline="0" dirty="0" err="1" smtClean="0"/>
              <a:t>balds</a:t>
            </a:r>
            <a:r>
              <a:rPr lang="en-US" baseline="0" dirty="0" smtClean="0"/>
              <a:t>”, can develop in places where fires or other phenomena eliminate trees and their recolonization is slow due to the harsher climate at these elevations. Image two shows the Roan Highlands at 5,800 feet in North Carolina.</a:t>
            </a:r>
            <a:endParaRPr lang="en-US" dirty="0"/>
          </a:p>
        </p:txBody>
      </p:sp>
      <p:sp>
        <p:nvSpPr>
          <p:cNvPr id="4" name="Slide Number Placeholder 3"/>
          <p:cNvSpPr>
            <a:spLocks noGrp="1"/>
          </p:cNvSpPr>
          <p:nvPr>
            <p:ph type="sldNum" sz="quarter" idx="10"/>
          </p:nvPr>
        </p:nvSpPr>
        <p:spPr/>
        <p:txBody>
          <a:bodyPr/>
          <a:lstStyle/>
          <a:p>
            <a:fld id="{B38F06FF-F0CE-4A81-8400-B4CBD115902D}"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treeline of the arctic is classified more on latitude than on elevation. It refers to the furthest north trees can grow. Like in the Rocky Mountains, it occurs where winter temperatures are low enough to freeze the sap in trees and kill them. In addition, permafrost plays a major role, as it solidifies the soil, making it impossible for trees to put stable roots into the ground. It usually occurs around 65-75 degrees North latitude. There is no Antarctic treeline in the southern hemisphere because of the lack of land. In general, the southern continents have trees and then there are none on the sub-Antarctic islands and Antarctica itself.</a:t>
            </a:r>
          </a:p>
          <a:p>
            <a:endParaRPr lang="en-US" baseline="0" dirty="0" smtClean="0"/>
          </a:p>
          <a:p>
            <a:r>
              <a:rPr lang="en-US" baseline="0" dirty="0" smtClean="0"/>
              <a:t>Image one shows the northern edge of the boreal forest in Alaska, with small and scattered white spruce. </a:t>
            </a:r>
          </a:p>
          <a:p>
            <a:endParaRPr lang="en-US" baseline="0" dirty="0" smtClean="0"/>
          </a:p>
          <a:p>
            <a:r>
              <a:rPr lang="en-US" baseline="0" dirty="0" smtClean="0"/>
              <a:t>Image two is located in Alaska’s north slope, well north of the arctic treeline.</a:t>
            </a:r>
            <a:endParaRPr lang="en-US" dirty="0"/>
          </a:p>
        </p:txBody>
      </p:sp>
      <p:sp>
        <p:nvSpPr>
          <p:cNvPr id="4" name="Slide Number Placeholder 3"/>
          <p:cNvSpPr>
            <a:spLocks noGrp="1"/>
          </p:cNvSpPr>
          <p:nvPr>
            <p:ph type="sldNum" sz="quarter" idx="10"/>
          </p:nvPr>
        </p:nvSpPr>
        <p:spPr/>
        <p:txBody>
          <a:bodyPr/>
          <a:lstStyle/>
          <a:p>
            <a:fld id="{B38F06FF-F0CE-4A81-8400-B4CBD115902D}"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Páramo of Central and South America and the </a:t>
            </a:r>
            <a:r>
              <a:rPr lang="en-US" baseline="0" dirty="0" err="1" smtClean="0"/>
              <a:t>Afromontane</a:t>
            </a:r>
            <a:r>
              <a:rPr lang="en-US" baseline="0" dirty="0" smtClean="0"/>
              <a:t> ecosystems of Africa are tropical alpine zones above the cloud forest treeline. These areas, while at elevations over 9,000 feet, are lower than one would expect based on a linear graph of </a:t>
            </a:r>
            <a:r>
              <a:rPr lang="en-US" baseline="0" dirty="0" err="1" smtClean="0"/>
              <a:t>treelines</a:t>
            </a:r>
            <a:r>
              <a:rPr lang="en-US" baseline="0" dirty="0" smtClean="0"/>
              <a:t> versus latitude in the northern hemisphere. In the tropics, there are multiple reasons for their lower elevations. For one, they are located above the dew point line for tropical moisture, making these areas much drier than the lower elevations. Secondly, as isolated islands of vegetation located thousands of miles from temperate zones, the species of the tropics are not well adapted to survival in cold temperatures. The first image is of the Páramo of Costa Rica from the summit of </a:t>
            </a:r>
            <a:r>
              <a:rPr lang="en-US" b="0" dirty="0" smtClean="0"/>
              <a:t>Cerro </a:t>
            </a:r>
            <a:r>
              <a:rPr lang="en-US" b="0" dirty="0" err="1" smtClean="0"/>
              <a:t>Chirripó</a:t>
            </a:r>
            <a:r>
              <a:rPr lang="en-US" b="0" dirty="0" smtClean="0"/>
              <a:t> </a:t>
            </a:r>
            <a:r>
              <a:rPr lang="en-US" dirty="0" smtClean="0"/>
              <a:t>at</a:t>
            </a:r>
            <a:r>
              <a:rPr lang="en-US" baseline="0" dirty="0" smtClean="0"/>
              <a:t> 12,200 feet.</a:t>
            </a:r>
          </a:p>
          <a:p>
            <a:endParaRPr lang="en-US" baseline="0" dirty="0" smtClean="0"/>
          </a:p>
          <a:p>
            <a:r>
              <a:rPr lang="en-US" baseline="0" dirty="0" smtClean="0"/>
              <a:t>In Mexico, the ecosystems are more closely related to and adapted to temperate climates from the north, due to the movement of ecosystems during the ice ages. These treeline areas are dominated by pines, firs, and oak forests. Thus, the plants are able to survive the cold and arid conditions more readily than tropical species and the treeline is significantly higher (around 13,000 feet). The fade in image is at the treeline on </a:t>
            </a:r>
            <a:r>
              <a:rPr lang="en-US" dirty="0" err="1" smtClean="0"/>
              <a:t>Matlalcueitl</a:t>
            </a:r>
            <a:r>
              <a:rPr lang="en-US" dirty="0" smtClean="0"/>
              <a:t> volcano in Mexico at about 13,000</a:t>
            </a:r>
            <a:r>
              <a:rPr lang="en-US" baseline="0" dirty="0" smtClean="0"/>
              <a:t> feet.</a:t>
            </a:r>
            <a:endParaRPr lang="en-US" dirty="0"/>
          </a:p>
        </p:txBody>
      </p:sp>
      <p:sp>
        <p:nvSpPr>
          <p:cNvPr id="4" name="Slide Number Placeholder 3"/>
          <p:cNvSpPr>
            <a:spLocks noGrp="1"/>
          </p:cNvSpPr>
          <p:nvPr>
            <p:ph type="sldNum" sz="quarter" idx="10"/>
          </p:nvPr>
        </p:nvSpPr>
        <p:spPr/>
        <p:txBody>
          <a:bodyPr/>
          <a:lstStyle/>
          <a:p>
            <a:fld id="{B38F06FF-F0CE-4A81-8400-B4CBD115902D}"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Europe and across</a:t>
            </a:r>
            <a:r>
              <a:rPr lang="en-US" baseline="0" dirty="0" smtClean="0"/>
              <a:t> central Asia and the</a:t>
            </a:r>
            <a:r>
              <a:rPr lang="en-US" dirty="0" smtClean="0"/>
              <a:t> Middle East, heavy grazing pressures by sheep,</a:t>
            </a:r>
            <a:r>
              <a:rPr lang="en-US" baseline="0" dirty="0" smtClean="0"/>
              <a:t> </a:t>
            </a:r>
            <a:r>
              <a:rPr lang="en-US" dirty="0" smtClean="0"/>
              <a:t>goats, and cattle in more arid areas can cause treeline to be lower than it would be naturally, because these they munch on seedling trees near the edge of the subalpine meadows.</a:t>
            </a:r>
            <a:r>
              <a:rPr lang="en-US" baseline="0" dirty="0" smtClean="0"/>
              <a:t> </a:t>
            </a:r>
            <a:r>
              <a:rPr lang="en-US" dirty="0" smtClean="0"/>
              <a:t>In addition, the increased solar radiation and wind exposure makes it difficult for the forest to expand upward, even when grazing pressures are later</a:t>
            </a:r>
            <a:r>
              <a:rPr lang="en-US" baseline="0" dirty="0" smtClean="0"/>
              <a:t> reduced</a:t>
            </a:r>
            <a:r>
              <a:rPr lang="en-US" dirty="0" smtClean="0"/>
              <a:t>.</a:t>
            </a:r>
          </a:p>
          <a:p>
            <a:endParaRPr lang="en-US" dirty="0" smtClean="0"/>
          </a:p>
          <a:p>
            <a:r>
              <a:rPr lang="en-US" dirty="0" smtClean="0"/>
              <a:t>The first image is showing</a:t>
            </a:r>
            <a:r>
              <a:rPr lang="en-US" baseline="0" dirty="0" smtClean="0"/>
              <a:t> the treeline in the northern Apennines in Italy. The beech forests give way abruptly to alpine meadows. Even in national parks, sheep routinely graze in these meadows by small-scale traditional shepherds. </a:t>
            </a:r>
            <a:endParaRPr lang="en-US" dirty="0" smtClean="0"/>
          </a:p>
          <a:p>
            <a:endParaRPr lang="en-US" dirty="0" smtClean="0"/>
          </a:p>
          <a:p>
            <a:r>
              <a:rPr lang="en-US" dirty="0" smtClean="0"/>
              <a:t>In the second</a:t>
            </a:r>
            <a:r>
              <a:rPr lang="en-US" baseline="0" dirty="0" smtClean="0"/>
              <a:t> image taken in the central Apennines in Italy, notice the cattle down by the small ponds. Their grazing prevents the forests from becoming established except for the steeper slopes. The high mountain in the distance rises high above the natural </a:t>
            </a:r>
            <a:r>
              <a:rPr lang="en-US" baseline="0" smtClean="0"/>
              <a:t>treeline at </a:t>
            </a:r>
            <a:r>
              <a:rPr lang="en-US" baseline="0" dirty="0" smtClean="0"/>
              <a:t>its summit of nearly 9,000 feet, even above the </a:t>
            </a:r>
            <a:r>
              <a:rPr lang="en-US" baseline="0" smtClean="0"/>
              <a:t>alpine meadows to bare rock.</a:t>
            </a:r>
            <a:endParaRPr lang="en-US" dirty="0" smtClean="0"/>
          </a:p>
          <a:p>
            <a:endParaRPr lang="en-US" dirty="0"/>
          </a:p>
        </p:txBody>
      </p:sp>
      <p:sp>
        <p:nvSpPr>
          <p:cNvPr id="4" name="Slide Number Placeholder 3"/>
          <p:cNvSpPr>
            <a:spLocks noGrp="1"/>
          </p:cNvSpPr>
          <p:nvPr>
            <p:ph type="sldNum" sz="quarter" idx="10"/>
          </p:nvPr>
        </p:nvSpPr>
        <p:spPr/>
        <p:txBody>
          <a:bodyPr/>
          <a:lstStyle/>
          <a:p>
            <a:fld id="{B38F06FF-F0CE-4A81-8400-B4CBD115902D}"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1066800"/>
            <a:ext cx="7467600" cy="1828090"/>
          </a:xfrm>
        </p:spPr>
        <p:txBody>
          <a:bodyPr anchor="b">
            <a:normAutofit/>
          </a:bodyPr>
          <a:lstStyle>
            <a:lvl1pPr>
              <a:defRPr sz="4800">
                <a:latin typeface="Andalus" pitchFamily="18" charset="-78"/>
                <a:cs typeface="Andalus" pitchFamily="18" charset="-78"/>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752600" y="2895600"/>
            <a:ext cx="5712179" cy="1521178"/>
          </a:xfrm>
        </p:spPr>
        <p:txBody>
          <a:bodyPr/>
          <a:lstStyle>
            <a:lvl1pPr marL="0" indent="0" algn="ctr">
              <a:buNone/>
              <a:defRPr>
                <a:solidFill>
                  <a:schemeClr val="tx2"/>
                </a:solidFill>
                <a:latin typeface="Cambr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986" y="3429000"/>
            <a:ext cx="2667000" cy="2611438"/>
          </a:xfrm>
          <a:prstGeom prst="rect">
            <a:avLst/>
          </a:prstGeom>
        </p:spPr>
      </p:pic>
      <p:sp>
        <p:nvSpPr>
          <p:cNvPr id="6"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smtClean="0"/>
              <a:t>FREEING THE ELWHA</a:t>
            </a:r>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3"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smtClean="0"/>
              <a:t>FREEING THE ELWHA</a:t>
            </a:r>
            <a:endParaRPr lang="en-US"/>
          </a:p>
        </p:txBody>
      </p:sp>
    </p:spTree>
    <p:extLst>
      <p:ext uri="{BB962C8B-B14F-4D97-AF65-F5344CB8AC3E}">
        <p14:creationId xmlns:p14="http://schemas.microsoft.com/office/powerpoint/2010/main" val="351890068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smtClean="0"/>
              <a:t>FREEING THE ELWHA</a:t>
            </a:r>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r>
              <a:rPr lang="en-US" smtClean="0"/>
              <a:t>FREEING THE ELWHA</a:t>
            </a: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335AB6FA-F70F-47DB-85CE-E4D2A57E80A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gs>
            <a:gs pos="75000">
              <a:schemeClr val="accent1">
                <a:lumMod val="60000"/>
                <a:lumOff val="40000"/>
              </a:schemeClr>
            </a:gs>
            <a:gs pos="100000">
              <a:schemeClr val="accent1">
                <a:lumMod val="0"/>
                <a:lumOff val="10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smtClean="0"/>
              <a:t>FREEING THE ELWHA</a:t>
            </a: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iming>
    <p:tnLst>
      <p:par>
        <p:cTn id="1" dur="indefinite" restart="never" nodeType="tmRoot"/>
      </p:par>
    </p:tnLst>
  </p:timing>
  <p:hf sldNum="0" hdr="0" dt="0"/>
  <p:txStyles>
    <p:titleStyle>
      <a:lvl1pPr algn="ctr" defTabSz="914400" rtl="0" eaLnBrk="1" latinLnBrk="0" hangingPunct="1">
        <a:spcBef>
          <a:spcPct val="0"/>
        </a:spcBef>
        <a:buNone/>
        <a:defRPr sz="4400" kern="1200">
          <a:solidFill>
            <a:schemeClr val="tx1"/>
          </a:solidFill>
          <a:latin typeface="Andalus" pitchFamily="18" charset="-78"/>
          <a:ea typeface="+mj-ea"/>
          <a:cs typeface="Andalus" pitchFamily="18" charset="-78"/>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Cambria" pitchFamily="18" charset="0"/>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Cambria" pitchFamily="18" charset="0"/>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Cambria" pitchFamily="18" charset="0"/>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Cambria" pitchFamily="18" charset="0"/>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Cambria" pitchFamily="18" charset="0"/>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0.gif"/><Relationship Id="rId7" Type="http://schemas.openxmlformats.org/officeDocument/2006/relationships/image" Target="../media/image44.wmf"/><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3.wmf"/><Relationship Id="rId5" Type="http://schemas.openxmlformats.org/officeDocument/2006/relationships/image" Target="../media/image42.wmf"/><Relationship Id="rId4" Type="http://schemas.openxmlformats.org/officeDocument/2006/relationships/image" Target="../media/image41.wmf"/></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6.emf"/><Relationship Id="rId7"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8.emf"/><Relationship Id="rId10" Type="http://schemas.openxmlformats.org/officeDocument/2006/relationships/image" Target="../media/image13.emf"/><Relationship Id="rId4" Type="http://schemas.openxmlformats.org/officeDocument/2006/relationships/image" Target="../media/image7.emf"/><Relationship Id="rId9" Type="http://schemas.openxmlformats.org/officeDocument/2006/relationships/image" Target="../media/image12.emf"/></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hyperlink" Target="http://upload.wikimedia.org/wikipedia/commons/2/2d/Picea_glauca_taiga.jpg"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762000"/>
            <a:ext cx="7467600" cy="1828090"/>
          </a:xfrm>
        </p:spPr>
        <p:txBody>
          <a:bodyPr/>
          <a:lstStyle/>
          <a:p>
            <a:r>
              <a:rPr lang="en-US" dirty="0" smtClean="0"/>
              <a:t>Aspect, Treeline, and Climate</a:t>
            </a:r>
            <a:endParaRPr lang="en-US" dirty="0"/>
          </a:p>
        </p:txBody>
      </p:sp>
      <p:sp>
        <p:nvSpPr>
          <p:cNvPr id="3" name="Subtitle 2"/>
          <p:cNvSpPr>
            <a:spLocks noGrp="1"/>
          </p:cNvSpPr>
          <p:nvPr>
            <p:ph type="subTitle" idx="1"/>
          </p:nvPr>
        </p:nvSpPr>
        <p:spPr>
          <a:xfrm>
            <a:off x="1752600" y="2590800"/>
            <a:ext cx="5712179" cy="1521178"/>
          </a:xfrm>
        </p:spPr>
        <p:txBody>
          <a:bodyPr/>
          <a:lstStyle/>
          <a:p>
            <a:r>
              <a:rPr lang="en-US" dirty="0" smtClean="0"/>
              <a:t>Comparing the reasons why forests give way to Alpine-Tundra Meadows</a:t>
            </a:r>
            <a:endParaRPr lang="en-US" dirty="0"/>
          </a:p>
        </p:txBody>
      </p:sp>
      <p:sp>
        <p:nvSpPr>
          <p:cNvPr id="4" name="Footer Placeholder 3"/>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http://www.50hikesintuscany.com/Monte%20Rondinaio%20-%20Northern%20Apennines%20view.JPG"/>
          <p:cNvPicPr>
            <a:picLocks noChangeAspect="1" noChangeArrowheads="1"/>
          </p:cNvPicPr>
          <p:nvPr/>
        </p:nvPicPr>
        <p:blipFill>
          <a:blip r:embed="rId3"/>
          <a:srcRect t="17778" b="4445"/>
          <a:stretch>
            <a:fillRect/>
          </a:stretch>
        </p:blipFill>
        <p:spPr bwMode="auto">
          <a:xfrm>
            <a:off x="0" y="1524000"/>
            <a:ext cx="9144000" cy="5334000"/>
          </a:xfrm>
          <a:prstGeom prst="rect">
            <a:avLst/>
          </a:prstGeom>
          <a:noFill/>
        </p:spPr>
      </p:pic>
      <p:pic>
        <p:nvPicPr>
          <p:cNvPr id="2056" name="Picture 8" descr="http://www.50hikesintuscany.com/Lakes%20of%20Pantani%20and%20Monte%20Vettore.JPG"/>
          <p:cNvPicPr>
            <a:picLocks noChangeAspect="1" noChangeArrowheads="1"/>
          </p:cNvPicPr>
          <p:nvPr/>
        </p:nvPicPr>
        <p:blipFill>
          <a:blip r:embed="rId4"/>
          <a:srcRect/>
          <a:stretch>
            <a:fillRect/>
          </a:stretch>
        </p:blipFill>
        <p:spPr bwMode="auto">
          <a:xfrm>
            <a:off x="-49696" y="0"/>
            <a:ext cx="9193696" cy="6858000"/>
          </a:xfrm>
          <a:prstGeom prst="rect">
            <a:avLst/>
          </a:prstGeom>
          <a:noFill/>
        </p:spPr>
      </p:pic>
      <p:sp>
        <p:nvSpPr>
          <p:cNvPr id="2" name="Title 1"/>
          <p:cNvSpPr>
            <a:spLocks noGrp="1"/>
          </p:cNvSpPr>
          <p:nvPr>
            <p:ph type="title"/>
          </p:nvPr>
        </p:nvSpPr>
        <p:spPr>
          <a:xfrm>
            <a:off x="457200" y="228600"/>
            <a:ext cx="8229600" cy="715962"/>
          </a:xfrm>
        </p:spPr>
        <p:txBody>
          <a:bodyPr>
            <a:normAutofit/>
          </a:bodyPr>
          <a:lstStyle/>
          <a:p>
            <a:r>
              <a:rPr lang="en-US" sz="3200" dirty="0" smtClean="0"/>
              <a:t>Other Impacts on Treeline</a:t>
            </a:r>
            <a:endParaRPr lang="en-US" sz="3200" dirty="0"/>
          </a:p>
        </p:txBody>
      </p:sp>
      <p:sp>
        <p:nvSpPr>
          <p:cNvPr id="3" name="Content Placeholder 2"/>
          <p:cNvSpPr>
            <a:spLocks noGrp="1"/>
          </p:cNvSpPr>
          <p:nvPr>
            <p:ph idx="1"/>
          </p:nvPr>
        </p:nvSpPr>
        <p:spPr>
          <a:xfrm>
            <a:off x="457200" y="838200"/>
            <a:ext cx="8229600" cy="4525963"/>
          </a:xfrm>
        </p:spPr>
        <p:txBody>
          <a:bodyPr>
            <a:normAutofit/>
          </a:bodyPr>
          <a:lstStyle/>
          <a:p>
            <a:r>
              <a:rPr lang="en-US" sz="2400" dirty="0" smtClean="0"/>
              <a:t>Grazing pressures at the treeline</a:t>
            </a:r>
          </a:p>
        </p:txBody>
      </p:sp>
      <p:sp>
        <p:nvSpPr>
          <p:cNvPr id="9" name="Left Arrow 8"/>
          <p:cNvSpPr/>
          <p:nvPr/>
        </p:nvSpPr>
        <p:spPr>
          <a:xfrm rot="1968299">
            <a:off x="5432006" y="5592314"/>
            <a:ext cx="762000" cy="304800"/>
          </a:xfrm>
          <a:prstGeom prst="leftArrow">
            <a:avLst/>
          </a:prstGeom>
          <a:solidFill>
            <a:schemeClr val="bg1">
              <a:lumMod val="75000"/>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fade">
                                      <p:cBhvr>
                                        <p:cTn id="7" dur="2000"/>
                                        <p:tgtEl>
                                          <p:spTgt spid="2056"/>
                                        </p:tgtEl>
                                      </p:cBhvr>
                                    </p:animEffect>
                                  </p:childTnLst>
                                </p:cTn>
                              </p:par>
                            </p:childTnLst>
                          </p:cTn>
                        </p:par>
                        <p:par>
                          <p:cTn id="8" fill="hold">
                            <p:stCondLst>
                              <p:cond delay="2000"/>
                            </p:stCondLst>
                            <p:childTnLst>
                              <p:par>
                                <p:cTn id="9" presetID="10" presetClass="entr" presetSubtype="0" fill="hold" grpId="0" nodeType="afterEffect">
                                  <p:stCondLst>
                                    <p:cond delay="2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152400"/>
            <a:ext cx="8610600" cy="523220"/>
          </a:xfrm>
          <a:prstGeom prst="rect">
            <a:avLst/>
          </a:prstGeom>
          <a:noFill/>
        </p:spPr>
        <p:txBody>
          <a:bodyPr wrap="square" rtlCol="0">
            <a:spAutoFit/>
          </a:bodyPr>
          <a:lstStyle/>
          <a:p>
            <a:pPr algn="ctr"/>
            <a:r>
              <a:rPr lang="en-US" sz="2800" dirty="0" smtClean="0"/>
              <a:t>Treeline Elevations in the Northern Hemisphere</a:t>
            </a:r>
            <a:endParaRPr lang="en-US" sz="2800" dirty="0"/>
          </a:p>
        </p:txBody>
      </p:sp>
      <p:pic>
        <p:nvPicPr>
          <p:cNvPr id="5123" name="Picture 3"/>
          <p:cNvPicPr>
            <a:picLocks noChangeAspect="1" noChangeArrowheads="1"/>
          </p:cNvPicPr>
          <p:nvPr/>
        </p:nvPicPr>
        <p:blipFill>
          <a:blip r:embed="rId3">
            <a:duotone>
              <a:prstClr val="black"/>
              <a:srgbClr val="D9C3A5">
                <a:tint val="50000"/>
                <a:satMod val="180000"/>
              </a:srgbClr>
            </a:duotone>
          </a:blip>
          <a:srcRect l="11250" t="19531" r="12500" b="9375"/>
          <a:stretch>
            <a:fillRect/>
          </a:stretch>
        </p:blipFill>
        <p:spPr bwMode="auto">
          <a:xfrm>
            <a:off x="0" y="685800"/>
            <a:ext cx="9144000" cy="6172200"/>
          </a:xfrm>
          <a:prstGeom prst="rect">
            <a:avLst/>
          </a:prstGeom>
          <a:noFill/>
          <a:ln w="9525">
            <a:noFill/>
            <a:miter lim="800000"/>
            <a:headEnd/>
            <a:tailEnd/>
          </a:ln>
          <a:effectLst/>
        </p:spPr>
      </p:pic>
      <p:sp>
        <p:nvSpPr>
          <p:cNvPr id="2" name="Footer Placeholder 1"/>
          <p:cNvSpPr>
            <a:spLocks noGrp="1"/>
          </p:cNvSpPr>
          <p:nvPr>
            <p:ph type="ftr" sz="quarter" idx="11"/>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Autofit/>
          </a:bodyPr>
          <a:lstStyle/>
          <a:p>
            <a:r>
              <a:rPr lang="en-US" sz="3200" dirty="0" smtClean="0"/>
              <a:t>Aspect in the Desert Southwest</a:t>
            </a:r>
            <a:endParaRPr lang="en-US" sz="3200" dirty="0"/>
          </a:p>
        </p:txBody>
      </p:sp>
      <p:pic>
        <p:nvPicPr>
          <p:cNvPr id="12" name="Picture 11" descr="Mount Graham Summit.JPG"/>
          <p:cNvPicPr>
            <a:picLocks noChangeAspect="1"/>
          </p:cNvPicPr>
          <p:nvPr/>
        </p:nvPicPr>
        <p:blipFill>
          <a:blip r:embed="rId3"/>
          <a:srcRect t="1523"/>
          <a:stretch>
            <a:fillRect/>
          </a:stretch>
        </p:blipFill>
        <p:spPr>
          <a:xfrm>
            <a:off x="0" y="838200"/>
            <a:ext cx="9144000" cy="6019800"/>
          </a:xfrm>
          <a:prstGeom prst="rect">
            <a:avLst/>
          </a:prstGeom>
        </p:spPr>
      </p:pic>
      <p:pic>
        <p:nvPicPr>
          <p:cNvPr id="10" name="Picture 9" descr="Arcadia Trail6.JPG"/>
          <p:cNvPicPr>
            <a:picLocks noChangeAspect="1"/>
          </p:cNvPicPr>
          <p:nvPr/>
        </p:nvPicPr>
        <p:blipFill>
          <a:blip r:embed="rId4"/>
          <a:stretch>
            <a:fillRect/>
          </a:stretch>
        </p:blipFill>
        <p:spPr>
          <a:xfrm>
            <a:off x="0" y="789709"/>
            <a:ext cx="9144000" cy="6068291"/>
          </a:xfrm>
          <a:prstGeom prst="rect">
            <a:avLst/>
          </a:prstGeom>
        </p:spPr>
      </p:pic>
      <p:pic>
        <p:nvPicPr>
          <p:cNvPr id="7" name="Picture 6" descr="Mount Lemmon Pine-Doug fir forest 7000ft.JPG"/>
          <p:cNvPicPr>
            <a:picLocks noChangeAspect="1"/>
          </p:cNvPicPr>
          <p:nvPr/>
        </p:nvPicPr>
        <p:blipFill>
          <a:blip r:embed="rId5"/>
          <a:stretch>
            <a:fillRect/>
          </a:stretch>
        </p:blipFill>
        <p:spPr>
          <a:xfrm>
            <a:off x="0" y="789711"/>
            <a:ext cx="9144000" cy="6068289"/>
          </a:xfrm>
          <a:prstGeom prst="rect">
            <a:avLst/>
          </a:prstGeom>
        </p:spPr>
      </p:pic>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p>
            <a:r>
              <a:rPr lang="en-US" sz="3200" dirty="0" smtClean="0"/>
              <a:t>Desert Sky Islands</a:t>
            </a:r>
            <a:endParaRPr lang="en-US" sz="3200" dirty="0"/>
          </a:p>
        </p:txBody>
      </p:sp>
      <p:sp>
        <p:nvSpPr>
          <p:cNvPr id="3" name="Content Placeholder 2"/>
          <p:cNvSpPr>
            <a:spLocks noGrp="1"/>
          </p:cNvSpPr>
          <p:nvPr>
            <p:ph idx="1"/>
          </p:nvPr>
        </p:nvSpPr>
        <p:spPr/>
        <p:txBody>
          <a:bodyPr/>
          <a:lstStyle/>
          <a:p>
            <a:endParaRPr lang="en-US"/>
          </a:p>
        </p:txBody>
      </p:sp>
      <p:pic>
        <p:nvPicPr>
          <p:cNvPr id="4" name="Content Placeholder 3" descr="Suguaro NP East Unit - Mt Lemmon View.JPG"/>
          <p:cNvPicPr>
            <a:picLocks noChangeAspect="1"/>
          </p:cNvPicPr>
          <p:nvPr/>
        </p:nvPicPr>
        <p:blipFill>
          <a:blip r:embed="rId3"/>
          <a:stretch>
            <a:fillRect/>
          </a:stretch>
        </p:blipFill>
        <p:spPr>
          <a:xfrm>
            <a:off x="0" y="789709"/>
            <a:ext cx="9144000" cy="6068291"/>
          </a:xfrm>
          <a:prstGeom prst="rect">
            <a:avLst/>
          </a:prstGeom>
        </p:spPr>
      </p:pic>
      <p:pic>
        <p:nvPicPr>
          <p:cNvPr id="5" name="Picture 4" descr="Mount Graham1.JPG"/>
          <p:cNvPicPr>
            <a:picLocks noChangeAspect="1"/>
          </p:cNvPicPr>
          <p:nvPr/>
        </p:nvPicPr>
        <p:blipFill>
          <a:blip r:embed="rId4"/>
          <a:stretch>
            <a:fillRect/>
          </a:stretch>
        </p:blipFill>
        <p:spPr>
          <a:xfrm>
            <a:off x="0" y="762000"/>
            <a:ext cx="9144000" cy="6096000"/>
          </a:xfrm>
          <a:prstGeom prst="rect">
            <a:avLst/>
          </a:prstGeom>
        </p:spPr>
      </p:pic>
      <p:pic>
        <p:nvPicPr>
          <p:cNvPr id="6" name="Picture 5" descr="Arcadia View4.JPG"/>
          <p:cNvPicPr>
            <a:picLocks noChangeAspect="1"/>
          </p:cNvPicPr>
          <p:nvPr/>
        </p:nvPicPr>
        <p:blipFill>
          <a:blip r:embed="rId5"/>
          <a:stretch>
            <a:fillRect/>
          </a:stretch>
        </p:blipFill>
        <p:spPr>
          <a:xfrm>
            <a:off x="-1" y="762000"/>
            <a:ext cx="9144001" cy="6096000"/>
          </a:xfrm>
          <a:prstGeom prst="rect">
            <a:avLst/>
          </a:prstGeom>
        </p:spPr>
      </p:pic>
      <p:sp>
        <p:nvSpPr>
          <p:cNvPr id="7" name="Footer Placeholder 6"/>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258762"/>
          </a:xfrm>
        </p:spPr>
        <p:txBody>
          <a:bodyPr>
            <a:noAutofit/>
          </a:bodyPr>
          <a:lstStyle/>
          <a:p>
            <a:r>
              <a:rPr lang="en-US" sz="3200" dirty="0" smtClean="0"/>
              <a:t>Fires and Forest Recovery</a:t>
            </a:r>
            <a:endParaRPr lang="en-US" sz="3200" dirty="0"/>
          </a:p>
        </p:txBody>
      </p:sp>
      <p:pic>
        <p:nvPicPr>
          <p:cNvPr id="8" name="Content Placeholder 7" descr="Navajo Mountain Fire helicopter.jpg"/>
          <p:cNvPicPr>
            <a:picLocks noGrp="1" noChangeAspect="1"/>
          </p:cNvPicPr>
          <p:nvPr>
            <p:ph idx="1"/>
          </p:nvPr>
        </p:nvPicPr>
        <p:blipFill>
          <a:blip r:embed="rId3"/>
          <a:srcRect l="2771" t="3367" r="13833" b="4034"/>
          <a:stretch>
            <a:fillRect/>
          </a:stretch>
        </p:blipFill>
        <p:spPr>
          <a:xfrm>
            <a:off x="4738116" y="1524000"/>
            <a:ext cx="4405884" cy="3733800"/>
          </a:xfrm>
        </p:spPr>
      </p:pic>
      <p:pic>
        <p:nvPicPr>
          <p:cNvPr id="9" name="Picture 8" descr="Navajo Mountain Fire.jpg"/>
          <p:cNvPicPr>
            <a:picLocks noChangeAspect="1"/>
          </p:cNvPicPr>
          <p:nvPr/>
        </p:nvPicPr>
        <p:blipFill>
          <a:blip r:embed="rId4"/>
          <a:srcRect l="10810" r="5405"/>
          <a:stretch>
            <a:fillRect/>
          </a:stretch>
        </p:blipFill>
        <p:spPr>
          <a:xfrm>
            <a:off x="0" y="1524000"/>
            <a:ext cx="4724400" cy="3733800"/>
          </a:xfrm>
          <a:prstGeom prst="rect">
            <a:avLst/>
          </a:prstGeom>
        </p:spPr>
      </p:pic>
      <p:sp>
        <p:nvSpPr>
          <p:cNvPr id="10" name="TextBox 9"/>
          <p:cNvSpPr txBox="1"/>
          <p:nvPr/>
        </p:nvSpPr>
        <p:spPr>
          <a:xfrm>
            <a:off x="2057400" y="5334000"/>
            <a:ext cx="4777911" cy="369332"/>
          </a:xfrm>
          <a:prstGeom prst="rect">
            <a:avLst/>
          </a:prstGeom>
          <a:noFill/>
        </p:spPr>
        <p:txBody>
          <a:bodyPr wrap="none" rtlCol="0">
            <a:spAutoFit/>
          </a:bodyPr>
          <a:lstStyle/>
          <a:p>
            <a:r>
              <a:rPr lang="en-US" dirty="0" smtClean="0"/>
              <a:t>A Fire on a Sky Island and a Helicopter Fighting It</a:t>
            </a:r>
            <a:endParaRPr lang="en-US" dirty="0"/>
          </a:p>
        </p:txBody>
      </p:sp>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rot="20785511">
            <a:off x="26415" y="961478"/>
            <a:ext cx="8242504" cy="472107"/>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a:spLocks/>
          </p:cNvSpPr>
          <p:nvPr/>
        </p:nvSpPr>
        <p:spPr>
          <a:xfrm rot="20785511">
            <a:off x="4917722" y="848998"/>
            <a:ext cx="3841586" cy="4084216"/>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n 8"/>
          <p:cNvSpPr/>
          <p:nvPr/>
        </p:nvSpPr>
        <p:spPr>
          <a:xfrm>
            <a:off x="8229600" y="0"/>
            <a:ext cx="914400" cy="914400"/>
          </a:xfrm>
          <a:prstGeom prst="sun">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3048000" y="6019800"/>
            <a:ext cx="2882777" cy="369332"/>
          </a:xfrm>
          <a:prstGeom prst="rect">
            <a:avLst/>
          </a:prstGeom>
          <a:noFill/>
        </p:spPr>
        <p:txBody>
          <a:bodyPr wrap="none" rtlCol="0">
            <a:spAutoFit/>
          </a:bodyPr>
          <a:lstStyle/>
          <a:p>
            <a:r>
              <a:rPr lang="en-US" b="1" dirty="0" smtClean="0"/>
              <a:t>Desert Southwest Sky Island</a:t>
            </a:r>
            <a:endParaRPr lang="en-US" b="1" dirty="0"/>
          </a:p>
        </p:txBody>
      </p:sp>
      <p:grpSp>
        <p:nvGrpSpPr>
          <p:cNvPr id="2" name="Group 105"/>
          <p:cNvGrpSpPr/>
          <p:nvPr/>
        </p:nvGrpSpPr>
        <p:grpSpPr>
          <a:xfrm>
            <a:off x="533400" y="1282700"/>
            <a:ext cx="7924800" cy="4785499"/>
            <a:chOff x="533400" y="1282700"/>
            <a:chExt cx="7924800" cy="4785499"/>
          </a:xfrm>
        </p:grpSpPr>
        <p:cxnSp>
          <p:nvCxnSpPr>
            <p:cNvPr id="7" name="Straight Connector 6"/>
            <p:cNvCxnSpPr/>
            <p:nvPr/>
          </p:nvCxnSpPr>
          <p:spPr>
            <a:xfrm>
              <a:off x="533400" y="5791200"/>
              <a:ext cx="79248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reeform 4"/>
            <p:cNvSpPr/>
            <p:nvPr/>
          </p:nvSpPr>
          <p:spPr>
            <a:xfrm>
              <a:off x="2651760" y="2551176"/>
              <a:ext cx="1545336" cy="1179576"/>
            </a:xfrm>
            <a:custGeom>
              <a:avLst/>
              <a:gdLst>
                <a:gd name="connsiteX0" fmla="*/ 1545336 w 1545336"/>
                <a:gd name="connsiteY0" fmla="*/ 0 h 1179576"/>
                <a:gd name="connsiteX1" fmla="*/ 1078992 w 1545336"/>
                <a:gd name="connsiteY1" fmla="*/ 73152 h 1179576"/>
                <a:gd name="connsiteX2" fmla="*/ 722376 w 1545336"/>
                <a:gd name="connsiteY2" fmla="*/ 173736 h 1179576"/>
                <a:gd name="connsiteX3" fmla="*/ 246888 w 1545336"/>
                <a:gd name="connsiteY3" fmla="*/ 530352 h 1179576"/>
                <a:gd name="connsiteX4" fmla="*/ 0 w 1545336"/>
                <a:gd name="connsiteY4" fmla="*/ 1115568 h 1179576"/>
                <a:gd name="connsiteX5" fmla="*/ 9144 w 1545336"/>
                <a:gd name="connsiteY5" fmla="*/ 1179576 h 1179576"/>
                <a:gd name="connsiteX6" fmla="*/ 237744 w 1545336"/>
                <a:gd name="connsiteY6" fmla="*/ 905256 h 1179576"/>
                <a:gd name="connsiteX7" fmla="*/ 530352 w 1545336"/>
                <a:gd name="connsiteY7" fmla="*/ 603504 h 1179576"/>
                <a:gd name="connsiteX8" fmla="*/ 886968 w 1545336"/>
                <a:gd name="connsiteY8" fmla="*/ 347472 h 1179576"/>
                <a:gd name="connsiteX9" fmla="*/ 1133856 w 1545336"/>
                <a:gd name="connsiteY9" fmla="*/ 164592 h 1179576"/>
                <a:gd name="connsiteX10" fmla="*/ 1481328 w 1545336"/>
                <a:gd name="connsiteY10" fmla="*/ 18288 h 1179576"/>
                <a:gd name="connsiteX11" fmla="*/ 1481328 w 1545336"/>
                <a:gd name="connsiteY11" fmla="*/ 18288 h 117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5336" h="1179576">
                  <a:moveTo>
                    <a:pt x="1545336" y="0"/>
                  </a:moveTo>
                  <a:lnTo>
                    <a:pt x="1078992" y="73152"/>
                  </a:lnTo>
                  <a:lnTo>
                    <a:pt x="722376" y="173736"/>
                  </a:lnTo>
                  <a:lnTo>
                    <a:pt x="246888" y="530352"/>
                  </a:lnTo>
                  <a:lnTo>
                    <a:pt x="0" y="1115568"/>
                  </a:lnTo>
                  <a:lnTo>
                    <a:pt x="9144" y="1179576"/>
                  </a:lnTo>
                  <a:lnTo>
                    <a:pt x="237744" y="905256"/>
                  </a:lnTo>
                  <a:lnTo>
                    <a:pt x="530352" y="603504"/>
                  </a:lnTo>
                  <a:lnTo>
                    <a:pt x="886968" y="347472"/>
                  </a:lnTo>
                  <a:lnTo>
                    <a:pt x="1133856" y="164592"/>
                  </a:lnTo>
                  <a:lnTo>
                    <a:pt x="1481328" y="18288"/>
                  </a:lnTo>
                  <a:lnTo>
                    <a:pt x="1481328" y="18288"/>
                  </a:lnTo>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1143000" y="1295400"/>
              <a:ext cx="6618514" cy="4508500"/>
            </a:xfrm>
            <a:custGeom>
              <a:avLst/>
              <a:gdLst>
                <a:gd name="connsiteX0" fmla="*/ 0 w 6618514"/>
                <a:gd name="connsiteY0" fmla="*/ 3289300 h 3289300"/>
                <a:gd name="connsiteX1" fmla="*/ 3341914 w 6618514"/>
                <a:gd name="connsiteY1" fmla="*/ 1814 h 3289300"/>
                <a:gd name="connsiteX2" fmla="*/ 6618514 w 6618514"/>
                <a:gd name="connsiteY2" fmla="*/ 3278414 h 3289300"/>
                <a:gd name="connsiteX0" fmla="*/ 0 w 6618514"/>
                <a:gd name="connsiteY0" fmla="*/ 3289300 h 3289300"/>
                <a:gd name="connsiteX1" fmla="*/ 3341914 w 6618514"/>
                <a:gd name="connsiteY1" fmla="*/ 1814 h 3289300"/>
                <a:gd name="connsiteX2" fmla="*/ 6618514 w 6618514"/>
                <a:gd name="connsiteY2" fmla="*/ 3278414 h 3289300"/>
                <a:gd name="connsiteX3" fmla="*/ 0 w 6618514"/>
                <a:gd name="connsiteY3" fmla="*/ 3289300 h 3289300"/>
                <a:gd name="connsiteX0" fmla="*/ 0 w 6618514"/>
                <a:gd name="connsiteY0" fmla="*/ 3289300 h 3289300"/>
                <a:gd name="connsiteX1" fmla="*/ 3341914 w 6618514"/>
                <a:gd name="connsiteY1" fmla="*/ 1814 h 3289300"/>
                <a:gd name="connsiteX2" fmla="*/ 6618514 w 6618514"/>
                <a:gd name="connsiteY2" fmla="*/ 3278414 h 3289300"/>
                <a:gd name="connsiteX3" fmla="*/ 0 w 6618514"/>
                <a:gd name="connsiteY3" fmla="*/ 3289300 h 3289300"/>
                <a:gd name="connsiteX0" fmla="*/ 0 w 6618514"/>
                <a:gd name="connsiteY0" fmla="*/ 3289300 h 3289300"/>
                <a:gd name="connsiteX1" fmla="*/ 3341914 w 6618514"/>
                <a:gd name="connsiteY1" fmla="*/ 1814 h 3289300"/>
                <a:gd name="connsiteX2" fmla="*/ 6618514 w 6618514"/>
                <a:gd name="connsiteY2" fmla="*/ 3278414 h 3289300"/>
                <a:gd name="connsiteX3" fmla="*/ 0 w 6618514"/>
                <a:gd name="connsiteY3" fmla="*/ 3289300 h 3289300"/>
              </a:gdLst>
              <a:ahLst/>
              <a:cxnLst>
                <a:cxn ang="0">
                  <a:pos x="connsiteX0" y="connsiteY0"/>
                </a:cxn>
                <a:cxn ang="0">
                  <a:pos x="connsiteX1" y="connsiteY1"/>
                </a:cxn>
                <a:cxn ang="0">
                  <a:pos x="connsiteX2" y="connsiteY2"/>
                </a:cxn>
                <a:cxn ang="0">
                  <a:pos x="connsiteX3" y="connsiteY3"/>
                </a:cxn>
              </a:cxnLst>
              <a:rect l="l" t="t" r="r" b="b"/>
              <a:pathLst>
                <a:path w="6618514" h="3289300">
                  <a:moveTo>
                    <a:pt x="0" y="3289300"/>
                  </a:moveTo>
                  <a:cubicBezTo>
                    <a:pt x="1119414" y="1646464"/>
                    <a:pt x="2238828" y="3628"/>
                    <a:pt x="3341914" y="1814"/>
                  </a:cubicBezTo>
                  <a:cubicBezTo>
                    <a:pt x="4445000" y="0"/>
                    <a:pt x="6618514" y="3278414"/>
                    <a:pt x="6618514" y="3278414"/>
                  </a:cubicBezTo>
                  <a:lnTo>
                    <a:pt x="0" y="3289300"/>
                  </a:lnTo>
                  <a:close/>
                </a:path>
              </a:pathLst>
            </a:custGeom>
            <a:solidFill>
              <a:schemeClr val="bg2">
                <a:lumMod val="90000"/>
              </a:schemeClr>
            </a:solidFill>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3523343" y="1282700"/>
              <a:ext cx="1716314" cy="549729"/>
            </a:xfrm>
            <a:custGeom>
              <a:avLst/>
              <a:gdLst>
                <a:gd name="connsiteX0" fmla="*/ 0 w 1640114"/>
                <a:gd name="connsiteY0" fmla="*/ 423334 h 423334"/>
                <a:gd name="connsiteX1" fmla="*/ 798286 w 1640114"/>
                <a:gd name="connsiteY1" fmla="*/ 2419 h 423334"/>
                <a:gd name="connsiteX2" fmla="*/ 1640114 w 1640114"/>
                <a:gd name="connsiteY2" fmla="*/ 408819 h 423334"/>
                <a:gd name="connsiteX0" fmla="*/ 0 w 1640114"/>
                <a:gd name="connsiteY0" fmla="*/ 423334 h 423334"/>
                <a:gd name="connsiteX1" fmla="*/ 798286 w 1640114"/>
                <a:gd name="connsiteY1" fmla="*/ 2419 h 423334"/>
                <a:gd name="connsiteX2" fmla="*/ 1640114 w 1640114"/>
                <a:gd name="connsiteY2" fmla="*/ 408819 h 423334"/>
                <a:gd name="connsiteX3" fmla="*/ 0 w 1640114"/>
                <a:gd name="connsiteY3" fmla="*/ 423334 h 423334"/>
                <a:gd name="connsiteX0" fmla="*/ 0 w 1640114"/>
                <a:gd name="connsiteY0" fmla="*/ 423334 h 423334"/>
                <a:gd name="connsiteX1" fmla="*/ 798286 w 1640114"/>
                <a:gd name="connsiteY1" fmla="*/ 2419 h 423334"/>
                <a:gd name="connsiteX2" fmla="*/ 1640114 w 1640114"/>
                <a:gd name="connsiteY2" fmla="*/ 408819 h 423334"/>
                <a:gd name="connsiteX3" fmla="*/ 0 w 1640114"/>
                <a:gd name="connsiteY3" fmla="*/ 423334 h 423334"/>
                <a:gd name="connsiteX0" fmla="*/ 0 w 1716314"/>
                <a:gd name="connsiteY0" fmla="*/ 505001 h 505001"/>
                <a:gd name="connsiteX1" fmla="*/ 874486 w 1716314"/>
                <a:gd name="connsiteY1" fmla="*/ 14086 h 505001"/>
                <a:gd name="connsiteX2" fmla="*/ 1716314 w 1716314"/>
                <a:gd name="connsiteY2" fmla="*/ 420486 h 505001"/>
                <a:gd name="connsiteX3" fmla="*/ 0 w 1716314"/>
                <a:gd name="connsiteY3" fmla="*/ 505001 h 505001"/>
                <a:gd name="connsiteX0" fmla="*/ 0 w 1716314"/>
                <a:gd name="connsiteY0" fmla="*/ 505001 h 505001"/>
                <a:gd name="connsiteX1" fmla="*/ 874486 w 1716314"/>
                <a:gd name="connsiteY1" fmla="*/ 14086 h 505001"/>
                <a:gd name="connsiteX2" fmla="*/ 1716314 w 1716314"/>
                <a:gd name="connsiteY2" fmla="*/ 420486 h 505001"/>
                <a:gd name="connsiteX3" fmla="*/ 0 w 1716314"/>
                <a:gd name="connsiteY3" fmla="*/ 505001 h 505001"/>
              </a:gdLst>
              <a:ahLst/>
              <a:cxnLst>
                <a:cxn ang="0">
                  <a:pos x="connsiteX0" y="connsiteY0"/>
                </a:cxn>
                <a:cxn ang="0">
                  <a:pos x="connsiteX1" y="connsiteY1"/>
                </a:cxn>
                <a:cxn ang="0">
                  <a:pos x="connsiteX2" y="connsiteY2"/>
                </a:cxn>
                <a:cxn ang="0">
                  <a:pos x="connsiteX3" y="connsiteY3"/>
                </a:cxn>
              </a:cxnLst>
              <a:rect l="l" t="t" r="r" b="b"/>
              <a:pathLst>
                <a:path w="1716314" h="505001">
                  <a:moveTo>
                    <a:pt x="0" y="505001"/>
                  </a:moveTo>
                  <a:cubicBezTo>
                    <a:pt x="202936" y="291379"/>
                    <a:pt x="588434" y="28172"/>
                    <a:pt x="874486" y="14086"/>
                  </a:cubicBezTo>
                  <a:cubicBezTo>
                    <a:pt x="1160538" y="0"/>
                    <a:pt x="1268790" y="70933"/>
                    <a:pt x="1716314" y="420486"/>
                  </a:cubicBezTo>
                  <a:lnTo>
                    <a:pt x="0" y="505001"/>
                  </a:lnTo>
                  <a:close/>
                </a:path>
              </a:pathLst>
            </a:custGeom>
            <a:solidFill>
              <a:schemeClr val="bg2">
                <a:lumMod val="75000"/>
              </a:schemeClr>
            </a:solid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p:cNvSpPr txBox="1"/>
            <p:nvPr/>
          </p:nvSpPr>
          <p:spPr>
            <a:xfrm>
              <a:off x="4038600" y="1524000"/>
              <a:ext cx="697627" cy="276999"/>
            </a:xfrm>
            <a:prstGeom prst="rect">
              <a:avLst/>
            </a:prstGeom>
            <a:noFill/>
          </p:spPr>
          <p:txBody>
            <a:bodyPr wrap="none" rtlCol="0">
              <a:spAutoFit/>
            </a:bodyPr>
            <a:lstStyle/>
            <a:p>
              <a:r>
                <a:rPr lang="en-US" sz="1200" b="1" dirty="0" smtClean="0"/>
                <a:t>Treeline</a:t>
              </a:r>
              <a:endParaRPr lang="en-US" sz="1200" b="1" dirty="0"/>
            </a:p>
          </p:txBody>
        </p:sp>
        <p:sp>
          <p:nvSpPr>
            <p:cNvPr id="61" name="Freeform 60"/>
            <p:cNvSpPr/>
            <p:nvPr/>
          </p:nvSpPr>
          <p:spPr>
            <a:xfrm>
              <a:off x="2590801" y="1741714"/>
              <a:ext cx="3252788" cy="1306286"/>
            </a:xfrm>
            <a:custGeom>
              <a:avLst/>
              <a:gdLst>
                <a:gd name="connsiteX0" fmla="*/ 0 w 4499429"/>
                <a:gd name="connsiteY0" fmla="*/ 2510972 h 2510972"/>
                <a:gd name="connsiteX1" fmla="*/ 4499429 w 4499429"/>
                <a:gd name="connsiteY1" fmla="*/ 1640115 h 2510972"/>
                <a:gd name="connsiteX2" fmla="*/ 3323771 w 4499429"/>
                <a:gd name="connsiteY2" fmla="*/ 0 h 2510972"/>
                <a:gd name="connsiteX3" fmla="*/ 1669143 w 4499429"/>
                <a:gd name="connsiteY3" fmla="*/ 29029 h 2510972"/>
                <a:gd name="connsiteX4" fmla="*/ 43543 w 4499429"/>
                <a:gd name="connsiteY4" fmla="*/ 2467429 h 2510972"/>
                <a:gd name="connsiteX0" fmla="*/ 0 w 4499429"/>
                <a:gd name="connsiteY0" fmla="*/ 2510972 h 2510972"/>
                <a:gd name="connsiteX1" fmla="*/ 4499429 w 4499429"/>
                <a:gd name="connsiteY1" fmla="*/ 1640115 h 2510972"/>
                <a:gd name="connsiteX2" fmla="*/ 3323771 w 4499429"/>
                <a:gd name="connsiteY2" fmla="*/ 0 h 2510972"/>
                <a:gd name="connsiteX3" fmla="*/ 1669143 w 4499429"/>
                <a:gd name="connsiteY3" fmla="*/ 29029 h 2510972"/>
                <a:gd name="connsiteX4" fmla="*/ 791029 w 4499429"/>
                <a:gd name="connsiteY4" fmla="*/ 1103086 h 2510972"/>
                <a:gd name="connsiteX5" fmla="*/ 43543 w 4499429"/>
                <a:gd name="connsiteY5" fmla="*/ 2467429 h 2510972"/>
                <a:gd name="connsiteX0" fmla="*/ 0 w 4499429"/>
                <a:gd name="connsiteY0" fmla="*/ 2510972 h 2510972"/>
                <a:gd name="connsiteX1" fmla="*/ 4499429 w 4499429"/>
                <a:gd name="connsiteY1" fmla="*/ 1640115 h 2510972"/>
                <a:gd name="connsiteX2" fmla="*/ 3991429 w 4499429"/>
                <a:gd name="connsiteY2" fmla="*/ 928915 h 2510972"/>
                <a:gd name="connsiteX3" fmla="*/ 3323771 w 4499429"/>
                <a:gd name="connsiteY3" fmla="*/ 0 h 2510972"/>
                <a:gd name="connsiteX4" fmla="*/ 1669143 w 4499429"/>
                <a:gd name="connsiteY4" fmla="*/ 29029 h 2510972"/>
                <a:gd name="connsiteX5" fmla="*/ 791029 w 4499429"/>
                <a:gd name="connsiteY5" fmla="*/ 1103086 h 2510972"/>
                <a:gd name="connsiteX6" fmla="*/ 43543 w 4499429"/>
                <a:gd name="connsiteY6" fmla="*/ 2467429 h 2510972"/>
                <a:gd name="connsiteX0" fmla="*/ 0 w 4499429"/>
                <a:gd name="connsiteY0" fmla="*/ 2510972 h 2510972"/>
                <a:gd name="connsiteX1" fmla="*/ 4499429 w 4499429"/>
                <a:gd name="connsiteY1" fmla="*/ 1640115 h 2510972"/>
                <a:gd name="connsiteX2" fmla="*/ 3991429 w 4499429"/>
                <a:gd name="connsiteY2" fmla="*/ 928915 h 2510972"/>
                <a:gd name="connsiteX3" fmla="*/ 3323771 w 4499429"/>
                <a:gd name="connsiteY3" fmla="*/ 0 h 2510972"/>
                <a:gd name="connsiteX4" fmla="*/ 1669143 w 4499429"/>
                <a:gd name="connsiteY4" fmla="*/ 29029 h 2510972"/>
                <a:gd name="connsiteX5" fmla="*/ 791029 w 4499429"/>
                <a:gd name="connsiteY5" fmla="*/ 1103086 h 2510972"/>
                <a:gd name="connsiteX6" fmla="*/ 43543 w 4499429"/>
                <a:gd name="connsiteY6" fmla="*/ 2467429 h 2510972"/>
                <a:gd name="connsiteX0" fmla="*/ 0 w 4499429"/>
                <a:gd name="connsiteY0" fmla="*/ 2510972 h 2510972"/>
                <a:gd name="connsiteX1" fmla="*/ 4499429 w 4499429"/>
                <a:gd name="connsiteY1" fmla="*/ 1640115 h 2510972"/>
                <a:gd name="connsiteX2" fmla="*/ 3991429 w 4499429"/>
                <a:gd name="connsiteY2" fmla="*/ 928915 h 2510972"/>
                <a:gd name="connsiteX3" fmla="*/ 3323771 w 4499429"/>
                <a:gd name="connsiteY3" fmla="*/ 0 h 2510972"/>
                <a:gd name="connsiteX4" fmla="*/ 1669143 w 4499429"/>
                <a:gd name="connsiteY4" fmla="*/ 29029 h 2510972"/>
                <a:gd name="connsiteX5" fmla="*/ 791029 w 4499429"/>
                <a:gd name="connsiteY5" fmla="*/ 1103086 h 2510972"/>
                <a:gd name="connsiteX6" fmla="*/ 43543 w 4499429"/>
                <a:gd name="connsiteY6" fmla="*/ 2467429 h 2510972"/>
                <a:gd name="connsiteX0" fmla="*/ 0 w 4499429"/>
                <a:gd name="connsiteY0" fmla="*/ 2510972 h 2510972"/>
                <a:gd name="connsiteX1" fmla="*/ 4499429 w 4499429"/>
                <a:gd name="connsiteY1" fmla="*/ 1640115 h 2510972"/>
                <a:gd name="connsiteX2" fmla="*/ 3991429 w 4499429"/>
                <a:gd name="connsiteY2" fmla="*/ 928915 h 2510972"/>
                <a:gd name="connsiteX3" fmla="*/ 3323771 w 4499429"/>
                <a:gd name="connsiteY3" fmla="*/ 0 h 2510972"/>
                <a:gd name="connsiteX4" fmla="*/ 1669143 w 4499429"/>
                <a:gd name="connsiteY4" fmla="*/ 29029 h 2510972"/>
                <a:gd name="connsiteX5" fmla="*/ 791029 w 4499429"/>
                <a:gd name="connsiteY5" fmla="*/ 1103086 h 2510972"/>
                <a:gd name="connsiteX6" fmla="*/ 43543 w 4499429"/>
                <a:gd name="connsiteY6" fmla="*/ 2467429 h 2510972"/>
                <a:gd name="connsiteX0" fmla="*/ 0 w 4499429"/>
                <a:gd name="connsiteY0" fmla="*/ 2510972 h 2510972"/>
                <a:gd name="connsiteX1" fmla="*/ 4499429 w 4499429"/>
                <a:gd name="connsiteY1" fmla="*/ 1640115 h 2510972"/>
                <a:gd name="connsiteX2" fmla="*/ 4143829 w 4499429"/>
                <a:gd name="connsiteY2" fmla="*/ 1081315 h 2510972"/>
                <a:gd name="connsiteX3" fmla="*/ 3323771 w 4499429"/>
                <a:gd name="connsiteY3" fmla="*/ 0 h 2510972"/>
                <a:gd name="connsiteX4" fmla="*/ 1669143 w 4499429"/>
                <a:gd name="connsiteY4" fmla="*/ 29029 h 2510972"/>
                <a:gd name="connsiteX5" fmla="*/ 791029 w 4499429"/>
                <a:gd name="connsiteY5" fmla="*/ 1103086 h 2510972"/>
                <a:gd name="connsiteX6" fmla="*/ 43543 w 4499429"/>
                <a:gd name="connsiteY6" fmla="*/ 2467429 h 2510972"/>
                <a:gd name="connsiteX0" fmla="*/ 0 w 4499429"/>
                <a:gd name="connsiteY0" fmla="*/ 2510972 h 2510972"/>
                <a:gd name="connsiteX1" fmla="*/ 4499429 w 4499429"/>
                <a:gd name="connsiteY1" fmla="*/ 1640115 h 2510972"/>
                <a:gd name="connsiteX2" fmla="*/ 4143829 w 4499429"/>
                <a:gd name="connsiteY2" fmla="*/ 1081315 h 2510972"/>
                <a:gd name="connsiteX3" fmla="*/ 3323771 w 4499429"/>
                <a:gd name="connsiteY3" fmla="*/ 0 h 2510972"/>
                <a:gd name="connsiteX4" fmla="*/ 1669143 w 4499429"/>
                <a:gd name="connsiteY4" fmla="*/ 29029 h 2510972"/>
                <a:gd name="connsiteX5" fmla="*/ 1242568 w 4499429"/>
                <a:gd name="connsiteY5" fmla="*/ 562574 h 2510972"/>
                <a:gd name="connsiteX6" fmla="*/ 791029 w 4499429"/>
                <a:gd name="connsiteY6" fmla="*/ 1103086 h 2510972"/>
                <a:gd name="connsiteX7" fmla="*/ 43543 w 4499429"/>
                <a:gd name="connsiteY7" fmla="*/ 2467429 h 2510972"/>
                <a:gd name="connsiteX0" fmla="*/ 0 w 4499429"/>
                <a:gd name="connsiteY0" fmla="*/ 2510972 h 2510972"/>
                <a:gd name="connsiteX1" fmla="*/ 4499429 w 4499429"/>
                <a:gd name="connsiteY1" fmla="*/ 1640115 h 2510972"/>
                <a:gd name="connsiteX2" fmla="*/ 4143829 w 4499429"/>
                <a:gd name="connsiteY2" fmla="*/ 1081315 h 2510972"/>
                <a:gd name="connsiteX3" fmla="*/ 3323771 w 4499429"/>
                <a:gd name="connsiteY3" fmla="*/ 0 h 2510972"/>
                <a:gd name="connsiteX4" fmla="*/ 1669143 w 4499429"/>
                <a:gd name="connsiteY4" fmla="*/ 29029 h 2510972"/>
                <a:gd name="connsiteX5" fmla="*/ 1242568 w 4499429"/>
                <a:gd name="connsiteY5" fmla="*/ 562574 h 2510972"/>
                <a:gd name="connsiteX6" fmla="*/ 1385824 w 4499429"/>
                <a:gd name="connsiteY6" fmla="*/ 333974 h 2510972"/>
                <a:gd name="connsiteX7" fmla="*/ 791029 w 4499429"/>
                <a:gd name="connsiteY7" fmla="*/ 1103086 h 2510972"/>
                <a:gd name="connsiteX8" fmla="*/ 43543 w 4499429"/>
                <a:gd name="connsiteY8" fmla="*/ 2467429 h 2510972"/>
                <a:gd name="connsiteX0" fmla="*/ 0 w 4499429"/>
                <a:gd name="connsiteY0" fmla="*/ 2510972 h 2510972"/>
                <a:gd name="connsiteX1" fmla="*/ 4499429 w 4499429"/>
                <a:gd name="connsiteY1" fmla="*/ 1640115 h 2510972"/>
                <a:gd name="connsiteX2" fmla="*/ 4143829 w 4499429"/>
                <a:gd name="connsiteY2" fmla="*/ 1081315 h 2510972"/>
                <a:gd name="connsiteX3" fmla="*/ 3323771 w 4499429"/>
                <a:gd name="connsiteY3" fmla="*/ 0 h 2510972"/>
                <a:gd name="connsiteX4" fmla="*/ 1669143 w 4499429"/>
                <a:gd name="connsiteY4" fmla="*/ 29029 h 2510972"/>
                <a:gd name="connsiteX5" fmla="*/ 1242568 w 4499429"/>
                <a:gd name="connsiteY5" fmla="*/ 562574 h 2510972"/>
                <a:gd name="connsiteX6" fmla="*/ 1385824 w 4499429"/>
                <a:gd name="connsiteY6" fmla="*/ 333974 h 2510972"/>
                <a:gd name="connsiteX7" fmla="*/ 791029 w 4499429"/>
                <a:gd name="connsiteY7" fmla="*/ 1103086 h 2510972"/>
                <a:gd name="connsiteX8" fmla="*/ 43543 w 4499429"/>
                <a:gd name="connsiteY8" fmla="*/ 2467429 h 2510972"/>
                <a:gd name="connsiteX0" fmla="*/ 0 w 4499429"/>
                <a:gd name="connsiteY0" fmla="*/ 2510972 h 2510972"/>
                <a:gd name="connsiteX1" fmla="*/ 4499429 w 4499429"/>
                <a:gd name="connsiteY1" fmla="*/ 1640115 h 2510972"/>
                <a:gd name="connsiteX2" fmla="*/ 4143829 w 4499429"/>
                <a:gd name="connsiteY2" fmla="*/ 1081315 h 2510972"/>
                <a:gd name="connsiteX3" fmla="*/ 3323771 w 4499429"/>
                <a:gd name="connsiteY3" fmla="*/ 0 h 2510972"/>
                <a:gd name="connsiteX4" fmla="*/ 1669143 w 4499429"/>
                <a:gd name="connsiteY4" fmla="*/ 29029 h 2510972"/>
                <a:gd name="connsiteX5" fmla="*/ 1242568 w 4499429"/>
                <a:gd name="connsiteY5" fmla="*/ 562574 h 2510972"/>
                <a:gd name="connsiteX6" fmla="*/ 791029 w 4499429"/>
                <a:gd name="connsiteY6" fmla="*/ 1103086 h 2510972"/>
                <a:gd name="connsiteX7" fmla="*/ 43543 w 4499429"/>
                <a:gd name="connsiteY7" fmla="*/ 2467429 h 2510972"/>
                <a:gd name="connsiteX0" fmla="*/ 0 w 4499429"/>
                <a:gd name="connsiteY0" fmla="*/ 2510972 h 2510972"/>
                <a:gd name="connsiteX1" fmla="*/ 4499429 w 4499429"/>
                <a:gd name="connsiteY1" fmla="*/ 1640115 h 2510972"/>
                <a:gd name="connsiteX2" fmla="*/ 4143829 w 4499429"/>
                <a:gd name="connsiteY2" fmla="*/ 1081315 h 2510972"/>
                <a:gd name="connsiteX3" fmla="*/ 3323771 w 4499429"/>
                <a:gd name="connsiteY3" fmla="*/ 0 h 2510972"/>
                <a:gd name="connsiteX4" fmla="*/ 1669143 w 4499429"/>
                <a:gd name="connsiteY4" fmla="*/ 29029 h 2510972"/>
                <a:gd name="connsiteX5" fmla="*/ 1318768 w 4499429"/>
                <a:gd name="connsiteY5" fmla="*/ 333974 h 2510972"/>
                <a:gd name="connsiteX6" fmla="*/ 791029 w 4499429"/>
                <a:gd name="connsiteY6" fmla="*/ 1103086 h 2510972"/>
                <a:gd name="connsiteX7" fmla="*/ 43543 w 4499429"/>
                <a:gd name="connsiteY7" fmla="*/ 2467429 h 2510972"/>
                <a:gd name="connsiteX0" fmla="*/ 0 w 4499429"/>
                <a:gd name="connsiteY0" fmla="*/ 2510972 h 2510972"/>
                <a:gd name="connsiteX1" fmla="*/ 4499429 w 4499429"/>
                <a:gd name="connsiteY1" fmla="*/ 1640115 h 2510972"/>
                <a:gd name="connsiteX2" fmla="*/ 4143829 w 4499429"/>
                <a:gd name="connsiteY2" fmla="*/ 1081315 h 2510972"/>
                <a:gd name="connsiteX3" fmla="*/ 3323771 w 4499429"/>
                <a:gd name="connsiteY3" fmla="*/ 0 h 2510972"/>
                <a:gd name="connsiteX4" fmla="*/ 1669143 w 4499429"/>
                <a:gd name="connsiteY4" fmla="*/ 29029 h 2510972"/>
                <a:gd name="connsiteX5" fmla="*/ 1318768 w 4499429"/>
                <a:gd name="connsiteY5" fmla="*/ 333974 h 2510972"/>
                <a:gd name="connsiteX6" fmla="*/ 791029 w 4499429"/>
                <a:gd name="connsiteY6" fmla="*/ 1103086 h 2510972"/>
                <a:gd name="connsiteX7" fmla="*/ 43543 w 4499429"/>
                <a:gd name="connsiteY7" fmla="*/ 2467429 h 2510972"/>
                <a:gd name="connsiteX8" fmla="*/ 0 w 4499429"/>
                <a:gd name="connsiteY8" fmla="*/ 2510972 h 2510972"/>
                <a:gd name="connsiteX0" fmla="*/ 0 w 4499429"/>
                <a:gd name="connsiteY0" fmla="*/ 2510972 h 2510972"/>
                <a:gd name="connsiteX1" fmla="*/ 4499429 w 4499429"/>
                <a:gd name="connsiteY1" fmla="*/ 1640115 h 2510972"/>
                <a:gd name="connsiteX2" fmla="*/ 4143829 w 4499429"/>
                <a:gd name="connsiteY2" fmla="*/ 1081315 h 2510972"/>
                <a:gd name="connsiteX3" fmla="*/ 3323771 w 4499429"/>
                <a:gd name="connsiteY3" fmla="*/ 0 h 2510972"/>
                <a:gd name="connsiteX4" fmla="*/ 1669143 w 4499429"/>
                <a:gd name="connsiteY4" fmla="*/ 29029 h 2510972"/>
                <a:gd name="connsiteX5" fmla="*/ 1318768 w 4499429"/>
                <a:gd name="connsiteY5" fmla="*/ 333974 h 2510972"/>
                <a:gd name="connsiteX6" fmla="*/ 791029 w 4499429"/>
                <a:gd name="connsiteY6" fmla="*/ 1103086 h 2510972"/>
                <a:gd name="connsiteX7" fmla="*/ 0 w 4499429"/>
                <a:gd name="connsiteY7" fmla="*/ 2510972 h 2510972"/>
                <a:gd name="connsiteX0" fmla="*/ 0 w 4118429"/>
                <a:gd name="connsiteY0" fmla="*/ 1901372 h 1901372"/>
                <a:gd name="connsiteX1" fmla="*/ 4118429 w 4118429"/>
                <a:gd name="connsiteY1" fmla="*/ 1640115 h 1901372"/>
                <a:gd name="connsiteX2" fmla="*/ 3762829 w 4118429"/>
                <a:gd name="connsiteY2" fmla="*/ 1081315 h 1901372"/>
                <a:gd name="connsiteX3" fmla="*/ 2942771 w 4118429"/>
                <a:gd name="connsiteY3" fmla="*/ 0 h 1901372"/>
                <a:gd name="connsiteX4" fmla="*/ 1288143 w 4118429"/>
                <a:gd name="connsiteY4" fmla="*/ 29029 h 1901372"/>
                <a:gd name="connsiteX5" fmla="*/ 937768 w 4118429"/>
                <a:gd name="connsiteY5" fmla="*/ 333974 h 1901372"/>
                <a:gd name="connsiteX6" fmla="*/ 410029 w 4118429"/>
                <a:gd name="connsiteY6" fmla="*/ 1103086 h 1901372"/>
                <a:gd name="connsiteX7" fmla="*/ 0 w 4118429"/>
                <a:gd name="connsiteY7" fmla="*/ 1901372 h 1901372"/>
                <a:gd name="connsiteX0" fmla="*/ 0 w 3762829"/>
                <a:gd name="connsiteY0" fmla="*/ 1901372 h 1901372"/>
                <a:gd name="connsiteX1" fmla="*/ 3737429 w 3762829"/>
                <a:gd name="connsiteY1" fmla="*/ 1106715 h 1901372"/>
                <a:gd name="connsiteX2" fmla="*/ 3762829 w 3762829"/>
                <a:gd name="connsiteY2" fmla="*/ 1081315 h 1901372"/>
                <a:gd name="connsiteX3" fmla="*/ 2942771 w 3762829"/>
                <a:gd name="connsiteY3" fmla="*/ 0 h 1901372"/>
                <a:gd name="connsiteX4" fmla="*/ 1288143 w 3762829"/>
                <a:gd name="connsiteY4" fmla="*/ 29029 h 1901372"/>
                <a:gd name="connsiteX5" fmla="*/ 937768 w 3762829"/>
                <a:gd name="connsiteY5" fmla="*/ 333974 h 1901372"/>
                <a:gd name="connsiteX6" fmla="*/ 410029 w 3762829"/>
                <a:gd name="connsiteY6" fmla="*/ 1103086 h 1901372"/>
                <a:gd name="connsiteX7" fmla="*/ 0 w 3762829"/>
                <a:gd name="connsiteY7" fmla="*/ 1901372 h 1901372"/>
                <a:gd name="connsiteX0" fmla="*/ 0 w 3762829"/>
                <a:gd name="connsiteY0" fmla="*/ 1901372 h 1901372"/>
                <a:gd name="connsiteX1" fmla="*/ 3737429 w 3762829"/>
                <a:gd name="connsiteY1" fmla="*/ 1106715 h 1901372"/>
                <a:gd name="connsiteX2" fmla="*/ 3762829 w 3762829"/>
                <a:gd name="connsiteY2" fmla="*/ 1081315 h 1901372"/>
                <a:gd name="connsiteX3" fmla="*/ 2942771 w 3762829"/>
                <a:gd name="connsiteY3" fmla="*/ 0 h 1901372"/>
                <a:gd name="connsiteX4" fmla="*/ 1288143 w 3762829"/>
                <a:gd name="connsiteY4" fmla="*/ 29029 h 1901372"/>
                <a:gd name="connsiteX5" fmla="*/ 937768 w 3762829"/>
                <a:gd name="connsiteY5" fmla="*/ 333974 h 1901372"/>
                <a:gd name="connsiteX6" fmla="*/ 410029 w 3762829"/>
                <a:gd name="connsiteY6" fmla="*/ 1103086 h 1901372"/>
                <a:gd name="connsiteX7" fmla="*/ 0 w 3762829"/>
                <a:gd name="connsiteY7" fmla="*/ 1901372 h 1901372"/>
                <a:gd name="connsiteX0" fmla="*/ 0 w 3762829"/>
                <a:gd name="connsiteY0" fmla="*/ 1901372 h 1901372"/>
                <a:gd name="connsiteX1" fmla="*/ 3737429 w 3762829"/>
                <a:gd name="connsiteY1" fmla="*/ 1106715 h 1901372"/>
                <a:gd name="connsiteX2" fmla="*/ 3762829 w 3762829"/>
                <a:gd name="connsiteY2" fmla="*/ 1081315 h 1901372"/>
                <a:gd name="connsiteX3" fmla="*/ 2942771 w 3762829"/>
                <a:gd name="connsiteY3" fmla="*/ 0 h 1901372"/>
                <a:gd name="connsiteX4" fmla="*/ 1288143 w 3762829"/>
                <a:gd name="connsiteY4" fmla="*/ 29029 h 1901372"/>
                <a:gd name="connsiteX5" fmla="*/ 937768 w 3762829"/>
                <a:gd name="connsiteY5" fmla="*/ 333974 h 1901372"/>
                <a:gd name="connsiteX6" fmla="*/ 410029 w 3762829"/>
                <a:gd name="connsiteY6" fmla="*/ 1103086 h 1901372"/>
                <a:gd name="connsiteX7" fmla="*/ 0 w 3762829"/>
                <a:gd name="connsiteY7" fmla="*/ 1901372 h 1901372"/>
                <a:gd name="connsiteX0" fmla="*/ 0 w 3762829"/>
                <a:gd name="connsiteY0" fmla="*/ 1748972 h 1748972"/>
                <a:gd name="connsiteX1" fmla="*/ 3737429 w 3762829"/>
                <a:gd name="connsiteY1" fmla="*/ 1106715 h 1748972"/>
                <a:gd name="connsiteX2" fmla="*/ 3762829 w 3762829"/>
                <a:gd name="connsiteY2" fmla="*/ 1081315 h 1748972"/>
                <a:gd name="connsiteX3" fmla="*/ 2942771 w 3762829"/>
                <a:gd name="connsiteY3" fmla="*/ 0 h 1748972"/>
                <a:gd name="connsiteX4" fmla="*/ 1288143 w 3762829"/>
                <a:gd name="connsiteY4" fmla="*/ 29029 h 1748972"/>
                <a:gd name="connsiteX5" fmla="*/ 937768 w 3762829"/>
                <a:gd name="connsiteY5" fmla="*/ 333974 h 1748972"/>
                <a:gd name="connsiteX6" fmla="*/ 410029 w 3762829"/>
                <a:gd name="connsiteY6" fmla="*/ 1103086 h 1748972"/>
                <a:gd name="connsiteX7" fmla="*/ 0 w 3762829"/>
                <a:gd name="connsiteY7" fmla="*/ 1748972 h 1748972"/>
                <a:gd name="connsiteX0" fmla="*/ 0 w 3839029"/>
                <a:gd name="connsiteY0" fmla="*/ 1901372 h 1901372"/>
                <a:gd name="connsiteX1" fmla="*/ 3813629 w 3839029"/>
                <a:gd name="connsiteY1" fmla="*/ 1106715 h 1901372"/>
                <a:gd name="connsiteX2" fmla="*/ 3839029 w 3839029"/>
                <a:gd name="connsiteY2" fmla="*/ 1081315 h 1901372"/>
                <a:gd name="connsiteX3" fmla="*/ 3018971 w 3839029"/>
                <a:gd name="connsiteY3" fmla="*/ 0 h 1901372"/>
                <a:gd name="connsiteX4" fmla="*/ 1364343 w 3839029"/>
                <a:gd name="connsiteY4" fmla="*/ 29029 h 1901372"/>
                <a:gd name="connsiteX5" fmla="*/ 1013968 w 3839029"/>
                <a:gd name="connsiteY5" fmla="*/ 333974 h 1901372"/>
                <a:gd name="connsiteX6" fmla="*/ 486229 w 3839029"/>
                <a:gd name="connsiteY6" fmla="*/ 1103086 h 1901372"/>
                <a:gd name="connsiteX7" fmla="*/ 0 w 3839029"/>
                <a:gd name="connsiteY7" fmla="*/ 1901372 h 1901372"/>
                <a:gd name="connsiteX0" fmla="*/ 0 w 3839029"/>
                <a:gd name="connsiteY0" fmla="*/ 1748972 h 1748972"/>
                <a:gd name="connsiteX1" fmla="*/ 3813629 w 3839029"/>
                <a:gd name="connsiteY1" fmla="*/ 1106715 h 1748972"/>
                <a:gd name="connsiteX2" fmla="*/ 3839029 w 3839029"/>
                <a:gd name="connsiteY2" fmla="*/ 1081315 h 1748972"/>
                <a:gd name="connsiteX3" fmla="*/ 3018971 w 3839029"/>
                <a:gd name="connsiteY3" fmla="*/ 0 h 1748972"/>
                <a:gd name="connsiteX4" fmla="*/ 1364343 w 3839029"/>
                <a:gd name="connsiteY4" fmla="*/ 29029 h 1748972"/>
                <a:gd name="connsiteX5" fmla="*/ 1013968 w 3839029"/>
                <a:gd name="connsiteY5" fmla="*/ 333974 h 1748972"/>
                <a:gd name="connsiteX6" fmla="*/ 486229 w 3839029"/>
                <a:gd name="connsiteY6" fmla="*/ 1103086 h 1748972"/>
                <a:gd name="connsiteX7" fmla="*/ 0 w 3839029"/>
                <a:gd name="connsiteY7" fmla="*/ 1748972 h 1748972"/>
                <a:gd name="connsiteX0" fmla="*/ 0 w 3686629"/>
                <a:gd name="connsiteY0" fmla="*/ 1748972 h 1748972"/>
                <a:gd name="connsiteX1" fmla="*/ 3661229 w 3686629"/>
                <a:gd name="connsiteY1" fmla="*/ 1106715 h 1748972"/>
                <a:gd name="connsiteX2" fmla="*/ 3686629 w 3686629"/>
                <a:gd name="connsiteY2" fmla="*/ 1081315 h 1748972"/>
                <a:gd name="connsiteX3" fmla="*/ 2866571 w 3686629"/>
                <a:gd name="connsiteY3" fmla="*/ 0 h 1748972"/>
                <a:gd name="connsiteX4" fmla="*/ 1211943 w 3686629"/>
                <a:gd name="connsiteY4" fmla="*/ 29029 h 1748972"/>
                <a:gd name="connsiteX5" fmla="*/ 861568 w 3686629"/>
                <a:gd name="connsiteY5" fmla="*/ 333974 h 1748972"/>
                <a:gd name="connsiteX6" fmla="*/ 333829 w 3686629"/>
                <a:gd name="connsiteY6" fmla="*/ 1103086 h 1748972"/>
                <a:gd name="connsiteX7" fmla="*/ 0 w 3686629"/>
                <a:gd name="connsiteY7" fmla="*/ 1748972 h 1748972"/>
                <a:gd name="connsiteX0" fmla="*/ 0 w 3686629"/>
                <a:gd name="connsiteY0" fmla="*/ 1748972 h 1748972"/>
                <a:gd name="connsiteX1" fmla="*/ 3661229 w 3686629"/>
                <a:gd name="connsiteY1" fmla="*/ 1106715 h 1748972"/>
                <a:gd name="connsiteX2" fmla="*/ 3686629 w 3686629"/>
                <a:gd name="connsiteY2" fmla="*/ 1081315 h 1748972"/>
                <a:gd name="connsiteX3" fmla="*/ 2866571 w 3686629"/>
                <a:gd name="connsiteY3" fmla="*/ 0 h 1748972"/>
                <a:gd name="connsiteX4" fmla="*/ 1211943 w 3686629"/>
                <a:gd name="connsiteY4" fmla="*/ 29029 h 1748972"/>
                <a:gd name="connsiteX5" fmla="*/ 861568 w 3686629"/>
                <a:gd name="connsiteY5" fmla="*/ 333974 h 1748972"/>
                <a:gd name="connsiteX6" fmla="*/ 333829 w 3686629"/>
                <a:gd name="connsiteY6" fmla="*/ 1103086 h 1748972"/>
                <a:gd name="connsiteX7" fmla="*/ 145288 w 3686629"/>
                <a:gd name="connsiteY7" fmla="*/ 1467830 h 1748972"/>
                <a:gd name="connsiteX8" fmla="*/ 0 w 3686629"/>
                <a:gd name="connsiteY8" fmla="*/ 1748972 h 1748972"/>
                <a:gd name="connsiteX0" fmla="*/ 0 w 3686629"/>
                <a:gd name="connsiteY0" fmla="*/ 1748972 h 1748972"/>
                <a:gd name="connsiteX1" fmla="*/ 3661229 w 3686629"/>
                <a:gd name="connsiteY1" fmla="*/ 1106715 h 1748972"/>
                <a:gd name="connsiteX2" fmla="*/ 3686629 w 3686629"/>
                <a:gd name="connsiteY2" fmla="*/ 1081315 h 1748972"/>
                <a:gd name="connsiteX3" fmla="*/ 2866571 w 3686629"/>
                <a:gd name="connsiteY3" fmla="*/ 0 h 1748972"/>
                <a:gd name="connsiteX4" fmla="*/ 1211943 w 3686629"/>
                <a:gd name="connsiteY4" fmla="*/ 29029 h 1748972"/>
                <a:gd name="connsiteX5" fmla="*/ 861568 w 3686629"/>
                <a:gd name="connsiteY5" fmla="*/ 333974 h 1748972"/>
                <a:gd name="connsiteX6" fmla="*/ 333829 w 3686629"/>
                <a:gd name="connsiteY6" fmla="*/ 1103086 h 1748972"/>
                <a:gd name="connsiteX7" fmla="*/ 145288 w 3686629"/>
                <a:gd name="connsiteY7" fmla="*/ 1467830 h 1748972"/>
                <a:gd name="connsiteX8" fmla="*/ 0 w 3686629"/>
                <a:gd name="connsiteY8" fmla="*/ 1748972 h 1748972"/>
                <a:gd name="connsiteX0" fmla="*/ 0 w 3661229"/>
                <a:gd name="connsiteY0" fmla="*/ 1748972 h 1748972"/>
                <a:gd name="connsiteX1" fmla="*/ 3661229 w 3661229"/>
                <a:gd name="connsiteY1" fmla="*/ 1106715 h 1748972"/>
                <a:gd name="connsiteX2" fmla="*/ 3383915 w 3661229"/>
                <a:gd name="connsiteY2" fmla="*/ 703451 h 1748972"/>
                <a:gd name="connsiteX3" fmla="*/ 2866571 w 3661229"/>
                <a:gd name="connsiteY3" fmla="*/ 0 h 1748972"/>
                <a:gd name="connsiteX4" fmla="*/ 1211943 w 3661229"/>
                <a:gd name="connsiteY4" fmla="*/ 29029 h 1748972"/>
                <a:gd name="connsiteX5" fmla="*/ 861568 w 3661229"/>
                <a:gd name="connsiteY5" fmla="*/ 333974 h 1748972"/>
                <a:gd name="connsiteX6" fmla="*/ 333829 w 3661229"/>
                <a:gd name="connsiteY6" fmla="*/ 1103086 h 1748972"/>
                <a:gd name="connsiteX7" fmla="*/ 145288 w 3661229"/>
                <a:gd name="connsiteY7" fmla="*/ 1467830 h 1748972"/>
                <a:gd name="connsiteX8" fmla="*/ 0 w 3661229"/>
                <a:gd name="connsiteY8" fmla="*/ 1748972 h 1748972"/>
                <a:gd name="connsiteX0" fmla="*/ 0 w 3383915"/>
                <a:gd name="connsiteY0" fmla="*/ 1748972 h 1748972"/>
                <a:gd name="connsiteX1" fmla="*/ 3383915 w 3383915"/>
                <a:gd name="connsiteY1" fmla="*/ 703451 h 1748972"/>
                <a:gd name="connsiteX2" fmla="*/ 2866571 w 3383915"/>
                <a:gd name="connsiteY2" fmla="*/ 0 h 1748972"/>
                <a:gd name="connsiteX3" fmla="*/ 1211943 w 3383915"/>
                <a:gd name="connsiteY3" fmla="*/ 29029 h 1748972"/>
                <a:gd name="connsiteX4" fmla="*/ 861568 w 3383915"/>
                <a:gd name="connsiteY4" fmla="*/ 333974 h 1748972"/>
                <a:gd name="connsiteX5" fmla="*/ 333829 w 3383915"/>
                <a:gd name="connsiteY5" fmla="*/ 1103086 h 1748972"/>
                <a:gd name="connsiteX6" fmla="*/ 145288 w 3383915"/>
                <a:gd name="connsiteY6" fmla="*/ 1467830 h 1748972"/>
                <a:gd name="connsiteX7" fmla="*/ 0 w 3383915"/>
                <a:gd name="connsiteY7" fmla="*/ 1748972 h 1748972"/>
                <a:gd name="connsiteX0" fmla="*/ 127129 w 3284008"/>
                <a:gd name="connsiteY0" fmla="*/ 1295535 h 1528016"/>
                <a:gd name="connsiteX1" fmla="*/ 3284008 w 3284008"/>
                <a:gd name="connsiteY1" fmla="*/ 703451 h 1528016"/>
                <a:gd name="connsiteX2" fmla="*/ 2766664 w 3284008"/>
                <a:gd name="connsiteY2" fmla="*/ 0 h 1528016"/>
                <a:gd name="connsiteX3" fmla="*/ 1112036 w 3284008"/>
                <a:gd name="connsiteY3" fmla="*/ 29029 h 1528016"/>
                <a:gd name="connsiteX4" fmla="*/ 761661 w 3284008"/>
                <a:gd name="connsiteY4" fmla="*/ 333974 h 1528016"/>
                <a:gd name="connsiteX5" fmla="*/ 233922 w 3284008"/>
                <a:gd name="connsiteY5" fmla="*/ 1103086 h 1528016"/>
                <a:gd name="connsiteX6" fmla="*/ 45381 w 3284008"/>
                <a:gd name="connsiteY6" fmla="*/ 1467830 h 1528016"/>
                <a:gd name="connsiteX7" fmla="*/ 127129 w 3284008"/>
                <a:gd name="connsiteY7" fmla="*/ 1295535 h 1528016"/>
                <a:gd name="connsiteX0" fmla="*/ 127129 w 3284008"/>
                <a:gd name="connsiteY0" fmla="*/ 1295535 h 1528016"/>
                <a:gd name="connsiteX1" fmla="*/ 3284008 w 3284008"/>
                <a:gd name="connsiteY1" fmla="*/ 703451 h 1528016"/>
                <a:gd name="connsiteX2" fmla="*/ 2766664 w 3284008"/>
                <a:gd name="connsiteY2" fmla="*/ 0 h 1528016"/>
                <a:gd name="connsiteX3" fmla="*/ 1112036 w 3284008"/>
                <a:gd name="connsiteY3" fmla="*/ 29029 h 1528016"/>
                <a:gd name="connsiteX4" fmla="*/ 761661 w 3284008"/>
                <a:gd name="connsiteY4" fmla="*/ 333974 h 1528016"/>
                <a:gd name="connsiteX5" fmla="*/ 233922 w 3284008"/>
                <a:gd name="connsiteY5" fmla="*/ 1103086 h 1528016"/>
                <a:gd name="connsiteX6" fmla="*/ 45381 w 3284008"/>
                <a:gd name="connsiteY6" fmla="*/ 1467830 h 1528016"/>
                <a:gd name="connsiteX7" fmla="*/ 127129 w 3284008"/>
                <a:gd name="connsiteY7" fmla="*/ 1295535 h 1528016"/>
                <a:gd name="connsiteX0" fmla="*/ 0 w 3156879"/>
                <a:gd name="connsiteY0" fmla="*/ 1295535 h 1295535"/>
                <a:gd name="connsiteX1" fmla="*/ 3156879 w 3156879"/>
                <a:gd name="connsiteY1" fmla="*/ 703451 h 1295535"/>
                <a:gd name="connsiteX2" fmla="*/ 2639535 w 3156879"/>
                <a:gd name="connsiteY2" fmla="*/ 0 h 1295535"/>
                <a:gd name="connsiteX3" fmla="*/ 984907 w 3156879"/>
                <a:gd name="connsiteY3" fmla="*/ 29029 h 1295535"/>
                <a:gd name="connsiteX4" fmla="*/ 634532 w 3156879"/>
                <a:gd name="connsiteY4" fmla="*/ 333974 h 1295535"/>
                <a:gd name="connsiteX5" fmla="*/ 106793 w 3156879"/>
                <a:gd name="connsiteY5" fmla="*/ 1103086 h 1295535"/>
                <a:gd name="connsiteX6" fmla="*/ 0 w 3156879"/>
                <a:gd name="connsiteY6" fmla="*/ 1295535 h 1295535"/>
                <a:gd name="connsiteX0" fmla="*/ 0 w 3156879"/>
                <a:gd name="connsiteY0" fmla="*/ 1295535 h 1295535"/>
                <a:gd name="connsiteX1" fmla="*/ 3156879 w 3156879"/>
                <a:gd name="connsiteY1" fmla="*/ 703451 h 1295535"/>
                <a:gd name="connsiteX2" fmla="*/ 2639535 w 3156879"/>
                <a:gd name="connsiteY2" fmla="*/ 0 h 1295535"/>
                <a:gd name="connsiteX3" fmla="*/ 984907 w 3156879"/>
                <a:gd name="connsiteY3" fmla="*/ 29029 h 1295535"/>
                <a:gd name="connsiteX4" fmla="*/ 634532 w 3156879"/>
                <a:gd name="connsiteY4" fmla="*/ 333974 h 1295535"/>
                <a:gd name="connsiteX5" fmla="*/ 106793 w 3156879"/>
                <a:gd name="connsiteY5" fmla="*/ 1103086 h 1295535"/>
                <a:gd name="connsiteX6" fmla="*/ 0 w 3156879"/>
                <a:gd name="connsiteY6" fmla="*/ 1295535 h 1295535"/>
                <a:gd name="connsiteX0" fmla="*/ 0 w 3230531"/>
                <a:gd name="connsiteY0" fmla="*/ 1295535 h 1295535"/>
                <a:gd name="connsiteX1" fmla="*/ 3156879 w 3230531"/>
                <a:gd name="connsiteY1" fmla="*/ 703451 h 1295535"/>
                <a:gd name="connsiteX2" fmla="*/ 3230531 w 3230531"/>
                <a:gd name="connsiteY2" fmla="*/ 700399 h 1295535"/>
                <a:gd name="connsiteX3" fmla="*/ 2639535 w 3230531"/>
                <a:gd name="connsiteY3" fmla="*/ 0 h 1295535"/>
                <a:gd name="connsiteX4" fmla="*/ 984907 w 3230531"/>
                <a:gd name="connsiteY4" fmla="*/ 29029 h 1295535"/>
                <a:gd name="connsiteX5" fmla="*/ 634532 w 3230531"/>
                <a:gd name="connsiteY5" fmla="*/ 333974 h 1295535"/>
                <a:gd name="connsiteX6" fmla="*/ 106793 w 3230531"/>
                <a:gd name="connsiteY6" fmla="*/ 1103086 h 1295535"/>
                <a:gd name="connsiteX7" fmla="*/ 0 w 3230531"/>
                <a:gd name="connsiteY7" fmla="*/ 1295535 h 129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0531" h="1295535">
                  <a:moveTo>
                    <a:pt x="0" y="1295535"/>
                  </a:moveTo>
                  <a:lnTo>
                    <a:pt x="3156879" y="703451"/>
                  </a:lnTo>
                  <a:lnTo>
                    <a:pt x="3230531" y="700399"/>
                  </a:lnTo>
                  <a:lnTo>
                    <a:pt x="2639535" y="0"/>
                  </a:lnTo>
                  <a:lnTo>
                    <a:pt x="984907" y="29029"/>
                  </a:lnTo>
                  <a:lnTo>
                    <a:pt x="634532" y="333974"/>
                  </a:lnTo>
                  <a:lnTo>
                    <a:pt x="106793" y="1103086"/>
                  </a:lnTo>
                  <a:lnTo>
                    <a:pt x="0" y="1295535"/>
                  </a:lnTo>
                  <a:close/>
                </a:path>
              </a:pathLst>
            </a:custGeom>
            <a:solidFill>
              <a:srgbClr val="47804E"/>
            </a:solid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ree"/>
            <p:cNvSpPr>
              <a:spLocks noEditPoints="1" noChangeArrowheads="1"/>
            </p:cNvSpPr>
            <p:nvPr/>
          </p:nvSpPr>
          <p:spPr bwMode="auto">
            <a:xfrm>
              <a:off x="3124200" y="1600200"/>
              <a:ext cx="228600" cy="600075"/>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6600"/>
            </a:solidFill>
            <a:ln w="9525">
              <a:solidFill>
                <a:srgbClr val="000000"/>
              </a:solid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30" name="Tree"/>
            <p:cNvSpPr>
              <a:spLocks noEditPoints="1" noChangeArrowheads="1"/>
            </p:cNvSpPr>
            <p:nvPr/>
          </p:nvSpPr>
          <p:spPr bwMode="auto">
            <a:xfrm>
              <a:off x="3276600" y="1600200"/>
              <a:ext cx="152400" cy="371475"/>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6600"/>
            </a:solidFill>
            <a:ln w="9525">
              <a:solidFill>
                <a:srgbClr val="000000"/>
              </a:solid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31" name="Tree"/>
            <p:cNvSpPr>
              <a:spLocks noEditPoints="1" noChangeArrowheads="1"/>
            </p:cNvSpPr>
            <p:nvPr/>
          </p:nvSpPr>
          <p:spPr bwMode="auto">
            <a:xfrm>
              <a:off x="3429000" y="1447800"/>
              <a:ext cx="152400" cy="371475"/>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6600"/>
            </a:solidFill>
            <a:ln w="9525">
              <a:solidFill>
                <a:srgbClr val="000000"/>
              </a:solid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45" name="Tree"/>
            <p:cNvSpPr>
              <a:spLocks noEditPoints="1" noChangeArrowheads="1"/>
            </p:cNvSpPr>
            <p:nvPr/>
          </p:nvSpPr>
          <p:spPr bwMode="auto">
            <a:xfrm>
              <a:off x="2971800" y="1676400"/>
              <a:ext cx="228600" cy="685800"/>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25" name="Tree"/>
            <p:cNvSpPr>
              <a:spLocks noEditPoints="1" noChangeArrowheads="1"/>
            </p:cNvSpPr>
            <p:nvPr/>
          </p:nvSpPr>
          <p:spPr bwMode="auto">
            <a:xfrm>
              <a:off x="2743200" y="1752600"/>
              <a:ext cx="304800" cy="838200"/>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51" name="Tree"/>
            <p:cNvSpPr>
              <a:spLocks noEditPoints="1" noChangeArrowheads="1"/>
            </p:cNvSpPr>
            <p:nvPr/>
          </p:nvSpPr>
          <p:spPr bwMode="auto">
            <a:xfrm>
              <a:off x="5562600" y="1676400"/>
              <a:ext cx="228600" cy="600075"/>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53" name="Tree"/>
            <p:cNvSpPr>
              <a:spLocks noEditPoints="1" noChangeArrowheads="1"/>
            </p:cNvSpPr>
            <p:nvPr/>
          </p:nvSpPr>
          <p:spPr bwMode="auto">
            <a:xfrm>
              <a:off x="5410200" y="1676400"/>
              <a:ext cx="152400" cy="371475"/>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6600"/>
            </a:solidFill>
            <a:ln w="9525">
              <a:solidFill>
                <a:srgbClr val="000000"/>
              </a:solid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54" name="Tree"/>
            <p:cNvSpPr>
              <a:spLocks noEditPoints="1" noChangeArrowheads="1"/>
            </p:cNvSpPr>
            <p:nvPr/>
          </p:nvSpPr>
          <p:spPr bwMode="auto">
            <a:xfrm>
              <a:off x="5257800" y="1524000"/>
              <a:ext cx="152400" cy="371475"/>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6600"/>
            </a:solidFill>
            <a:ln w="9525">
              <a:solidFill>
                <a:srgbClr val="000000"/>
              </a:solid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57" name="Tree"/>
            <p:cNvSpPr>
              <a:spLocks noEditPoints="1" noChangeArrowheads="1"/>
            </p:cNvSpPr>
            <p:nvPr/>
          </p:nvSpPr>
          <p:spPr bwMode="auto">
            <a:xfrm>
              <a:off x="5715000" y="1752600"/>
              <a:ext cx="228600" cy="685800"/>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46" name="Tree"/>
            <p:cNvSpPr>
              <a:spLocks noEditPoints="1" noChangeArrowheads="1"/>
            </p:cNvSpPr>
            <p:nvPr/>
          </p:nvSpPr>
          <p:spPr bwMode="auto">
            <a:xfrm>
              <a:off x="2590800" y="2057400"/>
              <a:ext cx="304800" cy="762000"/>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63" name="Freeform 62"/>
            <p:cNvSpPr/>
            <p:nvPr/>
          </p:nvSpPr>
          <p:spPr>
            <a:xfrm>
              <a:off x="1981200" y="2438400"/>
              <a:ext cx="4407408" cy="1747759"/>
            </a:xfrm>
            <a:custGeom>
              <a:avLst/>
              <a:gdLst>
                <a:gd name="connsiteX0" fmla="*/ 0 w 4407408"/>
                <a:gd name="connsiteY0" fmla="*/ 1362456 h 1362456"/>
                <a:gd name="connsiteX1" fmla="*/ 4407408 w 4407408"/>
                <a:gd name="connsiteY1" fmla="*/ 512064 h 1362456"/>
                <a:gd name="connsiteX2" fmla="*/ 4087368 w 4407408"/>
                <a:gd name="connsiteY2" fmla="*/ 0 h 1362456"/>
                <a:gd name="connsiteX3" fmla="*/ 356616 w 4407408"/>
                <a:gd name="connsiteY3" fmla="*/ 676656 h 1362456"/>
                <a:gd name="connsiteX4" fmla="*/ 0 w 4407408"/>
                <a:gd name="connsiteY4" fmla="*/ 1362456 h 1362456"/>
                <a:gd name="connsiteX0" fmla="*/ 0 w 4407408"/>
                <a:gd name="connsiteY0" fmla="*/ 1362456 h 1362456"/>
                <a:gd name="connsiteX1" fmla="*/ 4407408 w 4407408"/>
                <a:gd name="connsiteY1" fmla="*/ 512064 h 1362456"/>
                <a:gd name="connsiteX2" fmla="*/ 4087368 w 4407408"/>
                <a:gd name="connsiteY2" fmla="*/ 0 h 1362456"/>
                <a:gd name="connsiteX3" fmla="*/ 356616 w 4407408"/>
                <a:gd name="connsiteY3" fmla="*/ 676656 h 1362456"/>
                <a:gd name="connsiteX4" fmla="*/ 587905 w 4407408"/>
                <a:gd name="connsiteY4" fmla="*/ 305227 h 1362456"/>
                <a:gd name="connsiteX5" fmla="*/ 0 w 4407408"/>
                <a:gd name="connsiteY5" fmla="*/ 1362456 h 1362456"/>
                <a:gd name="connsiteX0" fmla="*/ 0 w 4407408"/>
                <a:gd name="connsiteY0" fmla="*/ 1362456 h 1362456"/>
                <a:gd name="connsiteX1" fmla="*/ 4407408 w 4407408"/>
                <a:gd name="connsiteY1" fmla="*/ 512064 h 1362456"/>
                <a:gd name="connsiteX2" fmla="*/ 4087368 w 4407408"/>
                <a:gd name="connsiteY2" fmla="*/ 0 h 1362456"/>
                <a:gd name="connsiteX3" fmla="*/ 356616 w 4407408"/>
                <a:gd name="connsiteY3" fmla="*/ 676656 h 1362456"/>
                <a:gd name="connsiteX4" fmla="*/ 0 w 4407408"/>
                <a:gd name="connsiteY4" fmla="*/ 1362456 h 1362456"/>
                <a:gd name="connsiteX0" fmla="*/ 0 w 4407408"/>
                <a:gd name="connsiteY0" fmla="*/ 1362456 h 1362456"/>
                <a:gd name="connsiteX1" fmla="*/ 4407408 w 4407408"/>
                <a:gd name="connsiteY1" fmla="*/ 512064 h 1362456"/>
                <a:gd name="connsiteX2" fmla="*/ 4087368 w 4407408"/>
                <a:gd name="connsiteY2" fmla="*/ 0 h 1362456"/>
                <a:gd name="connsiteX3" fmla="*/ 356616 w 4407408"/>
                <a:gd name="connsiteY3" fmla="*/ 676656 h 1362456"/>
                <a:gd name="connsiteX4" fmla="*/ 587905 w 4407408"/>
                <a:gd name="connsiteY4" fmla="*/ 229367 h 1362456"/>
                <a:gd name="connsiteX5" fmla="*/ 0 w 4407408"/>
                <a:gd name="connsiteY5" fmla="*/ 1362456 h 1362456"/>
                <a:gd name="connsiteX0" fmla="*/ 0 w 4407408"/>
                <a:gd name="connsiteY0" fmla="*/ 1362456 h 1362456"/>
                <a:gd name="connsiteX1" fmla="*/ 4407408 w 4407408"/>
                <a:gd name="connsiteY1" fmla="*/ 512064 h 1362456"/>
                <a:gd name="connsiteX2" fmla="*/ 4087368 w 4407408"/>
                <a:gd name="connsiteY2" fmla="*/ 0 h 1362456"/>
                <a:gd name="connsiteX3" fmla="*/ 356616 w 4407408"/>
                <a:gd name="connsiteY3" fmla="*/ 676656 h 1362456"/>
                <a:gd name="connsiteX4" fmla="*/ 587905 w 4407408"/>
                <a:gd name="connsiteY4" fmla="*/ 229367 h 1362456"/>
                <a:gd name="connsiteX5" fmla="*/ 598663 w 4407408"/>
                <a:gd name="connsiteY5" fmla="*/ 673820 h 1362456"/>
                <a:gd name="connsiteX6" fmla="*/ 0 w 4407408"/>
                <a:gd name="connsiteY6" fmla="*/ 1362456 h 1362456"/>
                <a:gd name="connsiteX0" fmla="*/ 0 w 4407408"/>
                <a:gd name="connsiteY0" fmla="*/ 1362456 h 1362456"/>
                <a:gd name="connsiteX1" fmla="*/ 4407408 w 4407408"/>
                <a:gd name="connsiteY1" fmla="*/ 512064 h 1362456"/>
                <a:gd name="connsiteX2" fmla="*/ 4087368 w 4407408"/>
                <a:gd name="connsiteY2" fmla="*/ 0 h 1362456"/>
                <a:gd name="connsiteX3" fmla="*/ 587905 w 4407408"/>
                <a:gd name="connsiteY3" fmla="*/ 229367 h 1362456"/>
                <a:gd name="connsiteX4" fmla="*/ 598663 w 4407408"/>
                <a:gd name="connsiteY4" fmla="*/ 673820 h 1362456"/>
                <a:gd name="connsiteX5" fmla="*/ 0 w 4407408"/>
                <a:gd name="connsiteY5" fmla="*/ 1362456 h 1362456"/>
                <a:gd name="connsiteX0" fmla="*/ 0 w 4407408"/>
                <a:gd name="connsiteY0" fmla="*/ 1362456 h 1362456"/>
                <a:gd name="connsiteX1" fmla="*/ 4407408 w 4407408"/>
                <a:gd name="connsiteY1" fmla="*/ 512064 h 1362456"/>
                <a:gd name="connsiteX2" fmla="*/ 4087368 w 4407408"/>
                <a:gd name="connsiteY2" fmla="*/ 0 h 1362456"/>
                <a:gd name="connsiteX3" fmla="*/ 587905 w 4407408"/>
                <a:gd name="connsiteY3" fmla="*/ 229367 h 1362456"/>
                <a:gd name="connsiteX4" fmla="*/ 598663 w 4407408"/>
                <a:gd name="connsiteY4" fmla="*/ 673820 h 1362456"/>
                <a:gd name="connsiteX5" fmla="*/ 356616 w 4407408"/>
                <a:gd name="connsiteY5" fmla="*/ 673820 h 1362456"/>
                <a:gd name="connsiteX6" fmla="*/ 0 w 4407408"/>
                <a:gd name="connsiteY6" fmla="*/ 1362456 h 1362456"/>
                <a:gd name="connsiteX0" fmla="*/ 0 w 4407408"/>
                <a:gd name="connsiteY0" fmla="*/ 1362456 h 1362456"/>
                <a:gd name="connsiteX1" fmla="*/ 4407408 w 4407408"/>
                <a:gd name="connsiteY1" fmla="*/ 512064 h 1362456"/>
                <a:gd name="connsiteX2" fmla="*/ 4087368 w 4407408"/>
                <a:gd name="connsiteY2" fmla="*/ 0 h 1362456"/>
                <a:gd name="connsiteX3" fmla="*/ 587905 w 4407408"/>
                <a:gd name="connsiteY3" fmla="*/ 229367 h 1362456"/>
                <a:gd name="connsiteX4" fmla="*/ 356616 w 4407408"/>
                <a:gd name="connsiteY4" fmla="*/ 673820 h 1362456"/>
                <a:gd name="connsiteX5" fmla="*/ 0 w 4407408"/>
                <a:gd name="connsiteY5" fmla="*/ 1362456 h 1362456"/>
                <a:gd name="connsiteX0" fmla="*/ 0 w 4407408"/>
                <a:gd name="connsiteY0" fmla="*/ 1590038 h 1590038"/>
                <a:gd name="connsiteX1" fmla="*/ 4407408 w 4407408"/>
                <a:gd name="connsiteY1" fmla="*/ 739646 h 1590038"/>
                <a:gd name="connsiteX2" fmla="*/ 3934968 w 4407408"/>
                <a:gd name="connsiteY2" fmla="*/ 0 h 1590038"/>
                <a:gd name="connsiteX3" fmla="*/ 587905 w 4407408"/>
                <a:gd name="connsiteY3" fmla="*/ 456949 h 1590038"/>
                <a:gd name="connsiteX4" fmla="*/ 356616 w 4407408"/>
                <a:gd name="connsiteY4" fmla="*/ 901402 h 1590038"/>
                <a:gd name="connsiteX5" fmla="*/ 0 w 4407408"/>
                <a:gd name="connsiteY5" fmla="*/ 1590038 h 1590038"/>
                <a:gd name="connsiteX0" fmla="*/ 0 w 4407408"/>
                <a:gd name="connsiteY0" fmla="*/ 1739974 h 1739974"/>
                <a:gd name="connsiteX1" fmla="*/ 4407408 w 4407408"/>
                <a:gd name="connsiteY1" fmla="*/ 889582 h 1739974"/>
                <a:gd name="connsiteX2" fmla="*/ 3934968 w 4407408"/>
                <a:gd name="connsiteY2" fmla="*/ 149936 h 1739974"/>
                <a:gd name="connsiteX3" fmla="*/ 3920087 w 4407408"/>
                <a:gd name="connsiteY3" fmla="*/ 0 h 1739974"/>
                <a:gd name="connsiteX4" fmla="*/ 587905 w 4407408"/>
                <a:gd name="connsiteY4" fmla="*/ 606885 h 1739974"/>
                <a:gd name="connsiteX5" fmla="*/ 356616 w 4407408"/>
                <a:gd name="connsiteY5" fmla="*/ 1051338 h 1739974"/>
                <a:gd name="connsiteX6" fmla="*/ 0 w 4407408"/>
                <a:gd name="connsiteY6" fmla="*/ 1739974 h 1739974"/>
                <a:gd name="connsiteX0" fmla="*/ 0 w 4407408"/>
                <a:gd name="connsiteY0" fmla="*/ 1739974 h 1739974"/>
                <a:gd name="connsiteX1" fmla="*/ 4407408 w 4407408"/>
                <a:gd name="connsiteY1" fmla="*/ 889582 h 1739974"/>
                <a:gd name="connsiteX2" fmla="*/ 3920087 w 4407408"/>
                <a:gd name="connsiteY2" fmla="*/ 0 h 1739974"/>
                <a:gd name="connsiteX3" fmla="*/ 587905 w 4407408"/>
                <a:gd name="connsiteY3" fmla="*/ 606885 h 1739974"/>
                <a:gd name="connsiteX4" fmla="*/ 356616 w 4407408"/>
                <a:gd name="connsiteY4" fmla="*/ 1051338 h 1739974"/>
                <a:gd name="connsiteX5" fmla="*/ 0 w 4407408"/>
                <a:gd name="connsiteY5" fmla="*/ 1739974 h 1739974"/>
                <a:gd name="connsiteX0" fmla="*/ 0 w 4407408"/>
                <a:gd name="connsiteY0" fmla="*/ 1739974 h 1739974"/>
                <a:gd name="connsiteX1" fmla="*/ 4407408 w 4407408"/>
                <a:gd name="connsiteY1" fmla="*/ 889582 h 1739974"/>
                <a:gd name="connsiteX2" fmla="*/ 3767687 w 4407408"/>
                <a:gd name="connsiteY2" fmla="*/ 0 h 1739974"/>
                <a:gd name="connsiteX3" fmla="*/ 587905 w 4407408"/>
                <a:gd name="connsiteY3" fmla="*/ 606885 h 1739974"/>
                <a:gd name="connsiteX4" fmla="*/ 356616 w 4407408"/>
                <a:gd name="connsiteY4" fmla="*/ 1051338 h 1739974"/>
                <a:gd name="connsiteX5" fmla="*/ 0 w 4407408"/>
                <a:gd name="connsiteY5" fmla="*/ 1739974 h 1739974"/>
                <a:gd name="connsiteX0" fmla="*/ 0 w 4407408"/>
                <a:gd name="connsiteY0" fmla="*/ 1739974 h 1739974"/>
                <a:gd name="connsiteX1" fmla="*/ 4407408 w 4407408"/>
                <a:gd name="connsiteY1" fmla="*/ 889582 h 1739974"/>
                <a:gd name="connsiteX2" fmla="*/ 4043082 w 4407408"/>
                <a:gd name="connsiteY2" fmla="*/ 399830 h 1739974"/>
                <a:gd name="connsiteX3" fmla="*/ 3767687 w 4407408"/>
                <a:gd name="connsiteY3" fmla="*/ 0 h 1739974"/>
                <a:gd name="connsiteX4" fmla="*/ 587905 w 4407408"/>
                <a:gd name="connsiteY4" fmla="*/ 606885 h 1739974"/>
                <a:gd name="connsiteX5" fmla="*/ 356616 w 4407408"/>
                <a:gd name="connsiteY5" fmla="*/ 1051338 h 1739974"/>
                <a:gd name="connsiteX6" fmla="*/ 0 w 4407408"/>
                <a:gd name="connsiteY6" fmla="*/ 1739974 h 1739974"/>
                <a:gd name="connsiteX0" fmla="*/ 0 w 4407408"/>
                <a:gd name="connsiteY0" fmla="*/ 1739974 h 1739974"/>
                <a:gd name="connsiteX1" fmla="*/ 4407408 w 4407408"/>
                <a:gd name="connsiteY1" fmla="*/ 889582 h 1739974"/>
                <a:gd name="connsiteX2" fmla="*/ 4043082 w 4407408"/>
                <a:gd name="connsiteY2" fmla="*/ 399830 h 1739974"/>
                <a:gd name="connsiteX3" fmla="*/ 3767687 w 4407408"/>
                <a:gd name="connsiteY3" fmla="*/ 0 h 1739974"/>
                <a:gd name="connsiteX4" fmla="*/ 587905 w 4407408"/>
                <a:gd name="connsiteY4" fmla="*/ 606885 h 1739974"/>
                <a:gd name="connsiteX5" fmla="*/ 356616 w 4407408"/>
                <a:gd name="connsiteY5" fmla="*/ 1051338 h 1739974"/>
                <a:gd name="connsiteX6" fmla="*/ 0 w 4407408"/>
                <a:gd name="connsiteY6" fmla="*/ 1739974 h 1739974"/>
                <a:gd name="connsiteX0" fmla="*/ 0 w 4407408"/>
                <a:gd name="connsiteY0" fmla="*/ 1739974 h 1739974"/>
                <a:gd name="connsiteX1" fmla="*/ 4407408 w 4407408"/>
                <a:gd name="connsiteY1" fmla="*/ 889582 h 1739974"/>
                <a:gd name="connsiteX2" fmla="*/ 4043082 w 4407408"/>
                <a:gd name="connsiteY2" fmla="*/ 399830 h 1739974"/>
                <a:gd name="connsiteX3" fmla="*/ 3767687 w 4407408"/>
                <a:gd name="connsiteY3" fmla="*/ 0 h 1739974"/>
                <a:gd name="connsiteX4" fmla="*/ 587905 w 4407408"/>
                <a:gd name="connsiteY4" fmla="*/ 606885 h 1739974"/>
                <a:gd name="connsiteX5" fmla="*/ 356616 w 4407408"/>
                <a:gd name="connsiteY5" fmla="*/ 1051338 h 1739974"/>
                <a:gd name="connsiteX6" fmla="*/ 0 w 4407408"/>
                <a:gd name="connsiteY6" fmla="*/ 1739974 h 1739974"/>
                <a:gd name="connsiteX0" fmla="*/ 3767687 w 4407408"/>
                <a:gd name="connsiteY0" fmla="*/ 0 h 1739974"/>
                <a:gd name="connsiteX1" fmla="*/ 587905 w 4407408"/>
                <a:gd name="connsiteY1" fmla="*/ 606885 h 1739974"/>
                <a:gd name="connsiteX2" fmla="*/ 356616 w 4407408"/>
                <a:gd name="connsiteY2" fmla="*/ 1051338 h 1739974"/>
                <a:gd name="connsiteX3" fmla="*/ 0 w 4407408"/>
                <a:gd name="connsiteY3" fmla="*/ 1739974 h 1739974"/>
                <a:gd name="connsiteX4" fmla="*/ 4407408 w 4407408"/>
                <a:gd name="connsiteY4" fmla="*/ 889582 h 1739974"/>
                <a:gd name="connsiteX5" fmla="*/ 4134522 w 4407408"/>
                <a:gd name="connsiteY5" fmla="*/ 490863 h 1739974"/>
                <a:gd name="connsiteX0" fmla="*/ 3767687 w 4407408"/>
                <a:gd name="connsiteY0" fmla="*/ 0 h 1739974"/>
                <a:gd name="connsiteX1" fmla="*/ 587905 w 4407408"/>
                <a:gd name="connsiteY1" fmla="*/ 606885 h 1739974"/>
                <a:gd name="connsiteX2" fmla="*/ 356616 w 4407408"/>
                <a:gd name="connsiteY2" fmla="*/ 1051338 h 1739974"/>
                <a:gd name="connsiteX3" fmla="*/ 0 w 4407408"/>
                <a:gd name="connsiteY3" fmla="*/ 1739974 h 1739974"/>
                <a:gd name="connsiteX4" fmla="*/ 4407408 w 4407408"/>
                <a:gd name="connsiteY4" fmla="*/ 889582 h 1739974"/>
                <a:gd name="connsiteX5" fmla="*/ 4134522 w 4407408"/>
                <a:gd name="connsiteY5" fmla="*/ 490863 h 1739974"/>
                <a:gd name="connsiteX0" fmla="*/ 3767687 w 4407408"/>
                <a:gd name="connsiteY0" fmla="*/ 0 h 1739974"/>
                <a:gd name="connsiteX1" fmla="*/ 587905 w 4407408"/>
                <a:gd name="connsiteY1" fmla="*/ 606885 h 1739974"/>
                <a:gd name="connsiteX2" fmla="*/ 356616 w 4407408"/>
                <a:gd name="connsiteY2" fmla="*/ 1051338 h 1739974"/>
                <a:gd name="connsiteX3" fmla="*/ 0 w 4407408"/>
                <a:gd name="connsiteY3" fmla="*/ 1739974 h 1739974"/>
                <a:gd name="connsiteX4" fmla="*/ 4407408 w 4407408"/>
                <a:gd name="connsiteY4" fmla="*/ 889582 h 1739974"/>
                <a:gd name="connsiteX5" fmla="*/ 4134522 w 4407408"/>
                <a:gd name="connsiteY5" fmla="*/ 490863 h 1739974"/>
                <a:gd name="connsiteX6" fmla="*/ 3767687 w 4407408"/>
                <a:gd name="connsiteY6" fmla="*/ 0 h 1739974"/>
                <a:gd name="connsiteX0" fmla="*/ 3767687 w 4407408"/>
                <a:gd name="connsiteY0" fmla="*/ 0 h 1739974"/>
                <a:gd name="connsiteX1" fmla="*/ 587905 w 4407408"/>
                <a:gd name="connsiteY1" fmla="*/ 606885 h 1739974"/>
                <a:gd name="connsiteX2" fmla="*/ 356616 w 4407408"/>
                <a:gd name="connsiteY2" fmla="*/ 1051338 h 1739974"/>
                <a:gd name="connsiteX3" fmla="*/ 0 w 4407408"/>
                <a:gd name="connsiteY3" fmla="*/ 1739974 h 1739974"/>
                <a:gd name="connsiteX4" fmla="*/ 4407408 w 4407408"/>
                <a:gd name="connsiteY4" fmla="*/ 889582 h 1739974"/>
                <a:gd name="connsiteX5" fmla="*/ 4134522 w 4407408"/>
                <a:gd name="connsiteY5" fmla="*/ 490863 h 1739974"/>
                <a:gd name="connsiteX6" fmla="*/ 3767687 w 4407408"/>
                <a:gd name="connsiteY6" fmla="*/ 0 h 1739974"/>
                <a:gd name="connsiteX0" fmla="*/ 3767687 w 4407408"/>
                <a:gd name="connsiteY0" fmla="*/ 0 h 1739974"/>
                <a:gd name="connsiteX1" fmla="*/ 587905 w 4407408"/>
                <a:gd name="connsiteY1" fmla="*/ 606885 h 1739974"/>
                <a:gd name="connsiteX2" fmla="*/ 356616 w 4407408"/>
                <a:gd name="connsiteY2" fmla="*/ 1051338 h 1739974"/>
                <a:gd name="connsiteX3" fmla="*/ 0 w 4407408"/>
                <a:gd name="connsiteY3" fmla="*/ 1739974 h 1739974"/>
                <a:gd name="connsiteX4" fmla="*/ 4407408 w 4407408"/>
                <a:gd name="connsiteY4" fmla="*/ 889582 h 1739974"/>
                <a:gd name="connsiteX5" fmla="*/ 4134522 w 4407408"/>
                <a:gd name="connsiteY5" fmla="*/ 490863 h 1739974"/>
                <a:gd name="connsiteX6" fmla="*/ 3767687 w 4407408"/>
                <a:gd name="connsiteY6" fmla="*/ 0 h 1739974"/>
                <a:gd name="connsiteX0" fmla="*/ 3767687 w 4407408"/>
                <a:gd name="connsiteY0" fmla="*/ 0 h 1739974"/>
                <a:gd name="connsiteX1" fmla="*/ 587905 w 4407408"/>
                <a:gd name="connsiteY1" fmla="*/ 606885 h 1739974"/>
                <a:gd name="connsiteX2" fmla="*/ 356616 w 4407408"/>
                <a:gd name="connsiteY2" fmla="*/ 1051338 h 1739974"/>
                <a:gd name="connsiteX3" fmla="*/ 0 w 4407408"/>
                <a:gd name="connsiteY3" fmla="*/ 1739974 h 1739974"/>
                <a:gd name="connsiteX4" fmla="*/ 4407408 w 4407408"/>
                <a:gd name="connsiteY4" fmla="*/ 889582 h 1739974"/>
                <a:gd name="connsiteX5" fmla="*/ 4134522 w 4407408"/>
                <a:gd name="connsiteY5" fmla="*/ 490863 h 1739974"/>
                <a:gd name="connsiteX6" fmla="*/ 3767687 w 4407408"/>
                <a:gd name="connsiteY6" fmla="*/ 0 h 1739974"/>
                <a:gd name="connsiteX0" fmla="*/ 3843887 w 4407408"/>
                <a:gd name="connsiteY0" fmla="*/ 0 h 1739974"/>
                <a:gd name="connsiteX1" fmla="*/ 587905 w 4407408"/>
                <a:gd name="connsiteY1" fmla="*/ 606885 h 1739974"/>
                <a:gd name="connsiteX2" fmla="*/ 356616 w 4407408"/>
                <a:gd name="connsiteY2" fmla="*/ 1051338 h 1739974"/>
                <a:gd name="connsiteX3" fmla="*/ 0 w 4407408"/>
                <a:gd name="connsiteY3" fmla="*/ 1739974 h 1739974"/>
                <a:gd name="connsiteX4" fmla="*/ 4407408 w 4407408"/>
                <a:gd name="connsiteY4" fmla="*/ 889582 h 1739974"/>
                <a:gd name="connsiteX5" fmla="*/ 4134522 w 4407408"/>
                <a:gd name="connsiteY5" fmla="*/ 490863 h 1739974"/>
                <a:gd name="connsiteX6" fmla="*/ 3843887 w 4407408"/>
                <a:gd name="connsiteY6" fmla="*/ 0 h 1739974"/>
                <a:gd name="connsiteX0" fmla="*/ 3843887 w 4407408"/>
                <a:gd name="connsiteY0" fmla="*/ 0 h 1739974"/>
                <a:gd name="connsiteX1" fmla="*/ 587905 w 4407408"/>
                <a:gd name="connsiteY1" fmla="*/ 606885 h 1739974"/>
                <a:gd name="connsiteX2" fmla="*/ 356616 w 4407408"/>
                <a:gd name="connsiteY2" fmla="*/ 1051338 h 1739974"/>
                <a:gd name="connsiteX3" fmla="*/ 0 w 4407408"/>
                <a:gd name="connsiteY3" fmla="*/ 1739974 h 1739974"/>
                <a:gd name="connsiteX4" fmla="*/ 4407408 w 4407408"/>
                <a:gd name="connsiteY4" fmla="*/ 889582 h 1739974"/>
                <a:gd name="connsiteX5" fmla="*/ 4134522 w 4407408"/>
                <a:gd name="connsiteY5" fmla="*/ 490863 h 1739974"/>
                <a:gd name="connsiteX6" fmla="*/ 3843887 w 4407408"/>
                <a:gd name="connsiteY6" fmla="*/ 0 h 1739974"/>
                <a:gd name="connsiteX0" fmla="*/ 3843887 w 5048056"/>
                <a:gd name="connsiteY0" fmla="*/ 0 h 1739974"/>
                <a:gd name="connsiteX1" fmla="*/ 587905 w 5048056"/>
                <a:gd name="connsiteY1" fmla="*/ 606885 h 1739974"/>
                <a:gd name="connsiteX2" fmla="*/ 356616 w 5048056"/>
                <a:gd name="connsiteY2" fmla="*/ 1051338 h 1739974"/>
                <a:gd name="connsiteX3" fmla="*/ 0 w 5048056"/>
                <a:gd name="connsiteY3" fmla="*/ 1739974 h 1739974"/>
                <a:gd name="connsiteX4" fmla="*/ 4407408 w 5048056"/>
                <a:gd name="connsiteY4" fmla="*/ 889582 h 1739974"/>
                <a:gd name="connsiteX5" fmla="*/ 3843887 w 5048056"/>
                <a:gd name="connsiteY5" fmla="*/ 0 h 1739974"/>
                <a:gd name="connsiteX0" fmla="*/ 3843887 w 4407408"/>
                <a:gd name="connsiteY0" fmla="*/ 0 h 1739974"/>
                <a:gd name="connsiteX1" fmla="*/ 587905 w 4407408"/>
                <a:gd name="connsiteY1" fmla="*/ 606885 h 1739974"/>
                <a:gd name="connsiteX2" fmla="*/ 356616 w 4407408"/>
                <a:gd name="connsiteY2" fmla="*/ 1051338 h 1739974"/>
                <a:gd name="connsiteX3" fmla="*/ 0 w 4407408"/>
                <a:gd name="connsiteY3" fmla="*/ 1739974 h 1739974"/>
                <a:gd name="connsiteX4" fmla="*/ 4407408 w 4407408"/>
                <a:gd name="connsiteY4" fmla="*/ 889582 h 1739974"/>
                <a:gd name="connsiteX5" fmla="*/ 3843887 w 4407408"/>
                <a:gd name="connsiteY5" fmla="*/ 0 h 173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7408" h="1739974">
                  <a:moveTo>
                    <a:pt x="3843887" y="0"/>
                  </a:moveTo>
                  <a:lnTo>
                    <a:pt x="587905" y="606885"/>
                  </a:lnTo>
                  <a:lnTo>
                    <a:pt x="356616" y="1051338"/>
                  </a:lnTo>
                  <a:lnTo>
                    <a:pt x="0" y="1739974"/>
                  </a:lnTo>
                  <a:lnTo>
                    <a:pt x="4407408" y="889582"/>
                  </a:lnTo>
                  <a:lnTo>
                    <a:pt x="3843887" y="0"/>
                  </a:lnTo>
                  <a:close/>
                </a:path>
              </a:pathLst>
            </a:custGeom>
            <a:solidFill>
              <a:srgbClr val="7FAF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52" name="Picture 8" descr="cati2.gif - 6.6 K"/>
            <p:cNvPicPr>
              <a:picLocks noChangeAspect="1" noChangeArrowheads="1"/>
            </p:cNvPicPr>
            <p:nvPr/>
          </p:nvPicPr>
          <p:blipFill>
            <a:blip r:embed="rId3"/>
            <a:srcRect/>
            <a:stretch>
              <a:fillRect/>
            </a:stretch>
          </p:blipFill>
          <p:spPr bwMode="auto">
            <a:xfrm>
              <a:off x="7467600" y="4800600"/>
              <a:ext cx="361950" cy="723901"/>
            </a:xfrm>
            <a:prstGeom prst="rect">
              <a:avLst/>
            </a:prstGeom>
            <a:noFill/>
          </p:spPr>
        </p:pic>
        <p:pic>
          <p:nvPicPr>
            <p:cNvPr id="67" name="Picture 8" descr="cati2.gif - 6.6 K"/>
            <p:cNvPicPr>
              <a:picLocks noChangeAspect="1" noChangeArrowheads="1"/>
            </p:cNvPicPr>
            <p:nvPr/>
          </p:nvPicPr>
          <p:blipFill>
            <a:blip r:embed="rId3"/>
            <a:srcRect/>
            <a:stretch>
              <a:fillRect/>
            </a:stretch>
          </p:blipFill>
          <p:spPr bwMode="auto">
            <a:xfrm>
              <a:off x="7696200" y="5029200"/>
              <a:ext cx="400050" cy="800101"/>
            </a:xfrm>
            <a:prstGeom prst="rect">
              <a:avLst/>
            </a:prstGeom>
            <a:noFill/>
          </p:spPr>
        </p:pic>
        <p:pic>
          <p:nvPicPr>
            <p:cNvPr id="69" name="Picture 8" descr="cati2.gif - 6.6 K"/>
            <p:cNvPicPr>
              <a:picLocks noChangeAspect="1" noChangeArrowheads="1"/>
            </p:cNvPicPr>
            <p:nvPr/>
          </p:nvPicPr>
          <p:blipFill>
            <a:blip r:embed="rId3"/>
            <a:srcRect/>
            <a:stretch>
              <a:fillRect/>
            </a:stretch>
          </p:blipFill>
          <p:spPr bwMode="auto">
            <a:xfrm>
              <a:off x="7239000" y="4495800"/>
              <a:ext cx="304800" cy="609601"/>
            </a:xfrm>
            <a:prstGeom prst="rect">
              <a:avLst/>
            </a:prstGeom>
            <a:noFill/>
          </p:spPr>
        </p:pic>
        <p:pic>
          <p:nvPicPr>
            <p:cNvPr id="68" name="Picture 8" descr="cati2.gif - 6.6 K"/>
            <p:cNvPicPr>
              <a:picLocks noChangeAspect="1" noChangeArrowheads="1"/>
            </p:cNvPicPr>
            <p:nvPr/>
          </p:nvPicPr>
          <p:blipFill>
            <a:blip r:embed="rId3"/>
            <a:srcRect/>
            <a:stretch>
              <a:fillRect/>
            </a:stretch>
          </p:blipFill>
          <p:spPr bwMode="auto">
            <a:xfrm>
              <a:off x="838200" y="5029200"/>
              <a:ext cx="400050" cy="800101"/>
            </a:xfrm>
            <a:prstGeom prst="rect">
              <a:avLst/>
            </a:prstGeom>
            <a:noFill/>
          </p:spPr>
        </p:pic>
        <p:sp>
          <p:nvSpPr>
            <p:cNvPr id="73" name="Freeform 72"/>
            <p:cNvSpPr/>
            <p:nvPr/>
          </p:nvSpPr>
          <p:spPr>
            <a:xfrm>
              <a:off x="1152144" y="4443984"/>
              <a:ext cx="6611112" cy="1362456"/>
            </a:xfrm>
            <a:custGeom>
              <a:avLst/>
              <a:gdLst>
                <a:gd name="connsiteX0" fmla="*/ 283464 w 6611112"/>
                <a:gd name="connsiteY0" fmla="*/ 841248 h 1362456"/>
                <a:gd name="connsiteX1" fmla="*/ 5897880 w 6611112"/>
                <a:gd name="connsiteY1" fmla="*/ 0 h 1362456"/>
                <a:gd name="connsiteX2" fmla="*/ 6611112 w 6611112"/>
                <a:gd name="connsiteY2" fmla="*/ 1335024 h 1362456"/>
                <a:gd name="connsiteX3" fmla="*/ 0 w 6611112"/>
                <a:gd name="connsiteY3" fmla="*/ 1362456 h 1362456"/>
                <a:gd name="connsiteX4" fmla="*/ 283464 w 6611112"/>
                <a:gd name="connsiteY4" fmla="*/ 841248 h 1362456"/>
                <a:gd name="connsiteX0" fmla="*/ 283464 w 6611112"/>
                <a:gd name="connsiteY0" fmla="*/ 765048 h 1362456"/>
                <a:gd name="connsiteX1" fmla="*/ 5897880 w 6611112"/>
                <a:gd name="connsiteY1" fmla="*/ 0 h 1362456"/>
                <a:gd name="connsiteX2" fmla="*/ 6611112 w 6611112"/>
                <a:gd name="connsiteY2" fmla="*/ 1335024 h 1362456"/>
                <a:gd name="connsiteX3" fmla="*/ 0 w 6611112"/>
                <a:gd name="connsiteY3" fmla="*/ 1362456 h 1362456"/>
                <a:gd name="connsiteX4" fmla="*/ 283464 w 6611112"/>
                <a:gd name="connsiteY4" fmla="*/ 765048 h 1362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1112" h="1362456">
                  <a:moveTo>
                    <a:pt x="283464" y="765048"/>
                  </a:moveTo>
                  <a:lnTo>
                    <a:pt x="5897880" y="0"/>
                  </a:lnTo>
                  <a:lnTo>
                    <a:pt x="6611112" y="1335024"/>
                  </a:lnTo>
                  <a:lnTo>
                    <a:pt x="0" y="1362456"/>
                  </a:lnTo>
                  <a:lnTo>
                    <a:pt x="283464" y="765048"/>
                  </a:lnTo>
                  <a:close/>
                </a:path>
              </a:pathLst>
            </a:cu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55" name="Picture 11" descr="E:\Documents and Settings\jataylor\My Documents\My Pictures\Microsoft Clip Organizer\na01427_.wmf"/>
            <p:cNvPicPr>
              <a:picLocks noChangeAspect="1" noChangeArrowheads="1"/>
            </p:cNvPicPr>
            <p:nvPr/>
          </p:nvPicPr>
          <p:blipFill>
            <a:blip r:embed="rId4"/>
            <a:srcRect/>
            <a:stretch>
              <a:fillRect/>
            </a:stretch>
          </p:blipFill>
          <p:spPr bwMode="auto">
            <a:xfrm rot="929981">
              <a:off x="6248400" y="3276600"/>
              <a:ext cx="533400" cy="463186"/>
            </a:xfrm>
            <a:prstGeom prst="rect">
              <a:avLst/>
            </a:prstGeom>
            <a:noFill/>
          </p:spPr>
        </p:pic>
        <p:pic>
          <p:nvPicPr>
            <p:cNvPr id="76" name="Picture 11" descr="E:\Documents and Settings\jataylor\My Documents\My Pictures\Microsoft Clip Organizer\na01427_.wmf"/>
            <p:cNvPicPr>
              <a:picLocks noChangeAspect="1" noChangeArrowheads="1"/>
            </p:cNvPicPr>
            <p:nvPr/>
          </p:nvPicPr>
          <p:blipFill>
            <a:blip r:embed="rId4"/>
            <a:srcRect/>
            <a:stretch>
              <a:fillRect/>
            </a:stretch>
          </p:blipFill>
          <p:spPr bwMode="auto">
            <a:xfrm rot="1953616">
              <a:off x="6629400" y="3962400"/>
              <a:ext cx="533400" cy="463186"/>
            </a:xfrm>
            <a:prstGeom prst="rect">
              <a:avLst/>
            </a:prstGeom>
            <a:noFill/>
          </p:spPr>
        </p:pic>
        <p:pic>
          <p:nvPicPr>
            <p:cNvPr id="78" name="Picture 11" descr="E:\Documents and Settings\jataylor\My Documents\My Pictures\Microsoft Clip Organizer\na01427_.wmf"/>
            <p:cNvPicPr>
              <a:picLocks noChangeAspect="1" noChangeArrowheads="1"/>
            </p:cNvPicPr>
            <p:nvPr/>
          </p:nvPicPr>
          <p:blipFill>
            <a:blip r:embed="rId4"/>
            <a:srcRect/>
            <a:stretch>
              <a:fillRect/>
            </a:stretch>
          </p:blipFill>
          <p:spPr bwMode="auto">
            <a:xfrm>
              <a:off x="1600200" y="4114800"/>
              <a:ext cx="533400" cy="463186"/>
            </a:xfrm>
            <a:prstGeom prst="rect">
              <a:avLst/>
            </a:prstGeom>
            <a:noFill/>
            <a:scene3d>
              <a:camera prst="orthographicFront">
                <a:rot lat="0" lon="0" rev="3300000"/>
              </a:camera>
              <a:lightRig rig="threePt" dir="t"/>
            </a:scene3d>
          </p:spPr>
        </p:pic>
        <p:pic>
          <p:nvPicPr>
            <p:cNvPr id="6156" name="Picture 12" descr="E:\Documents and Settings\jataylor\My Documents\My Pictures\Microsoft Clip Organizer\j0413528.wmf"/>
            <p:cNvPicPr>
              <a:picLocks noChangeAspect="1" noChangeArrowheads="1"/>
            </p:cNvPicPr>
            <p:nvPr/>
          </p:nvPicPr>
          <p:blipFill>
            <a:blip r:embed="rId5"/>
            <a:srcRect/>
            <a:stretch>
              <a:fillRect/>
            </a:stretch>
          </p:blipFill>
          <p:spPr bwMode="auto">
            <a:xfrm>
              <a:off x="6705600" y="3581400"/>
              <a:ext cx="340483" cy="422495"/>
            </a:xfrm>
            <a:prstGeom prst="rect">
              <a:avLst/>
            </a:prstGeom>
            <a:noFill/>
          </p:spPr>
        </p:pic>
        <p:pic>
          <p:nvPicPr>
            <p:cNvPr id="81" name="Picture 12" descr="E:\Documents and Settings\jataylor\My Documents\My Pictures\Microsoft Clip Organizer\j0413528.wmf"/>
            <p:cNvPicPr>
              <a:picLocks noChangeAspect="1" noChangeArrowheads="1"/>
            </p:cNvPicPr>
            <p:nvPr/>
          </p:nvPicPr>
          <p:blipFill>
            <a:blip r:embed="rId5"/>
            <a:srcRect/>
            <a:stretch>
              <a:fillRect/>
            </a:stretch>
          </p:blipFill>
          <p:spPr bwMode="auto">
            <a:xfrm>
              <a:off x="1447800" y="4495800"/>
              <a:ext cx="304800" cy="378217"/>
            </a:xfrm>
            <a:prstGeom prst="rect">
              <a:avLst/>
            </a:prstGeom>
            <a:noFill/>
          </p:spPr>
        </p:pic>
        <p:pic>
          <p:nvPicPr>
            <p:cNvPr id="6157" name="Picture 13" descr="E:\Documents and Settings\jataylor\My Documents\My Pictures\Microsoft Clip Organizer\j0123095.wmf"/>
            <p:cNvPicPr>
              <a:picLocks noChangeAspect="1" noChangeArrowheads="1"/>
            </p:cNvPicPr>
            <p:nvPr/>
          </p:nvPicPr>
          <p:blipFill>
            <a:blip r:embed="rId6"/>
            <a:srcRect/>
            <a:stretch>
              <a:fillRect/>
            </a:stretch>
          </p:blipFill>
          <p:spPr bwMode="auto">
            <a:xfrm>
              <a:off x="6248400" y="2743200"/>
              <a:ext cx="412699" cy="541490"/>
            </a:xfrm>
            <a:prstGeom prst="rect">
              <a:avLst/>
            </a:prstGeom>
            <a:noFill/>
          </p:spPr>
        </p:pic>
        <p:pic>
          <p:nvPicPr>
            <p:cNvPr id="83" name="Picture 13" descr="E:\Documents and Settings\jataylor\My Documents\My Pictures\Microsoft Clip Organizer\j0123095.wmf"/>
            <p:cNvPicPr>
              <a:picLocks noChangeAspect="1" noChangeArrowheads="1"/>
            </p:cNvPicPr>
            <p:nvPr/>
          </p:nvPicPr>
          <p:blipFill>
            <a:blip r:embed="rId6"/>
            <a:srcRect/>
            <a:stretch>
              <a:fillRect/>
            </a:stretch>
          </p:blipFill>
          <p:spPr bwMode="auto">
            <a:xfrm>
              <a:off x="1828800" y="3505200"/>
              <a:ext cx="412699" cy="541490"/>
            </a:xfrm>
            <a:prstGeom prst="rect">
              <a:avLst/>
            </a:prstGeom>
            <a:noFill/>
            <a:scene3d>
              <a:camera prst="orthographicFront">
                <a:rot lat="0" lon="10799999" rev="0"/>
              </a:camera>
              <a:lightRig rig="threePt" dir="t"/>
            </a:scene3d>
          </p:spPr>
        </p:pic>
        <p:pic>
          <p:nvPicPr>
            <p:cNvPr id="6158" name="Picture 14" descr="E:\Documents and Settings\jataylor\My Documents\My Pictures\Microsoft Clip Organizer\j0365508.wmf"/>
            <p:cNvPicPr>
              <a:picLocks noChangeAspect="1" noChangeArrowheads="1"/>
            </p:cNvPicPr>
            <p:nvPr/>
          </p:nvPicPr>
          <p:blipFill>
            <a:blip r:embed="rId7"/>
            <a:srcRect/>
            <a:stretch>
              <a:fillRect/>
            </a:stretch>
          </p:blipFill>
          <p:spPr bwMode="auto">
            <a:xfrm>
              <a:off x="5867400" y="2286000"/>
              <a:ext cx="282388" cy="460401"/>
            </a:xfrm>
            <a:prstGeom prst="rect">
              <a:avLst/>
            </a:prstGeom>
            <a:noFill/>
            <a:effectLst/>
          </p:spPr>
        </p:pic>
        <p:pic>
          <p:nvPicPr>
            <p:cNvPr id="86" name="Picture 14" descr="E:\Documents and Settings\jataylor\My Documents\My Pictures\Microsoft Clip Organizer\j0365508.wmf"/>
            <p:cNvPicPr>
              <a:picLocks noChangeAspect="1" noChangeArrowheads="1"/>
            </p:cNvPicPr>
            <p:nvPr/>
          </p:nvPicPr>
          <p:blipFill>
            <a:blip r:embed="rId7"/>
            <a:srcRect/>
            <a:stretch>
              <a:fillRect/>
            </a:stretch>
          </p:blipFill>
          <p:spPr bwMode="auto">
            <a:xfrm>
              <a:off x="2133600" y="3200400"/>
              <a:ext cx="282388" cy="460401"/>
            </a:xfrm>
            <a:prstGeom prst="rect">
              <a:avLst/>
            </a:prstGeom>
            <a:noFill/>
            <a:effectLst/>
          </p:spPr>
        </p:pic>
        <p:pic>
          <p:nvPicPr>
            <p:cNvPr id="87" name="Picture 14" descr="E:\Documents and Settings\jataylor\My Documents\My Pictures\Microsoft Clip Organizer\j0365508.wmf"/>
            <p:cNvPicPr>
              <a:picLocks noChangeAspect="1" noChangeArrowheads="1"/>
            </p:cNvPicPr>
            <p:nvPr/>
          </p:nvPicPr>
          <p:blipFill>
            <a:blip r:embed="rId7"/>
            <a:srcRect/>
            <a:stretch>
              <a:fillRect/>
            </a:stretch>
          </p:blipFill>
          <p:spPr bwMode="auto">
            <a:xfrm>
              <a:off x="6019800" y="2590800"/>
              <a:ext cx="282388" cy="460401"/>
            </a:xfrm>
            <a:prstGeom prst="rect">
              <a:avLst/>
            </a:prstGeom>
            <a:noFill/>
            <a:effectLst/>
          </p:spPr>
        </p:pic>
        <p:pic>
          <p:nvPicPr>
            <p:cNvPr id="88" name="Picture 14" descr="E:\Documents and Settings\jataylor\My Documents\My Pictures\Microsoft Clip Organizer\j0365508.wmf"/>
            <p:cNvPicPr>
              <a:picLocks noChangeAspect="1" noChangeArrowheads="1"/>
            </p:cNvPicPr>
            <p:nvPr/>
          </p:nvPicPr>
          <p:blipFill>
            <a:blip r:embed="rId7"/>
            <a:srcRect/>
            <a:stretch>
              <a:fillRect/>
            </a:stretch>
          </p:blipFill>
          <p:spPr bwMode="auto">
            <a:xfrm>
              <a:off x="2286000" y="2895600"/>
              <a:ext cx="282388" cy="460401"/>
            </a:xfrm>
            <a:prstGeom prst="rect">
              <a:avLst/>
            </a:prstGeom>
            <a:noFill/>
            <a:effectLst/>
          </p:spPr>
        </p:pic>
        <p:sp>
          <p:nvSpPr>
            <p:cNvPr id="89" name="Tree"/>
            <p:cNvSpPr>
              <a:spLocks noEditPoints="1" noChangeArrowheads="1"/>
            </p:cNvSpPr>
            <p:nvPr/>
          </p:nvSpPr>
          <p:spPr bwMode="auto">
            <a:xfrm>
              <a:off x="2438400" y="2438400"/>
              <a:ext cx="228600" cy="600075"/>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38" name="TextBox 37"/>
            <p:cNvSpPr txBox="1"/>
            <p:nvPr/>
          </p:nvSpPr>
          <p:spPr>
            <a:xfrm rot="20883147">
              <a:off x="3536577" y="2285424"/>
              <a:ext cx="1515095" cy="461665"/>
            </a:xfrm>
            <a:prstGeom prst="rect">
              <a:avLst/>
            </a:prstGeom>
            <a:noFill/>
          </p:spPr>
          <p:txBody>
            <a:bodyPr wrap="none" rtlCol="0">
              <a:spAutoFit/>
            </a:bodyPr>
            <a:lstStyle/>
            <a:p>
              <a:pPr algn="ctr"/>
              <a:r>
                <a:rPr lang="en-US" sz="1200" b="1" dirty="0" smtClean="0"/>
                <a:t>Montane Forest</a:t>
              </a:r>
            </a:p>
            <a:p>
              <a:pPr algn="ctr"/>
              <a:r>
                <a:rPr lang="en-US" sz="1200" b="1" dirty="0" smtClean="0"/>
                <a:t>Pine, Fir,  and Spruce</a:t>
              </a:r>
              <a:endParaRPr lang="en-US" sz="1200" b="1" dirty="0"/>
            </a:p>
          </p:txBody>
        </p:sp>
        <p:sp>
          <p:nvSpPr>
            <p:cNvPr id="90" name="TextBox 89"/>
            <p:cNvSpPr txBox="1"/>
            <p:nvPr/>
          </p:nvSpPr>
          <p:spPr>
            <a:xfrm rot="20883147">
              <a:off x="3284606" y="3471089"/>
              <a:ext cx="1907959" cy="276999"/>
            </a:xfrm>
            <a:prstGeom prst="rect">
              <a:avLst/>
            </a:prstGeom>
            <a:noFill/>
          </p:spPr>
          <p:txBody>
            <a:bodyPr wrap="none" rtlCol="0">
              <a:spAutoFit/>
            </a:bodyPr>
            <a:lstStyle/>
            <a:p>
              <a:pPr algn="ctr"/>
              <a:r>
                <a:rPr lang="en-US" sz="1200" b="1" dirty="0" err="1" smtClean="0"/>
                <a:t>Pinyon</a:t>
              </a:r>
              <a:r>
                <a:rPr lang="en-US" sz="1200" b="1" dirty="0" smtClean="0"/>
                <a:t> Pine – Juniper Zone</a:t>
              </a:r>
              <a:endParaRPr lang="en-US" sz="1200" b="1" dirty="0"/>
            </a:p>
          </p:txBody>
        </p:sp>
        <p:sp>
          <p:nvSpPr>
            <p:cNvPr id="91" name="TextBox 90"/>
            <p:cNvSpPr txBox="1"/>
            <p:nvPr/>
          </p:nvSpPr>
          <p:spPr>
            <a:xfrm rot="21131101">
              <a:off x="3285711" y="4484443"/>
              <a:ext cx="2093458" cy="276999"/>
            </a:xfrm>
            <a:prstGeom prst="rect">
              <a:avLst/>
            </a:prstGeom>
            <a:noFill/>
          </p:spPr>
          <p:txBody>
            <a:bodyPr wrap="none" rtlCol="0">
              <a:spAutoFit/>
            </a:bodyPr>
            <a:lstStyle/>
            <a:p>
              <a:pPr algn="ctr"/>
              <a:r>
                <a:rPr lang="en-US" sz="1200" b="1" dirty="0" smtClean="0"/>
                <a:t>High Desert – Sagebrush Zone</a:t>
              </a:r>
              <a:endParaRPr lang="en-US" sz="1200" b="1" dirty="0"/>
            </a:p>
          </p:txBody>
        </p:sp>
        <p:sp>
          <p:nvSpPr>
            <p:cNvPr id="92" name="TextBox 91"/>
            <p:cNvSpPr txBox="1"/>
            <p:nvPr/>
          </p:nvSpPr>
          <p:spPr>
            <a:xfrm>
              <a:off x="3886200" y="5486400"/>
              <a:ext cx="939360" cy="276999"/>
            </a:xfrm>
            <a:prstGeom prst="rect">
              <a:avLst/>
            </a:prstGeom>
            <a:noFill/>
          </p:spPr>
          <p:txBody>
            <a:bodyPr wrap="none" rtlCol="0">
              <a:spAutoFit/>
            </a:bodyPr>
            <a:lstStyle/>
            <a:p>
              <a:pPr algn="ctr"/>
              <a:r>
                <a:rPr lang="en-US" sz="1200" b="1" dirty="0" smtClean="0"/>
                <a:t>Low Desert </a:t>
              </a:r>
              <a:endParaRPr lang="en-US" sz="1200" b="1" dirty="0"/>
            </a:p>
          </p:txBody>
        </p:sp>
        <p:sp>
          <p:nvSpPr>
            <p:cNvPr id="93" name="TextBox 92"/>
            <p:cNvSpPr txBox="1"/>
            <p:nvPr/>
          </p:nvSpPr>
          <p:spPr>
            <a:xfrm>
              <a:off x="7772400" y="5791200"/>
              <a:ext cx="559769" cy="276999"/>
            </a:xfrm>
            <a:prstGeom prst="rect">
              <a:avLst/>
            </a:prstGeom>
            <a:noFill/>
          </p:spPr>
          <p:txBody>
            <a:bodyPr wrap="none" rtlCol="0">
              <a:spAutoFit/>
            </a:bodyPr>
            <a:lstStyle/>
            <a:p>
              <a:r>
                <a:rPr lang="en-US" sz="1200" b="1" dirty="0" smtClean="0"/>
                <a:t>South</a:t>
              </a:r>
              <a:endParaRPr lang="en-US" sz="1200" b="1" dirty="0"/>
            </a:p>
          </p:txBody>
        </p:sp>
        <p:sp>
          <p:nvSpPr>
            <p:cNvPr id="94" name="TextBox 93"/>
            <p:cNvSpPr txBox="1"/>
            <p:nvPr/>
          </p:nvSpPr>
          <p:spPr>
            <a:xfrm>
              <a:off x="533400" y="5791200"/>
              <a:ext cx="559769" cy="276999"/>
            </a:xfrm>
            <a:prstGeom prst="rect">
              <a:avLst/>
            </a:prstGeom>
            <a:noFill/>
          </p:spPr>
          <p:txBody>
            <a:bodyPr wrap="none" rtlCol="0">
              <a:spAutoFit/>
            </a:bodyPr>
            <a:lstStyle/>
            <a:p>
              <a:r>
                <a:rPr lang="en-US" sz="1200" b="1" dirty="0" smtClean="0"/>
                <a:t>North</a:t>
              </a:r>
              <a:endParaRPr lang="en-US" sz="1200" b="1" dirty="0"/>
            </a:p>
          </p:txBody>
        </p:sp>
        <p:pic>
          <p:nvPicPr>
            <p:cNvPr id="95" name="Picture 12" descr="E:\Documents and Settings\jataylor\My Documents\My Pictures\Microsoft Clip Organizer\j0413528.wmf"/>
            <p:cNvPicPr>
              <a:picLocks noChangeAspect="1" noChangeArrowheads="1"/>
            </p:cNvPicPr>
            <p:nvPr/>
          </p:nvPicPr>
          <p:blipFill>
            <a:blip r:embed="rId5"/>
            <a:srcRect/>
            <a:stretch>
              <a:fillRect/>
            </a:stretch>
          </p:blipFill>
          <p:spPr bwMode="auto">
            <a:xfrm>
              <a:off x="1295401" y="4768678"/>
              <a:ext cx="304800" cy="378217"/>
            </a:xfrm>
            <a:prstGeom prst="rect">
              <a:avLst/>
            </a:prstGeom>
            <a:noFill/>
          </p:spPr>
        </p:pic>
        <p:pic>
          <p:nvPicPr>
            <p:cNvPr id="70" name="Picture 8" descr="cati2.gif - 6.6 K"/>
            <p:cNvPicPr>
              <a:picLocks noChangeAspect="1" noChangeArrowheads="1"/>
            </p:cNvPicPr>
            <p:nvPr/>
          </p:nvPicPr>
          <p:blipFill>
            <a:blip r:embed="rId3"/>
            <a:srcRect/>
            <a:stretch>
              <a:fillRect/>
            </a:stretch>
          </p:blipFill>
          <p:spPr bwMode="auto">
            <a:xfrm>
              <a:off x="1143000" y="4953000"/>
              <a:ext cx="323850" cy="647701"/>
            </a:xfrm>
            <a:prstGeom prst="rect">
              <a:avLst/>
            </a:prstGeom>
            <a:noFill/>
          </p:spPr>
        </p:pic>
        <p:pic>
          <p:nvPicPr>
            <p:cNvPr id="96" name="Picture 12" descr="E:\Documents and Settings\jataylor\My Documents\My Pictures\Microsoft Clip Organizer\j0413528.wmf"/>
            <p:cNvPicPr>
              <a:picLocks noChangeAspect="1" noChangeArrowheads="1"/>
            </p:cNvPicPr>
            <p:nvPr/>
          </p:nvPicPr>
          <p:blipFill>
            <a:blip r:embed="rId5"/>
            <a:srcRect/>
            <a:stretch>
              <a:fillRect/>
            </a:stretch>
          </p:blipFill>
          <p:spPr bwMode="auto">
            <a:xfrm>
              <a:off x="7010400" y="4267200"/>
              <a:ext cx="304800" cy="378217"/>
            </a:xfrm>
            <a:prstGeom prst="rect">
              <a:avLst/>
            </a:prstGeom>
            <a:noFill/>
          </p:spPr>
        </p:pic>
        <p:sp>
          <p:nvSpPr>
            <p:cNvPr id="97" name="TextBox 96"/>
            <p:cNvSpPr txBox="1"/>
            <p:nvPr/>
          </p:nvSpPr>
          <p:spPr>
            <a:xfrm>
              <a:off x="6858000" y="5562600"/>
              <a:ext cx="772391" cy="276999"/>
            </a:xfrm>
            <a:prstGeom prst="rect">
              <a:avLst/>
            </a:prstGeom>
            <a:noFill/>
          </p:spPr>
          <p:txBody>
            <a:bodyPr wrap="none" rtlCol="0">
              <a:spAutoFit/>
            </a:bodyPr>
            <a:lstStyle/>
            <a:p>
              <a:r>
                <a:rPr lang="en-US" sz="1200" b="1" dirty="0" smtClean="0"/>
                <a:t>Sea Level</a:t>
              </a:r>
              <a:endParaRPr lang="en-US" sz="1200" b="1" dirty="0"/>
            </a:p>
          </p:txBody>
        </p:sp>
        <p:sp>
          <p:nvSpPr>
            <p:cNvPr id="98" name="TextBox 97"/>
            <p:cNvSpPr txBox="1"/>
            <p:nvPr/>
          </p:nvSpPr>
          <p:spPr>
            <a:xfrm>
              <a:off x="1371600" y="5257800"/>
              <a:ext cx="635110" cy="276999"/>
            </a:xfrm>
            <a:prstGeom prst="rect">
              <a:avLst/>
            </a:prstGeom>
            <a:noFill/>
          </p:spPr>
          <p:txBody>
            <a:bodyPr wrap="none" rtlCol="0">
              <a:spAutoFit/>
            </a:bodyPr>
            <a:lstStyle/>
            <a:p>
              <a:r>
                <a:rPr lang="en-US" sz="1200" b="1" dirty="0" smtClean="0"/>
                <a:t>2000 ft</a:t>
              </a:r>
              <a:endParaRPr lang="en-US" sz="1200" b="1" dirty="0"/>
            </a:p>
          </p:txBody>
        </p:sp>
        <p:sp>
          <p:nvSpPr>
            <p:cNvPr id="99" name="TextBox 98"/>
            <p:cNvSpPr txBox="1"/>
            <p:nvPr/>
          </p:nvSpPr>
          <p:spPr>
            <a:xfrm>
              <a:off x="6477000" y="4495800"/>
              <a:ext cx="635110" cy="276999"/>
            </a:xfrm>
            <a:prstGeom prst="rect">
              <a:avLst/>
            </a:prstGeom>
            <a:noFill/>
          </p:spPr>
          <p:txBody>
            <a:bodyPr wrap="none" rtlCol="0">
              <a:spAutoFit/>
            </a:bodyPr>
            <a:lstStyle/>
            <a:p>
              <a:r>
                <a:rPr lang="en-US" sz="1200" b="1" dirty="0" smtClean="0"/>
                <a:t>3500 ft</a:t>
              </a:r>
              <a:endParaRPr lang="en-US" sz="1200" b="1" dirty="0"/>
            </a:p>
          </p:txBody>
        </p:sp>
        <p:sp>
          <p:nvSpPr>
            <p:cNvPr id="100" name="TextBox 99"/>
            <p:cNvSpPr txBox="1"/>
            <p:nvPr/>
          </p:nvSpPr>
          <p:spPr>
            <a:xfrm>
              <a:off x="1981200" y="4114800"/>
              <a:ext cx="635110" cy="276999"/>
            </a:xfrm>
            <a:prstGeom prst="rect">
              <a:avLst/>
            </a:prstGeom>
            <a:noFill/>
          </p:spPr>
          <p:txBody>
            <a:bodyPr wrap="none" rtlCol="0">
              <a:spAutoFit/>
            </a:bodyPr>
            <a:lstStyle/>
            <a:p>
              <a:r>
                <a:rPr lang="en-US" sz="1200" b="1" dirty="0" smtClean="0"/>
                <a:t>4500 ft</a:t>
              </a:r>
              <a:endParaRPr lang="en-US" sz="1200" b="1" dirty="0"/>
            </a:p>
          </p:txBody>
        </p:sp>
        <p:sp>
          <p:nvSpPr>
            <p:cNvPr id="101" name="TextBox 100"/>
            <p:cNvSpPr txBox="1"/>
            <p:nvPr/>
          </p:nvSpPr>
          <p:spPr>
            <a:xfrm>
              <a:off x="5791200" y="3352800"/>
              <a:ext cx="635110" cy="276999"/>
            </a:xfrm>
            <a:prstGeom prst="rect">
              <a:avLst/>
            </a:prstGeom>
            <a:noFill/>
          </p:spPr>
          <p:txBody>
            <a:bodyPr wrap="none" rtlCol="0">
              <a:spAutoFit/>
            </a:bodyPr>
            <a:lstStyle/>
            <a:p>
              <a:r>
                <a:rPr lang="en-US" sz="1200" b="1" dirty="0" smtClean="0"/>
                <a:t>6000 ft</a:t>
              </a:r>
              <a:endParaRPr lang="en-US" sz="1200" b="1" dirty="0"/>
            </a:p>
          </p:txBody>
        </p:sp>
        <p:sp>
          <p:nvSpPr>
            <p:cNvPr id="102" name="TextBox 101"/>
            <p:cNvSpPr txBox="1"/>
            <p:nvPr/>
          </p:nvSpPr>
          <p:spPr>
            <a:xfrm>
              <a:off x="2514600" y="3048000"/>
              <a:ext cx="635110" cy="276999"/>
            </a:xfrm>
            <a:prstGeom prst="rect">
              <a:avLst/>
            </a:prstGeom>
            <a:noFill/>
          </p:spPr>
          <p:txBody>
            <a:bodyPr wrap="none" rtlCol="0">
              <a:spAutoFit/>
            </a:bodyPr>
            <a:lstStyle/>
            <a:p>
              <a:r>
                <a:rPr lang="en-US" sz="1200" b="1" dirty="0" smtClean="0"/>
                <a:t>7000 ft</a:t>
              </a:r>
              <a:endParaRPr lang="en-US" sz="1200" b="1" dirty="0"/>
            </a:p>
          </p:txBody>
        </p:sp>
        <p:sp>
          <p:nvSpPr>
            <p:cNvPr id="103" name="TextBox 102"/>
            <p:cNvSpPr txBox="1"/>
            <p:nvPr/>
          </p:nvSpPr>
          <p:spPr>
            <a:xfrm>
              <a:off x="5257800" y="2514600"/>
              <a:ext cx="635110" cy="276999"/>
            </a:xfrm>
            <a:prstGeom prst="rect">
              <a:avLst/>
            </a:prstGeom>
            <a:noFill/>
          </p:spPr>
          <p:txBody>
            <a:bodyPr wrap="none" rtlCol="0">
              <a:spAutoFit/>
            </a:bodyPr>
            <a:lstStyle/>
            <a:p>
              <a:r>
                <a:rPr lang="en-US" sz="1200" b="1" dirty="0" smtClean="0"/>
                <a:t>8500 ft</a:t>
              </a:r>
              <a:endParaRPr lang="en-US" sz="1200" b="1" dirty="0"/>
            </a:p>
          </p:txBody>
        </p:sp>
        <p:sp>
          <p:nvSpPr>
            <p:cNvPr id="104" name="TextBox 103"/>
            <p:cNvSpPr txBox="1"/>
            <p:nvPr/>
          </p:nvSpPr>
          <p:spPr>
            <a:xfrm>
              <a:off x="3505200" y="1752600"/>
              <a:ext cx="713657" cy="276999"/>
            </a:xfrm>
            <a:prstGeom prst="rect">
              <a:avLst/>
            </a:prstGeom>
            <a:noFill/>
          </p:spPr>
          <p:txBody>
            <a:bodyPr wrap="none" rtlCol="0">
              <a:spAutoFit/>
            </a:bodyPr>
            <a:lstStyle/>
            <a:p>
              <a:r>
                <a:rPr lang="en-US" sz="1200" b="1" dirty="0" smtClean="0"/>
                <a:t>11500 ft</a:t>
              </a:r>
              <a:endParaRPr lang="en-US" sz="1200" b="1" dirty="0"/>
            </a:p>
          </p:txBody>
        </p:sp>
      </p:grpSp>
      <p:sp>
        <p:nvSpPr>
          <p:cNvPr id="3" name="Footer Placeholder 2"/>
          <p:cNvSpPr>
            <a:spLocks noGrp="1"/>
          </p:cNvSpPr>
          <p:nvPr>
            <p:ph type="ftr" sz="quarter" idx="11"/>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Line 4"/>
          <p:cNvSpPr>
            <a:spLocks noChangeShapeType="1"/>
          </p:cNvSpPr>
          <p:nvPr/>
        </p:nvSpPr>
        <p:spPr bwMode="auto">
          <a:xfrm flipV="1">
            <a:off x="457200" y="4191000"/>
            <a:ext cx="8153400" cy="0"/>
          </a:xfrm>
          <a:prstGeom prst="line">
            <a:avLst/>
          </a:prstGeom>
          <a:noFill/>
          <a:ln w="9525">
            <a:solidFill>
              <a:schemeClr val="tx1"/>
            </a:solidFill>
            <a:round/>
            <a:headEnd/>
            <a:tailEnd/>
          </a:ln>
          <a:effectLst/>
        </p:spPr>
        <p:txBody>
          <a:bodyPr/>
          <a:lstStyle/>
          <a:p>
            <a:endParaRPr lang="en-US"/>
          </a:p>
        </p:txBody>
      </p:sp>
      <p:sp>
        <p:nvSpPr>
          <p:cNvPr id="2053" name="Line 5"/>
          <p:cNvSpPr>
            <a:spLocks noChangeShapeType="1"/>
          </p:cNvSpPr>
          <p:nvPr/>
        </p:nvSpPr>
        <p:spPr bwMode="auto">
          <a:xfrm flipV="1">
            <a:off x="838200" y="762000"/>
            <a:ext cx="7696200" cy="3429000"/>
          </a:xfrm>
          <a:prstGeom prst="line">
            <a:avLst/>
          </a:prstGeom>
          <a:noFill/>
          <a:ln w="28575">
            <a:solidFill>
              <a:schemeClr val="tx1"/>
            </a:solidFill>
            <a:round/>
            <a:headEnd/>
            <a:tailEnd/>
          </a:ln>
          <a:effectLst/>
        </p:spPr>
        <p:txBody>
          <a:bodyPr/>
          <a:lstStyle/>
          <a:p>
            <a:endParaRPr lang="en-US"/>
          </a:p>
        </p:txBody>
      </p:sp>
      <p:grpSp>
        <p:nvGrpSpPr>
          <p:cNvPr id="2" name="Group 41"/>
          <p:cNvGrpSpPr>
            <a:grpSpLocks/>
          </p:cNvGrpSpPr>
          <p:nvPr/>
        </p:nvGrpSpPr>
        <p:grpSpPr bwMode="auto">
          <a:xfrm>
            <a:off x="8534400" y="762000"/>
            <a:ext cx="76200" cy="3429000"/>
            <a:chOff x="4896" y="480"/>
            <a:chExt cx="48" cy="2160"/>
          </a:xfrm>
        </p:grpSpPr>
        <p:sp>
          <p:nvSpPr>
            <p:cNvPr id="2055" name="Line 7"/>
            <p:cNvSpPr>
              <a:spLocks noChangeShapeType="1"/>
            </p:cNvSpPr>
            <p:nvPr/>
          </p:nvSpPr>
          <p:spPr bwMode="auto">
            <a:xfrm>
              <a:off x="4896" y="2640"/>
              <a:ext cx="48" cy="0"/>
            </a:xfrm>
            <a:prstGeom prst="line">
              <a:avLst/>
            </a:prstGeom>
            <a:noFill/>
            <a:ln w="9525">
              <a:solidFill>
                <a:schemeClr val="tx1"/>
              </a:solidFill>
              <a:round/>
              <a:headEnd/>
              <a:tailEnd/>
            </a:ln>
            <a:effectLst/>
          </p:spPr>
          <p:txBody>
            <a:bodyPr/>
            <a:lstStyle/>
            <a:p>
              <a:endParaRPr lang="en-US"/>
            </a:p>
          </p:txBody>
        </p:sp>
        <p:sp>
          <p:nvSpPr>
            <p:cNvPr id="2057" name="Line 9"/>
            <p:cNvSpPr>
              <a:spLocks noChangeShapeType="1"/>
            </p:cNvSpPr>
            <p:nvPr/>
          </p:nvSpPr>
          <p:spPr bwMode="auto">
            <a:xfrm>
              <a:off x="4896" y="480"/>
              <a:ext cx="0" cy="2160"/>
            </a:xfrm>
            <a:prstGeom prst="line">
              <a:avLst/>
            </a:prstGeom>
            <a:noFill/>
            <a:ln w="9525">
              <a:solidFill>
                <a:schemeClr val="tx1"/>
              </a:solidFill>
              <a:round/>
              <a:headEnd/>
              <a:tailEnd/>
            </a:ln>
            <a:effectLst/>
          </p:spPr>
          <p:txBody>
            <a:bodyPr/>
            <a:lstStyle/>
            <a:p>
              <a:endParaRPr lang="en-US"/>
            </a:p>
          </p:txBody>
        </p:sp>
        <p:sp>
          <p:nvSpPr>
            <p:cNvPr id="2058" name="Line 10"/>
            <p:cNvSpPr>
              <a:spLocks noChangeShapeType="1"/>
            </p:cNvSpPr>
            <p:nvPr/>
          </p:nvSpPr>
          <p:spPr bwMode="auto">
            <a:xfrm>
              <a:off x="4896" y="2496"/>
              <a:ext cx="48" cy="0"/>
            </a:xfrm>
            <a:prstGeom prst="line">
              <a:avLst/>
            </a:prstGeom>
            <a:noFill/>
            <a:ln w="9525">
              <a:solidFill>
                <a:schemeClr val="tx1"/>
              </a:solidFill>
              <a:round/>
              <a:headEnd/>
              <a:tailEnd/>
            </a:ln>
            <a:effectLst/>
          </p:spPr>
          <p:txBody>
            <a:bodyPr/>
            <a:lstStyle/>
            <a:p>
              <a:endParaRPr lang="en-US"/>
            </a:p>
          </p:txBody>
        </p:sp>
        <p:sp>
          <p:nvSpPr>
            <p:cNvPr id="2060" name="Line 12"/>
            <p:cNvSpPr>
              <a:spLocks noChangeShapeType="1"/>
            </p:cNvSpPr>
            <p:nvPr/>
          </p:nvSpPr>
          <p:spPr bwMode="auto">
            <a:xfrm>
              <a:off x="4896" y="2352"/>
              <a:ext cx="48" cy="0"/>
            </a:xfrm>
            <a:prstGeom prst="line">
              <a:avLst/>
            </a:prstGeom>
            <a:noFill/>
            <a:ln w="9525">
              <a:solidFill>
                <a:schemeClr val="tx1"/>
              </a:solidFill>
              <a:round/>
              <a:headEnd/>
              <a:tailEnd/>
            </a:ln>
            <a:effectLst/>
          </p:spPr>
          <p:txBody>
            <a:bodyPr/>
            <a:lstStyle/>
            <a:p>
              <a:endParaRPr lang="en-US"/>
            </a:p>
          </p:txBody>
        </p:sp>
        <p:sp>
          <p:nvSpPr>
            <p:cNvPr id="2062" name="Line 14"/>
            <p:cNvSpPr>
              <a:spLocks noChangeShapeType="1"/>
            </p:cNvSpPr>
            <p:nvPr/>
          </p:nvSpPr>
          <p:spPr bwMode="auto">
            <a:xfrm>
              <a:off x="4896" y="2208"/>
              <a:ext cx="48" cy="0"/>
            </a:xfrm>
            <a:prstGeom prst="line">
              <a:avLst/>
            </a:prstGeom>
            <a:noFill/>
            <a:ln w="9525">
              <a:solidFill>
                <a:schemeClr val="tx1"/>
              </a:solidFill>
              <a:round/>
              <a:headEnd/>
              <a:tailEnd/>
            </a:ln>
            <a:effectLst/>
          </p:spPr>
          <p:txBody>
            <a:bodyPr/>
            <a:lstStyle/>
            <a:p>
              <a:endParaRPr lang="en-US"/>
            </a:p>
          </p:txBody>
        </p:sp>
        <p:sp>
          <p:nvSpPr>
            <p:cNvPr id="2065" name="Line 17"/>
            <p:cNvSpPr>
              <a:spLocks noChangeShapeType="1"/>
            </p:cNvSpPr>
            <p:nvPr/>
          </p:nvSpPr>
          <p:spPr bwMode="auto">
            <a:xfrm>
              <a:off x="4896" y="2064"/>
              <a:ext cx="48" cy="0"/>
            </a:xfrm>
            <a:prstGeom prst="line">
              <a:avLst/>
            </a:prstGeom>
            <a:noFill/>
            <a:ln w="9525">
              <a:solidFill>
                <a:schemeClr val="tx1"/>
              </a:solidFill>
              <a:round/>
              <a:headEnd/>
              <a:tailEnd/>
            </a:ln>
            <a:effectLst/>
          </p:spPr>
          <p:txBody>
            <a:bodyPr/>
            <a:lstStyle/>
            <a:p>
              <a:endParaRPr lang="en-US"/>
            </a:p>
          </p:txBody>
        </p:sp>
        <p:sp>
          <p:nvSpPr>
            <p:cNvPr id="2067" name="Line 19"/>
            <p:cNvSpPr>
              <a:spLocks noChangeShapeType="1"/>
            </p:cNvSpPr>
            <p:nvPr/>
          </p:nvSpPr>
          <p:spPr bwMode="auto">
            <a:xfrm>
              <a:off x="4896" y="1920"/>
              <a:ext cx="48" cy="0"/>
            </a:xfrm>
            <a:prstGeom prst="line">
              <a:avLst/>
            </a:prstGeom>
            <a:noFill/>
            <a:ln w="9525">
              <a:solidFill>
                <a:schemeClr val="tx1"/>
              </a:solidFill>
              <a:round/>
              <a:headEnd/>
              <a:tailEnd/>
            </a:ln>
            <a:effectLst/>
          </p:spPr>
          <p:txBody>
            <a:bodyPr/>
            <a:lstStyle/>
            <a:p>
              <a:endParaRPr lang="en-US"/>
            </a:p>
          </p:txBody>
        </p:sp>
        <p:sp>
          <p:nvSpPr>
            <p:cNvPr id="2069" name="Line 21"/>
            <p:cNvSpPr>
              <a:spLocks noChangeShapeType="1"/>
            </p:cNvSpPr>
            <p:nvPr/>
          </p:nvSpPr>
          <p:spPr bwMode="auto">
            <a:xfrm>
              <a:off x="4896" y="1776"/>
              <a:ext cx="48" cy="0"/>
            </a:xfrm>
            <a:prstGeom prst="line">
              <a:avLst/>
            </a:prstGeom>
            <a:noFill/>
            <a:ln w="9525">
              <a:solidFill>
                <a:schemeClr val="tx1"/>
              </a:solidFill>
              <a:round/>
              <a:headEnd/>
              <a:tailEnd/>
            </a:ln>
            <a:effectLst/>
          </p:spPr>
          <p:txBody>
            <a:bodyPr/>
            <a:lstStyle/>
            <a:p>
              <a:endParaRPr lang="en-US"/>
            </a:p>
          </p:txBody>
        </p:sp>
        <p:sp>
          <p:nvSpPr>
            <p:cNvPr id="2071" name="Line 23"/>
            <p:cNvSpPr>
              <a:spLocks noChangeShapeType="1"/>
            </p:cNvSpPr>
            <p:nvPr/>
          </p:nvSpPr>
          <p:spPr bwMode="auto">
            <a:xfrm>
              <a:off x="4896" y="1632"/>
              <a:ext cx="48" cy="0"/>
            </a:xfrm>
            <a:prstGeom prst="line">
              <a:avLst/>
            </a:prstGeom>
            <a:noFill/>
            <a:ln w="9525">
              <a:solidFill>
                <a:schemeClr val="tx1"/>
              </a:solidFill>
              <a:round/>
              <a:headEnd/>
              <a:tailEnd/>
            </a:ln>
            <a:effectLst/>
          </p:spPr>
          <p:txBody>
            <a:bodyPr/>
            <a:lstStyle/>
            <a:p>
              <a:endParaRPr lang="en-US"/>
            </a:p>
          </p:txBody>
        </p:sp>
        <p:sp>
          <p:nvSpPr>
            <p:cNvPr id="2073" name="Line 25"/>
            <p:cNvSpPr>
              <a:spLocks noChangeShapeType="1"/>
            </p:cNvSpPr>
            <p:nvPr/>
          </p:nvSpPr>
          <p:spPr bwMode="auto">
            <a:xfrm>
              <a:off x="4896" y="1488"/>
              <a:ext cx="48" cy="0"/>
            </a:xfrm>
            <a:prstGeom prst="line">
              <a:avLst/>
            </a:prstGeom>
            <a:noFill/>
            <a:ln w="9525">
              <a:solidFill>
                <a:schemeClr val="tx1"/>
              </a:solidFill>
              <a:round/>
              <a:headEnd/>
              <a:tailEnd/>
            </a:ln>
            <a:effectLst/>
          </p:spPr>
          <p:txBody>
            <a:bodyPr/>
            <a:lstStyle/>
            <a:p>
              <a:endParaRPr lang="en-US"/>
            </a:p>
          </p:txBody>
        </p:sp>
        <p:sp>
          <p:nvSpPr>
            <p:cNvPr id="2075" name="Line 27"/>
            <p:cNvSpPr>
              <a:spLocks noChangeShapeType="1"/>
            </p:cNvSpPr>
            <p:nvPr/>
          </p:nvSpPr>
          <p:spPr bwMode="auto">
            <a:xfrm>
              <a:off x="4896" y="1344"/>
              <a:ext cx="48" cy="0"/>
            </a:xfrm>
            <a:prstGeom prst="line">
              <a:avLst/>
            </a:prstGeom>
            <a:noFill/>
            <a:ln w="9525">
              <a:solidFill>
                <a:schemeClr val="tx1"/>
              </a:solidFill>
              <a:round/>
              <a:headEnd/>
              <a:tailEnd/>
            </a:ln>
            <a:effectLst/>
          </p:spPr>
          <p:txBody>
            <a:bodyPr/>
            <a:lstStyle/>
            <a:p>
              <a:endParaRPr lang="en-US"/>
            </a:p>
          </p:txBody>
        </p:sp>
        <p:sp>
          <p:nvSpPr>
            <p:cNvPr id="2077" name="Line 29"/>
            <p:cNvSpPr>
              <a:spLocks noChangeShapeType="1"/>
            </p:cNvSpPr>
            <p:nvPr/>
          </p:nvSpPr>
          <p:spPr bwMode="auto">
            <a:xfrm>
              <a:off x="4896" y="1200"/>
              <a:ext cx="48" cy="0"/>
            </a:xfrm>
            <a:prstGeom prst="line">
              <a:avLst/>
            </a:prstGeom>
            <a:noFill/>
            <a:ln w="9525">
              <a:solidFill>
                <a:schemeClr val="tx1"/>
              </a:solidFill>
              <a:round/>
              <a:headEnd/>
              <a:tailEnd/>
            </a:ln>
            <a:effectLst/>
          </p:spPr>
          <p:txBody>
            <a:bodyPr/>
            <a:lstStyle/>
            <a:p>
              <a:endParaRPr lang="en-US"/>
            </a:p>
          </p:txBody>
        </p:sp>
        <p:sp>
          <p:nvSpPr>
            <p:cNvPr id="2079" name="Line 31"/>
            <p:cNvSpPr>
              <a:spLocks noChangeShapeType="1"/>
            </p:cNvSpPr>
            <p:nvPr/>
          </p:nvSpPr>
          <p:spPr bwMode="auto">
            <a:xfrm>
              <a:off x="4896" y="1056"/>
              <a:ext cx="48" cy="0"/>
            </a:xfrm>
            <a:prstGeom prst="line">
              <a:avLst/>
            </a:prstGeom>
            <a:noFill/>
            <a:ln w="9525">
              <a:solidFill>
                <a:schemeClr val="tx1"/>
              </a:solidFill>
              <a:round/>
              <a:headEnd/>
              <a:tailEnd/>
            </a:ln>
            <a:effectLst/>
          </p:spPr>
          <p:txBody>
            <a:bodyPr/>
            <a:lstStyle/>
            <a:p>
              <a:endParaRPr lang="en-US"/>
            </a:p>
          </p:txBody>
        </p:sp>
        <p:sp>
          <p:nvSpPr>
            <p:cNvPr id="2081" name="Line 33"/>
            <p:cNvSpPr>
              <a:spLocks noChangeShapeType="1"/>
            </p:cNvSpPr>
            <p:nvPr/>
          </p:nvSpPr>
          <p:spPr bwMode="auto">
            <a:xfrm>
              <a:off x="4896" y="912"/>
              <a:ext cx="48" cy="0"/>
            </a:xfrm>
            <a:prstGeom prst="line">
              <a:avLst/>
            </a:prstGeom>
            <a:noFill/>
            <a:ln w="9525">
              <a:solidFill>
                <a:schemeClr val="tx1"/>
              </a:solidFill>
              <a:round/>
              <a:headEnd/>
              <a:tailEnd/>
            </a:ln>
            <a:effectLst/>
          </p:spPr>
          <p:txBody>
            <a:bodyPr/>
            <a:lstStyle/>
            <a:p>
              <a:endParaRPr lang="en-US"/>
            </a:p>
          </p:txBody>
        </p:sp>
        <p:sp>
          <p:nvSpPr>
            <p:cNvPr id="2083" name="Line 35"/>
            <p:cNvSpPr>
              <a:spLocks noChangeShapeType="1"/>
            </p:cNvSpPr>
            <p:nvPr/>
          </p:nvSpPr>
          <p:spPr bwMode="auto">
            <a:xfrm>
              <a:off x="4896" y="768"/>
              <a:ext cx="48" cy="0"/>
            </a:xfrm>
            <a:prstGeom prst="line">
              <a:avLst/>
            </a:prstGeom>
            <a:noFill/>
            <a:ln w="9525">
              <a:solidFill>
                <a:schemeClr val="tx1"/>
              </a:solidFill>
              <a:round/>
              <a:headEnd/>
              <a:tailEnd/>
            </a:ln>
            <a:effectLst/>
          </p:spPr>
          <p:txBody>
            <a:bodyPr/>
            <a:lstStyle/>
            <a:p>
              <a:endParaRPr lang="en-US"/>
            </a:p>
          </p:txBody>
        </p:sp>
        <p:sp>
          <p:nvSpPr>
            <p:cNvPr id="2086" name="Line 38"/>
            <p:cNvSpPr>
              <a:spLocks noChangeShapeType="1"/>
            </p:cNvSpPr>
            <p:nvPr/>
          </p:nvSpPr>
          <p:spPr bwMode="auto">
            <a:xfrm>
              <a:off x="4896" y="624"/>
              <a:ext cx="48" cy="0"/>
            </a:xfrm>
            <a:prstGeom prst="line">
              <a:avLst/>
            </a:prstGeom>
            <a:noFill/>
            <a:ln w="9525">
              <a:solidFill>
                <a:schemeClr val="tx1"/>
              </a:solidFill>
              <a:round/>
              <a:headEnd/>
              <a:tailEnd/>
            </a:ln>
            <a:effectLst/>
          </p:spPr>
          <p:txBody>
            <a:bodyPr/>
            <a:lstStyle/>
            <a:p>
              <a:endParaRPr lang="en-US"/>
            </a:p>
          </p:txBody>
        </p:sp>
        <p:sp>
          <p:nvSpPr>
            <p:cNvPr id="2088" name="Line 40"/>
            <p:cNvSpPr>
              <a:spLocks noChangeShapeType="1"/>
            </p:cNvSpPr>
            <p:nvPr/>
          </p:nvSpPr>
          <p:spPr bwMode="auto">
            <a:xfrm>
              <a:off x="4896" y="480"/>
              <a:ext cx="48" cy="0"/>
            </a:xfrm>
            <a:prstGeom prst="line">
              <a:avLst/>
            </a:prstGeom>
            <a:noFill/>
            <a:ln w="9525">
              <a:solidFill>
                <a:schemeClr val="tx1"/>
              </a:solidFill>
              <a:round/>
              <a:headEnd/>
              <a:tailEnd/>
            </a:ln>
            <a:effectLst/>
          </p:spPr>
          <p:txBody>
            <a:bodyPr/>
            <a:lstStyle/>
            <a:p>
              <a:endParaRPr lang="en-US"/>
            </a:p>
          </p:txBody>
        </p:sp>
      </p:grpSp>
      <p:grpSp>
        <p:nvGrpSpPr>
          <p:cNvPr id="3" name="Group 42"/>
          <p:cNvGrpSpPr>
            <a:grpSpLocks/>
          </p:cNvGrpSpPr>
          <p:nvPr/>
        </p:nvGrpSpPr>
        <p:grpSpPr bwMode="auto">
          <a:xfrm>
            <a:off x="457200" y="762000"/>
            <a:ext cx="76200" cy="3429000"/>
            <a:chOff x="4896" y="480"/>
            <a:chExt cx="48" cy="2160"/>
          </a:xfrm>
        </p:grpSpPr>
        <p:sp>
          <p:nvSpPr>
            <p:cNvPr id="2091" name="Line 43"/>
            <p:cNvSpPr>
              <a:spLocks noChangeShapeType="1"/>
            </p:cNvSpPr>
            <p:nvPr/>
          </p:nvSpPr>
          <p:spPr bwMode="auto">
            <a:xfrm>
              <a:off x="4896" y="2640"/>
              <a:ext cx="48" cy="0"/>
            </a:xfrm>
            <a:prstGeom prst="line">
              <a:avLst/>
            </a:prstGeom>
            <a:noFill/>
            <a:ln w="9525">
              <a:solidFill>
                <a:schemeClr val="tx1"/>
              </a:solidFill>
              <a:round/>
              <a:headEnd/>
              <a:tailEnd/>
            </a:ln>
            <a:effectLst/>
          </p:spPr>
          <p:txBody>
            <a:bodyPr/>
            <a:lstStyle/>
            <a:p>
              <a:endParaRPr lang="en-US"/>
            </a:p>
          </p:txBody>
        </p:sp>
        <p:sp>
          <p:nvSpPr>
            <p:cNvPr id="2092" name="Line 44"/>
            <p:cNvSpPr>
              <a:spLocks noChangeShapeType="1"/>
            </p:cNvSpPr>
            <p:nvPr/>
          </p:nvSpPr>
          <p:spPr bwMode="auto">
            <a:xfrm>
              <a:off x="4896" y="480"/>
              <a:ext cx="0" cy="2160"/>
            </a:xfrm>
            <a:prstGeom prst="line">
              <a:avLst/>
            </a:prstGeom>
            <a:noFill/>
            <a:ln w="9525">
              <a:solidFill>
                <a:schemeClr val="tx1"/>
              </a:solidFill>
              <a:round/>
              <a:headEnd/>
              <a:tailEnd/>
            </a:ln>
            <a:effectLst/>
          </p:spPr>
          <p:txBody>
            <a:bodyPr/>
            <a:lstStyle/>
            <a:p>
              <a:endParaRPr lang="en-US"/>
            </a:p>
          </p:txBody>
        </p:sp>
        <p:sp>
          <p:nvSpPr>
            <p:cNvPr id="2093" name="Line 45"/>
            <p:cNvSpPr>
              <a:spLocks noChangeShapeType="1"/>
            </p:cNvSpPr>
            <p:nvPr/>
          </p:nvSpPr>
          <p:spPr bwMode="auto">
            <a:xfrm>
              <a:off x="4896" y="2496"/>
              <a:ext cx="48" cy="0"/>
            </a:xfrm>
            <a:prstGeom prst="line">
              <a:avLst/>
            </a:prstGeom>
            <a:noFill/>
            <a:ln w="9525">
              <a:solidFill>
                <a:schemeClr val="tx1"/>
              </a:solidFill>
              <a:round/>
              <a:headEnd/>
              <a:tailEnd/>
            </a:ln>
            <a:effectLst/>
          </p:spPr>
          <p:txBody>
            <a:bodyPr/>
            <a:lstStyle/>
            <a:p>
              <a:endParaRPr lang="en-US"/>
            </a:p>
          </p:txBody>
        </p:sp>
        <p:sp>
          <p:nvSpPr>
            <p:cNvPr id="2094" name="Line 46"/>
            <p:cNvSpPr>
              <a:spLocks noChangeShapeType="1"/>
            </p:cNvSpPr>
            <p:nvPr/>
          </p:nvSpPr>
          <p:spPr bwMode="auto">
            <a:xfrm>
              <a:off x="4896" y="2352"/>
              <a:ext cx="48" cy="0"/>
            </a:xfrm>
            <a:prstGeom prst="line">
              <a:avLst/>
            </a:prstGeom>
            <a:noFill/>
            <a:ln w="9525">
              <a:solidFill>
                <a:schemeClr val="tx1"/>
              </a:solidFill>
              <a:round/>
              <a:headEnd/>
              <a:tailEnd/>
            </a:ln>
            <a:effectLst/>
          </p:spPr>
          <p:txBody>
            <a:bodyPr/>
            <a:lstStyle/>
            <a:p>
              <a:endParaRPr lang="en-US"/>
            </a:p>
          </p:txBody>
        </p:sp>
        <p:sp>
          <p:nvSpPr>
            <p:cNvPr id="2095" name="Line 47"/>
            <p:cNvSpPr>
              <a:spLocks noChangeShapeType="1"/>
            </p:cNvSpPr>
            <p:nvPr/>
          </p:nvSpPr>
          <p:spPr bwMode="auto">
            <a:xfrm>
              <a:off x="4896" y="2208"/>
              <a:ext cx="48" cy="0"/>
            </a:xfrm>
            <a:prstGeom prst="line">
              <a:avLst/>
            </a:prstGeom>
            <a:noFill/>
            <a:ln w="9525">
              <a:solidFill>
                <a:schemeClr val="tx1"/>
              </a:solidFill>
              <a:round/>
              <a:headEnd/>
              <a:tailEnd/>
            </a:ln>
            <a:effectLst/>
          </p:spPr>
          <p:txBody>
            <a:bodyPr/>
            <a:lstStyle/>
            <a:p>
              <a:endParaRPr lang="en-US"/>
            </a:p>
          </p:txBody>
        </p:sp>
        <p:sp>
          <p:nvSpPr>
            <p:cNvPr id="2096" name="Line 48"/>
            <p:cNvSpPr>
              <a:spLocks noChangeShapeType="1"/>
            </p:cNvSpPr>
            <p:nvPr/>
          </p:nvSpPr>
          <p:spPr bwMode="auto">
            <a:xfrm>
              <a:off x="4896" y="2064"/>
              <a:ext cx="48" cy="0"/>
            </a:xfrm>
            <a:prstGeom prst="line">
              <a:avLst/>
            </a:prstGeom>
            <a:noFill/>
            <a:ln w="9525">
              <a:solidFill>
                <a:schemeClr val="tx1"/>
              </a:solidFill>
              <a:round/>
              <a:headEnd/>
              <a:tailEnd/>
            </a:ln>
            <a:effectLst/>
          </p:spPr>
          <p:txBody>
            <a:bodyPr/>
            <a:lstStyle/>
            <a:p>
              <a:endParaRPr lang="en-US"/>
            </a:p>
          </p:txBody>
        </p:sp>
        <p:sp>
          <p:nvSpPr>
            <p:cNvPr id="2097" name="Line 49"/>
            <p:cNvSpPr>
              <a:spLocks noChangeShapeType="1"/>
            </p:cNvSpPr>
            <p:nvPr/>
          </p:nvSpPr>
          <p:spPr bwMode="auto">
            <a:xfrm>
              <a:off x="4896" y="1920"/>
              <a:ext cx="48" cy="0"/>
            </a:xfrm>
            <a:prstGeom prst="line">
              <a:avLst/>
            </a:prstGeom>
            <a:noFill/>
            <a:ln w="9525">
              <a:solidFill>
                <a:schemeClr val="tx1"/>
              </a:solidFill>
              <a:round/>
              <a:headEnd/>
              <a:tailEnd/>
            </a:ln>
            <a:effectLst/>
          </p:spPr>
          <p:txBody>
            <a:bodyPr/>
            <a:lstStyle/>
            <a:p>
              <a:endParaRPr lang="en-US"/>
            </a:p>
          </p:txBody>
        </p:sp>
        <p:sp>
          <p:nvSpPr>
            <p:cNvPr id="2098" name="Line 50"/>
            <p:cNvSpPr>
              <a:spLocks noChangeShapeType="1"/>
            </p:cNvSpPr>
            <p:nvPr/>
          </p:nvSpPr>
          <p:spPr bwMode="auto">
            <a:xfrm>
              <a:off x="4896" y="1776"/>
              <a:ext cx="48" cy="0"/>
            </a:xfrm>
            <a:prstGeom prst="line">
              <a:avLst/>
            </a:prstGeom>
            <a:noFill/>
            <a:ln w="9525">
              <a:solidFill>
                <a:schemeClr val="tx1"/>
              </a:solidFill>
              <a:round/>
              <a:headEnd/>
              <a:tailEnd/>
            </a:ln>
            <a:effectLst/>
          </p:spPr>
          <p:txBody>
            <a:bodyPr/>
            <a:lstStyle/>
            <a:p>
              <a:endParaRPr lang="en-US"/>
            </a:p>
          </p:txBody>
        </p:sp>
        <p:sp>
          <p:nvSpPr>
            <p:cNvPr id="2099" name="Line 51"/>
            <p:cNvSpPr>
              <a:spLocks noChangeShapeType="1"/>
            </p:cNvSpPr>
            <p:nvPr/>
          </p:nvSpPr>
          <p:spPr bwMode="auto">
            <a:xfrm>
              <a:off x="4896" y="1632"/>
              <a:ext cx="48" cy="0"/>
            </a:xfrm>
            <a:prstGeom prst="line">
              <a:avLst/>
            </a:prstGeom>
            <a:noFill/>
            <a:ln w="9525">
              <a:solidFill>
                <a:schemeClr val="tx1"/>
              </a:solidFill>
              <a:round/>
              <a:headEnd/>
              <a:tailEnd/>
            </a:ln>
            <a:effectLst/>
          </p:spPr>
          <p:txBody>
            <a:bodyPr/>
            <a:lstStyle/>
            <a:p>
              <a:endParaRPr lang="en-US"/>
            </a:p>
          </p:txBody>
        </p:sp>
        <p:sp>
          <p:nvSpPr>
            <p:cNvPr id="2100" name="Line 52"/>
            <p:cNvSpPr>
              <a:spLocks noChangeShapeType="1"/>
            </p:cNvSpPr>
            <p:nvPr/>
          </p:nvSpPr>
          <p:spPr bwMode="auto">
            <a:xfrm>
              <a:off x="4896" y="1488"/>
              <a:ext cx="48" cy="0"/>
            </a:xfrm>
            <a:prstGeom prst="line">
              <a:avLst/>
            </a:prstGeom>
            <a:noFill/>
            <a:ln w="9525">
              <a:solidFill>
                <a:schemeClr val="tx1"/>
              </a:solidFill>
              <a:round/>
              <a:headEnd/>
              <a:tailEnd/>
            </a:ln>
            <a:effectLst/>
          </p:spPr>
          <p:txBody>
            <a:bodyPr/>
            <a:lstStyle/>
            <a:p>
              <a:endParaRPr lang="en-US"/>
            </a:p>
          </p:txBody>
        </p:sp>
        <p:sp>
          <p:nvSpPr>
            <p:cNvPr id="2101" name="Line 53"/>
            <p:cNvSpPr>
              <a:spLocks noChangeShapeType="1"/>
            </p:cNvSpPr>
            <p:nvPr/>
          </p:nvSpPr>
          <p:spPr bwMode="auto">
            <a:xfrm>
              <a:off x="4896" y="1344"/>
              <a:ext cx="48" cy="0"/>
            </a:xfrm>
            <a:prstGeom prst="line">
              <a:avLst/>
            </a:prstGeom>
            <a:noFill/>
            <a:ln w="9525">
              <a:solidFill>
                <a:schemeClr val="tx1"/>
              </a:solidFill>
              <a:round/>
              <a:headEnd/>
              <a:tailEnd/>
            </a:ln>
            <a:effectLst/>
          </p:spPr>
          <p:txBody>
            <a:bodyPr/>
            <a:lstStyle/>
            <a:p>
              <a:endParaRPr lang="en-US"/>
            </a:p>
          </p:txBody>
        </p:sp>
        <p:sp>
          <p:nvSpPr>
            <p:cNvPr id="2102" name="Line 54"/>
            <p:cNvSpPr>
              <a:spLocks noChangeShapeType="1"/>
            </p:cNvSpPr>
            <p:nvPr/>
          </p:nvSpPr>
          <p:spPr bwMode="auto">
            <a:xfrm>
              <a:off x="4896" y="1200"/>
              <a:ext cx="48" cy="0"/>
            </a:xfrm>
            <a:prstGeom prst="line">
              <a:avLst/>
            </a:prstGeom>
            <a:noFill/>
            <a:ln w="9525">
              <a:solidFill>
                <a:schemeClr val="tx1"/>
              </a:solidFill>
              <a:round/>
              <a:headEnd/>
              <a:tailEnd/>
            </a:ln>
            <a:effectLst/>
          </p:spPr>
          <p:txBody>
            <a:bodyPr/>
            <a:lstStyle/>
            <a:p>
              <a:endParaRPr lang="en-US"/>
            </a:p>
          </p:txBody>
        </p:sp>
        <p:sp>
          <p:nvSpPr>
            <p:cNvPr id="2103" name="Line 55"/>
            <p:cNvSpPr>
              <a:spLocks noChangeShapeType="1"/>
            </p:cNvSpPr>
            <p:nvPr/>
          </p:nvSpPr>
          <p:spPr bwMode="auto">
            <a:xfrm>
              <a:off x="4896" y="1056"/>
              <a:ext cx="48" cy="0"/>
            </a:xfrm>
            <a:prstGeom prst="line">
              <a:avLst/>
            </a:prstGeom>
            <a:noFill/>
            <a:ln w="9525">
              <a:solidFill>
                <a:schemeClr val="tx1"/>
              </a:solidFill>
              <a:round/>
              <a:headEnd/>
              <a:tailEnd/>
            </a:ln>
            <a:effectLst/>
          </p:spPr>
          <p:txBody>
            <a:bodyPr/>
            <a:lstStyle/>
            <a:p>
              <a:endParaRPr lang="en-US"/>
            </a:p>
          </p:txBody>
        </p:sp>
        <p:sp>
          <p:nvSpPr>
            <p:cNvPr id="2104" name="Line 56"/>
            <p:cNvSpPr>
              <a:spLocks noChangeShapeType="1"/>
            </p:cNvSpPr>
            <p:nvPr/>
          </p:nvSpPr>
          <p:spPr bwMode="auto">
            <a:xfrm>
              <a:off x="4896" y="912"/>
              <a:ext cx="48" cy="0"/>
            </a:xfrm>
            <a:prstGeom prst="line">
              <a:avLst/>
            </a:prstGeom>
            <a:noFill/>
            <a:ln w="9525">
              <a:solidFill>
                <a:schemeClr val="tx1"/>
              </a:solidFill>
              <a:round/>
              <a:headEnd/>
              <a:tailEnd/>
            </a:ln>
            <a:effectLst/>
          </p:spPr>
          <p:txBody>
            <a:bodyPr/>
            <a:lstStyle/>
            <a:p>
              <a:endParaRPr lang="en-US"/>
            </a:p>
          </p:txBody>
        </p:sp>
        <p:sp>
          <p:nvSpPr>
            <p:cNvPr id="2105" name="Line 57"/>
            <p:cNvSpPr>
              <a:spLocks noChangeShapeType="1"/>
            </p:cNvSpPr>
            <p:nvPr/>
          </p:nvSpPr>
          <p:spPr bwMode="auto">
            <a:xfrm>
              <a:off x="4896" y="768"/>
              <a:ext cx="48" cy="0"/>
            </a:xfrm>
            <a:prstGeom prst="line">
              <a:avLst/>
            </a:prstGeom>
            <a:noFill/>
            <a:ln w="9525">
              <a:solidFill>
                <a:schemeClr val="tx1"/>
              </a:solidFill>
              <a:round/>
              <a:headEnd/>
              <a:tailEnd/>
            </a:ln>
            <a:effectLst/>
          </p:spPr>
          <p:txBody>
            <a:bodyPr/>
            <a:lstStyle/>
            <a:p>
              <a:endParaRPr lang="en-US"/>
            </a:p>
          </p:txBody>
        </p:sp>
        <p:sp>
          <p:nvSpPr>
            <p:cNvPr id="2106" name="Line 58"/>
            <p:cNvSpPr>
              <a:spLocks noChangeShapeType="1"/>
            </p:cNvSpPr>
            <p:nvPr/>
          </p:nvSpPr>
          <p:spPr bwMode="auto">
            <a:xfrm>
              <a:off x="4896" y="624"/>
              <a:ext cx="48" cy="0"/>
            </a:xfrm>
            <a:prstGeom prst="line">
              <a:avLst/>
            </a:prstGeom>
            <a:noFill/>
            <a:ln w="9525">
              <a:solidFill>
                <a:schemeClr val="tx1"/>
              </a:solidFill>
              <a:round/>
              <a:headEnd/>
              <a:tailEnd/>
            </a:ln>
            <a:effectLst/>
          </p:spPr>
          <p:txBody>
            <a:bodyPr/>
            <a:lstStyle/>
            <a:p>
              <a:endParaRPr lang="en-US"/>
            </a:p>
          </p:txBody>
        </p:sp>
        <p:sp>
          <p:nvSpPr>
            <p:cNvPr id="2107" name="Line 59"/>
            <p:cNvSpPr>
              <a:spLocks noChangeShapeType="1"/>
            </p:cNvSpPr>
            <p:nvPr/>
          </p:nvSpPr>
          <p:spPr bwMode="auto">
            <a:xfrm>
              <a:off x="4896" y="480"/>
              <a:ext cx="48" cy="0"/>
            </a:xfrm>
            <a:prstGeom prst="line">
              <a:avLst/>
            </a:prstGeom>
            <a:noFill/>
            <a:ln w="9525">
              <a:solidFill>
                <a:schemeClr val="tx1"/>
              </a:solidFill>
              <a:round/>
              <a:headEnd/>
              <a:tailEnd/>
            </a:ln>
            <a:effectLst/>
          </p:spPr>
          <p:txBody>
            <a:bodyPr/>
            <a:lstStyle/>
            <a:p>
              <a:endParaRPr lang="en-US"/>
            </a:p>
          </p:txBody>
        </p:sp>
      </p:grpSp>
      <p:sp>
        <p:nvSpPr>
          <p:cNvPr id="2108" name="Text Box 60"/>
          <p:cNvSpPr txBox="1">
            <a:spLocks noChangeArrowheads="1"/>
          </p:cNvSpPr>
          <p:nvPr/>
        </p:nvSpPr>
        <p:spPr bwMode="auto">
          <a:xfrm>
            <a:off x="304800" y="3810000"/>
            <a:ext cx="254000" cy="244475"/>
          </a:xfrm>
          <a:prstGeom prst="rect">
            <a:avLst/>
          </a:prstGeom>
          <a:noFill/>
          <a:ln w="9525">
            <a:noFill/>
            <a:miter lim="800000"/>
            <a:headEnd/>
            <a:tailEnd/>
          </a:ln>
          <a:effectLst/>
        </p:spPr>
        <p:txBody>
          <a:bodyPr wrap="none">
            <a:spAutoFit/>
          </a:bodyPr>
          <a:lstStyle/>
          <a:p>
            <a:r>
              <a:rPr lang="en-US" sz="1000"/>
              <a:t>1</a:t>
            </a:r>
          </a:p>
        </p:txBody>
      </p:sp>
      <p:sp>
        <p:nvSpPr>
          <p:cNvPr id="2110" name="Text Box 62"/>
          <p:cNvSpPr txBox="1">
            <a:spLocks noChangeArrowheads="1"/>
          </p:cNvSpPr>
          <p:nvPr/>
        </p:nvSpPr>
        <p:spPr bwMode="auto">
          <a:xfrm>
            <a:off x="304800" y="2895600"/>
            <a:ext cx="254000" cy="244475"/>
          </a:xfrm>
          <a:prstGeom prst="rect">
            <a:avLst/>
          </a:prstGeom>
          <a:noFill/>
          <a:ln w="9525">
            <a:noFill/>
            <a:miter lim="800000"/>
            <a:headEnd/>
            <a:tailEnd/>
          </a:ln>
          <a:effectLst/>
        </p:spPr>
        <p:txBody>
          <a:bodyPr wrap="none">
            <a:spAutoFit/>
          </a:bodyPr>
          <a:lstStyle/>
          <a:p>
            <a:r>
              <a:rPr lang="en-US" sz="1000"/>
              <a:t>5</a:t>
            </a:r>
          </a:p>
        </p:txBody>
      </p:sp>
      <p:sp>
        <p:nvSpPr>
          <p:cNvPr id="2111" name="Text Box 63"/>
          <p:cNvSpPr txBox="1">
            <a:spLocks noChangeArrowheads="1"/>
          </p:cNvSpPr>
          <p:nvPr/>
        </p:nvSpPr>
        <p:spPr bwMode="auto">
          <a:xfrm>
            <a:off x="228600" y="1752600"/>
            <a:ext cx="323850" cy="244475"/>
          </a:xfrm>
          <a:prstGeom prst="rect">
            <a:avLst/>
          </a:prstGeom>
          <a:noFill/>
          <a:ln w="9525">
            <a:noFill/>
            <a:miter lim="800000"/>
            <a:headEnd/>
            <a:tailEnd/>
          </a:ln>
          <a:effectLst/>
        </p:spPr>
        <p:txBody>
          <a:bodyPr wrap="none">
            <a:spAutoFit/>
          </a:bodyPr>
          <a:lstStyle/>
          <a:p>
            <a:r>
              <a:rPr lang="en-US" sz="1000"/>
              <a:t>10</a:t>
            </a:r>
          </a:p>
        </p:txBody>
      </p:sp>
      <p:sp>
        <p:nvSpPr>
          <p:cNvPr id="2112" name="Text Box 64"/>
          <p:cNvSpPr txBox="1">
            <a:spLocks noChangeArrowheads="1"/>
          </p:cNvSpPr>
          <p:nvPr/>
        </p:nvSpPr>
        <p:spPr bwMode="auto">
          <a:xfrm>
            <a:off x="212725" y="592138"/>
            <a:ext cx="323850" cy="244475"/>
          </a:xfrm>
          <a:prstGeom prst="rect">
            <a:avLst/>
          </a:prstGeom>
          <a:noFill/>
          <a:ln w="9525">
            <a:noFill/>
            <a:miter lim="800000"/>
            <a:headEnd/>
            <a:tailEnd/>
          </a:ln>
          <a:effectLst/>
        </p:spPr>
        <p:txBody>
          <a:bodyPr wrap="none">
            <a:spAutoFit/>
          </a:bodyPr>
          <a:lstStyle/>
          <a:p>
            <a:r>
              <a:rPr lang="en-US" sz="1000"/>
              <a:t>15</a:t>
            </a:r>
          </a:p>
        </p:txBody>
      </p:sp>
      <p:sp>
        <p:nvSpPr>
          <p:cNvPr id="2113" name="Text Box 65"/>
          <p:cNvSpPr txBox="1">
            <a:spLocks noChangeArrowheads="1"/>
          </p:cNvSpPr>
          <p:nvPr/>
        </p:nvSpPr>
        <p:spPr bwMode="auto">
          <a:xfrm>
            <a:off x="8534400" y="3810000"/>
            <a:ext cx="254000" cy="244475"/>
          </a:xfrm>
          <a:prstGeom prst="rect">
            <a:avLst/>
          </a:prstGeom>
          <a:noFill/>
          <a:ln w="9525">
            <a:noFill/>
            <a:miter lim="800000"/>
            <a:headEnd/>
            <a:tailEnd/>
          </a:ln>
          <a:effectLst/>
        </p:spPr>
        <p:txBody>
          <a:bodyPr wrap="none">
            <a:spAutoFit/>
          </a:bodyPr>
          <a:lstStyle/>
          <a:p>
            <a:r>
              <a:rPr lang="en-US" sz="1000"/>
              <a:t>1</a:t>
            </a:r>
          </a:p>
        </p:txBody>
      </p:sp>
      <p:sp>
        <p:nvSpPr>
          <p:cNvPr id="2114" name="Text Box 66"/>
          <p:cNvSpPr txBox="1">
            <a:spLocks noChangeArrowheads="1"/>
          </p:cNvSpPr>
          <p:nvPr/>
        </p:nvSpPr>
        <p:spPr bwMode="auto">
          <a:xfrm>
            <a:off x="8534400" y="2895600"/>
            <a:ext cx="254000" cy="244475"/>
          </a:xfrm>
          <a:prstGeom prst="rect">
            <a:avLst/>
          </a:prstGeom>
          <a:noFill/>
          <a:ln w="9525">
            <a:noFill/>
            <a:miter lim="800000"/>
            <a:headEnd/>
            <a:tailEnd/>
          </a:ln>
          <a:effectLst/>
        </p:spPr>
        <p:txBody>
          <a:bodyPr wrap="none">
            <a:spAutoFit/>
          </a:bodyPr>
          <a:lstStyle/>
          <a:p>
            <a:r>
              <a:rPr lang="en-US" sz="1000"/>
              <a:t>5</a:t>
            </a:r>
          </a:p>
        </p:txBody>
      </p:sp>
      <p:sp>
        <p:nvSpPr>
          <p:cNvPr id="2115" name="Text Box 67"/>
          <p:cNvSpPr txBox="1">
            <a:spLocks noChangeArrowheads="1"/>
          </p:cNvSpPr>
          <p:nvPr/>
        </p:nvSpPr>
        <p:spPr bwMode="auto">
          <a:xfrm>
            <a:off x="8534400" y="1752600"/>
            <a:ext cx="323850" cy="244475"/>
          </a:xfrm>
          <a:prstGeom prst="rect">
            <a:avLst/>
          </a:prstGeom>
          <a:noFill/>
          <a:ln w="9525">
            <a:noFill/>
            <a:miter lim="800000"/>
            <a:headEnd/>
            <a:tailEnd/>
          </a:ln>
          <a:effectLst/>
        </p:spPr>
        <p:txBody>
          <a:bodyPr wrap="none">
            <a:spAutoFit/>
          </a:bodyPr>
          <a:lstStyle/>
          <a:p>
            <a:r>
              <a:rPr lang="en-US" sz="1000"/>
              <a:t>10</a:t>
            </a:r>
          </a:p>
        </p:txBody>
      </p:sp>
      <p:sp>
        <p:nvSpPr>
          <p:cNvPr id="2116" name="Text Box 68"/>
          <p:cNvSpPr txBox="1">
            <a:spLocks noChangeArrowheads="1"/>
          </p:cNvSpPr>
          <p:nvPr/>
        </p:nvSpPr>
        <p:spPr bwMode="auto">
          <a:xfrm>
            <a:off x="8534400" y="609600"/>
            <a:ext cx="323850" cy="244475"/>
          </a:xfrm>
          <a:prstGeom prst="rect">
            <a:avLst/>
          </a:prstGeom>
          <a:noFill/>
          <a:ln w="9525">
            <a:noFill/>
            <a:miter lim="800000"/>
            <a:headEnd/>
            <a:tailEnd/>
          </a:ln>
          <a:effectLst/>
        </p:spPr>
        <p:txBody>
          <a:bodyPr wrap="none">
            <a:spAutoFit/>
          </a:bodyPr>
          <a:lstStyle/>
          <a:p>
            <a:r>
              <a:rPr lang="en-US" sz="1000"/>
              <a:t>15</a:t>
            </a:r>
          </a:p>
        </p:txBody>
      </p:sp>
      <p:sp>
        <p:nvSpPr>
          <p:cNvPr id="2117" name="Text Box 69"/>
          <p:cNvSpPr txBox="1">
            <a:spLocks noChangeArrowheads="1"/>
          </p:cNvSpPr>
          <p:nvPr/>
        </p:nvSpPr>
        <p:spPr bwMode="auto">
          <a:xfrm>
            <a:off x="304800" y="4114800"/>
            <a:ext cx="565150" cy="274638"/>
          </a:xfrm>
          <a:prstGeom prst="rect">
            <a:avLst/>
          </a:prstGeom>
          <a:noFill/>
          <a:ln w="9525">
            <a:noFill/>
            <a:miter lim="800000"/>
            <a:headEnd/>
            <a:tailEnd/>
          </a:ln>
          <a:effectLst/>
        </p:spPr>
        <p:txBody>
          <a:bodyPr wrap="none">
            <a:spAutoFit/>
          </a:bodyPr>
          <a:lstStyle/>
          <a:p>
            <a:r>
              <a:rPr lang="en-US" sz="1200"/>
              <a:t>Arctic</a:t>
            </a:r>
          </a:p>
        </p:txBody>
      </p:sp>
      <p:sp>
        <p:nvSpPr>
          <p:cNvPr id="2118" name="Text Box 70"/>
          <p:cNvSpPr txBox="1">
            <a:spLocks noChangeArrowheads="1"/>
          </p:cNvSpPr>
          <p:nvPr/>
        </p:nvSpPr>
        <p:spPr bwMode="auto">
          <a:xfrm>
            <a:off x="4114800" y="1905000"/>
            <a:ext cx="1128713" cy="274638"/>
          </a:xfrm>
          <a:prstGeom prst="rect">
            <a:avLst/>
          </a:prstGeom>
          <a:noFill/>
          <a:ln w="9525">
            <a:noFill/>
            <a:miter lim="800000"/>
            <a:headEnd/>
            <a:tailEnd/>
          </a:ln>
          <a:effectLst/>
        </p:spPr>
        <p:txBody>
          <a:bodyPr wrap="none">
            <a:spAutoFit/>
          </a:bodyPr>
          <a:lstStyle/>
          <a:p>
            <a:r>
              <a:rPr lang="en-US" sz="1200"/>
              <a:t>Alpine/Tundra</a:t>
            </a:r>
          </a:p>
        </p:txBody>
      </p:sp>
      <p:sp>
        <p:nvSpPr>
          <p:cNvPr id="2120" name="Text Box 72"/>
          <p:cNvSpPr txBox="1">
            <a:spLocks noChangeArrowheads="1"/>
          </p:cNvSpPr>
          <p:nvPr/>
        </p:nvSpPr>
        <p:spPr bwMode="auto">
          <a:xfrm>
            <a:off x="2743200" y="4114800"/>
            <a:ext cx="1816100" cy="274638"/>
          </a:xfrm>
          <a:prstGeom prst="rect">
            <a:avLst/>
          </a:prstGeom>
          <a:noFill/>
          <a:ln w="9525">
            <a:noFill/>
            <a:miter lim="800000"/>
            <a:headEnd/>
            <a:tailEnd/>
          </a:ln>
          <a:effectLst/>
        </p:spPr>
        <p:txBody>
          <a:bodyPr>
            <a:spAutoFit/>
          </a:bodyPr>
          <a:lstStyle/>
          <a:p>
            <a:r>
              <a:rPr lang="en-US" sz="1200" dirty="0"/>
              <a:t>Washington     Oregon</a:t>
            </a:r>
          </a:p>
        </p:txBody>
      </p:sp>
      <p:sp>
        <p:nvSpPr>
          <p:cNvPr id="2122" name="Text Box 74"/>
          <p:cNvSpPr txBox="1">
            <a:spLocks noChangeArrowheads="1"/>
          </p:cNvSpPr>
          <p:nvPr/>
        </p:nvSpPr>
        <p:spPr bwMode="auto">
          <a:xfrm>
            <a:off x="6232525" y="4148138"/>
            <a:ext cx="784225" cy="274637"/>
          </a:xfrm>
          <a:prstGeom prst="rect">
            <a:avLst/>
          </a:prstGeom>
          <a:noFill/>
          <a:ln w="9525">
            <a:noFill/>
            <a:miter lim="800000"/>
            <a:headEnd/>
            <a:tailEnd/>
          </a:ln>
          <a:effectLst/>
        </p:spPr>
        <p:txBody>
          <a:bodyPr wrap="none">
            <a:spAutoFit/>
          </a:bodyPr>
          <a:lstStyle/>
          <a:p>
            <a:r>
              <a:rPr lang="en-US" sz="1200"/>
              <a:t>  Arizona</a:t>
            </a:r>
          </a:p>
        </p:txBody>
      </p:sp>
      <p:sp>
        <p:nvSpPr>
          <p:cNvPr id="2123" name="Text Box 75"/>
          <p:cNvSpPr txBox="1">
            <a:spLocks noChangeArrowheads="1"/>
          </p:cNvSpPr>
          <p:nvPr/>
        </p:nvSpPr>
        <p:spPr bwMode="auto">
          <a:xfrm>
            <a:off x="7908925" y="4148138"/>
            <a:ext cx="860425" cy="274637"/>
          </a:xfrm>
          <a:prstGeom prst="rect">
            <a:avLst/>
          </a:prstGeom>
          <a:noFill/>
          <a:ln w="9525">
            <a:noFill/>
            <a:miter lim="800000"/>
            <a:headEnd/>
            <a:tailEnd/>
          </a:ln>
          <a:effectLst/>
        </p:spPr>
        <p:txBody>
          <a:bodyPr wrap="none">
            <a:spAutoFit/>
          </a:bodyPr>
          <a:lstStyle/>
          <a:p>
            <a:r>
              <a:rPr lang="en-US" sz="1200"/>
              <a:t>C. Mexico</a:t>
            </a:r>
          </a:p>
        </p:txBody>
      </p:sp>
      <p:sp>
        <p:nvSpPr>
          <p:cNvPr id="2125" name="Text Box 77"/>
          <p:cNvSpPr txBox="1">
            <a:spLocks noChangeArrowheads="1"/>
          </p:cNvSpPr>
          <p:nvPr/>
        </p:nvSpPr>
        <p:spPr bwMode="auto">
          <a:xfrm>
            <a:off x="4724400" y="4114800"/>
            <a:ext cx="1230313" cy="274638"/>
          </a:xfrm>
          <a:prstGeom prst="rect">
            <a:avLst/>
          </a:prstGeom>
          <a:noFill/>
          <a:ln w="9525">
            <a:noFill/>
            <a:miter lim="800000"/>
            <a:headEnd/>
            <a:tailEnd/>
          </a:ln>
          <a:effectLst/>
        </p:spPr>
        <p:txBody>
          <a:bodyPr wrap="none">
            <a:spAutoFit/>
          </a:bodyPr>
          <a:lstStyle/>
          <a:p>
            <a:r>
              <a:rPr lang="en-US" sz="1200"/>
              <a:t>Sierra Nevadas</a:t>
            </a:r>
          </a:p>
        </p:txBody>
      </p:sp>
      <p:sp>
        <p:nvSpPr>
          <p:cNvPr id="2126" name="Text Box 78"/>
          <p:cNvSpPr txBox="1">
            <a:spLocks noChangeArrowheads="1"/>
          </p:cNvSpPr>
          <p:nvPr/>
        </p:nvSpPr>
        <p:spPr bwMode="auto">
          <a:xfrm>
            <a:off x="1295400" y="4114800"/>
            <a:ext cx="885825" cy="274638"/>
          </a:xfrm>
          <a:prstGeom prst="rect">
            <a:avLst/>
          </a:prstGeom>
          <a:noFill/>
          <a:ln w="9525">
            <a:noFill/>
            <a:miter lim="800000"/>
            <a:headEnd/>
            <a:tailEnd/>
          </a:ln>
          <a:effectLst/>
        </p:spPr>
        <p:txBody>
          <a:bodyPr wrap="none">
            <a:spAutoFit/>
          </a:bodyPr>
          <a:lstStyle/>
          <a:p>
            <a:r>
              <a:rPr lang="en-US" sz="1200"/>
              <a:t>SE Alaska</a:t>
            </a:r>
          </a:p>
        </p:txBody>
      </p:sp>
      <p:sp>
        <p:nvSpPr>
          <p:cNvPr id="2127" name="Line 79"/>
          <p:cNvSpPr>
            <a:spLocks noChangeShapeType="1"/>
          </p:cNvSpPr>
          <p:nvPr/>
        </p:nvSpPr>
        <p:spPr bwMode="auto">
          <a:xfrm flipV="1">
            <a:off x="4343400" y="2590800"/>
            <a:ext cx="4191000" cy="1600200"/>
          </a:xfrm>
          <a:prstGeom prst="line">
            <a:avLst/>
          </a:prstGeom>
          <a:noFill/>
          <a:ln w="9525">
            <a:solidFill>
              <a:schemeClr val="tx1"/>
            </a:solidFill>
            <a:round/>
            <a:headEnd/>
            <a:tailEnd/>
          </a:ln>
          <a:effectLst/>
        </p:spPr>
        <p:txBody>
          <a:bodyPr/>
          <a:lstStyle/>
          <a:p>
            <a:endParaRPr lang="en-US"/>
          </a:p>
        </p:txBody>
      </p:sp>
      <p:sp>
        <p:nvSpPr>
          <p:cNvPr id="2128" name="Text Box 80"/>
          <p:cNvSpPr txBox="1">
            <a:spLocks noChangeArrowheads="1"/>
          </p:cNvSpPr>
          <p:nvPr/>
        </p:nvSpPr>
        <p:spPr bwMode="auto">
          <a:xfrm>
            <a:off x="6019800" y="3733800"/>
            <a:ext cx="1921039" cy="276999"/>
          </a:xfrm>
          <a:prstGeom prst="rect">
            <a:avLst/>
          </a:prstGeom>
          <a:noFill/>
          <a:ln w="9525">
            <a:noFill/>
            <a:miter lim="800000"/>
            <a:headEnd/>
            <a:tailEnd/>
          </a:ln>
          <a:effectLst/>
        </p:spPr>
        <p:txBody>
          <a:bodyPr wrap="none">
            <a:spAutoFit/>
          </a:bodyPr>
          <a:lstStyle/>
          <a:p>
            <a:r>
              <a:rPr lang="en-US" sz="1200" dirty="0" smtClean="0"/>
              <a:t>Deserts/semi-arid </a:t>
            </a:r>
            <a:r>
              <a:rPr lang="en-US" sz="1200" dirty="0"/>
              <a:t>chaparral</a:t>
            </a:r>
          </a:p>
        </p:txBody>
      </p:sp>
      <p:sp>
        <p:nvSpPr>
          <p:cNvPr id="2129" name="Text Box 81"/>
          <p:cNvSpPr txBox="1">
            <a:spLocks noChangeArrowheads="1"/>
          </p:cNvSpPr>
          <p:nvPr/>
        </p:nvSpPr>
        <p:spPr bwMode="auto">
          <a:xfrm>
            <a:off x="5334000" y="2743200"/>
            <a:ext cx="692150" cy="274638"/>
          </a:xfrm>
          <a:prstGeom prst="rect">
            <a:avLst/>
          </a:prstGeom>
          <a:noFill/>
          <a:ln w="9525">
            <a:noFill/>
            <a:miter lim="800000"/>
            <a:headEnd/>
            <a:tailEnd/>
          </a:ln>
          <a:effectLst/>
        </p:spPr>
        <p:txBody>
          <a:bodyPr wrap="none">
            <a:spAutoFit/>
          </a:bodyPr>
          <a:lstStyle/>
          <a:p>
            <a:r>
              <a:rPr lang="en-US" sz="1200"/>
              <a:t>Forests</a:t>
            </a:r>
          </a:p>
        </p:txBody>
      </p:sp>
      <p:sp>
        <p:nvSpPr>
          <p:cNvPr id="2130" name="Line 82"/>
          <p:cNvSpPr>
            <a:spLocks noChangeShapeType="1"/>
          </p:cNvSpPr>
          <p:nvPr/>
        </p:nvSpPr>
        <p:spPr bwMode="auto">
          <a:xfrm>
            <a:off x="533400" y="762000"/>
            <a:ext cx="8077200" cy="0"/>
          </a:xfrm>
          <a:prstGeom prst="line">
            <a:avLst/>
          </a:prstGeom>
          <a:noFill/>
          <a:ln w="9525">
            <a:solidFill>
              <a:schemeClr val="tx1"/>
            </a:solidFill>
            <a:round/>
            <a:headEnd/>
            <a:tailEnd/>
          </a:ln>
          <a:effectLst/>
        </p:spPr>
        <p:txBody>
          <a:bodyPr/>
          <a:lstStyle/>
          <a:p>
            <a:endParaRPr lang="en-US"/>
          </a:p>
        </p:txBody>
      </p:sp>
      <p:sp>
        <p:nvSpPr>
          <p:cNvPr id="2131" name="Line 83"/>
          <p:cNvSpPr>
            <a:spLocks noChangeShapeType="1"/>
          </p:cNvSpPr>
          <p:nvPr/>
        </p:nvSpPr>
        <p:spPr bwMode="auto">
          <a:xfrm flipV="1">
            <a:off x="457200" y="762000"/>
            <a:ext cx="5638800" cy="3200400"/>
          </a:xfrm>
          <a:prstGeom prst="line">
            <a:avLst/>
          </a:prstGeom>
          <a:noFill/>
          <a:ln w="9525">
            <a:solidFill>
              <a:schemeClr val="tx1"/>
            </a:solidFill>
            <a:round/>
            <a:headEnd/>
            <a:tailEnd/>
          </a:ln>
          <a:effectLst/>
        </p:spPr>
        <p:txBody>
          <a:bodyPr/>
          <a:lstStyle/>
          <a:p>
            <a:endParaRPr lang="en-US"/>
          </a:p>
        </p:txBody>
      </p:sp>
      <p:sp>
        <p:nvSpPr>
          <p:cNvPr id="2132" name="Text Box 84"/>
          <p:cNvSpPr txBox="1">
            <a:spLocks noChangeArrowheads="1"/>
          </p:cNvSpPr>
          <p:nvPr/>
        </p:nvSpPr>
        <p:spPr bwMode="auto">
          <a:xfrm>
            <a:off x="838200" y="1905000"/>
            <a:ext cx="1282700" cy="274638"/>
          </a:xfrm>
          <a:prstGeom prst="rect">
            <a:avLst/>
          </a:prstGeom>
          <a:noFill/>
          <a:ln w="9525">
            <a:noFill/>
            <a:miter lim="800000"/>
            <a:headEnd/>
            <a:tailEnd/>
          </a:ln>
          <a:effectLst/>
        </p:spPr>
        <p:txBody>
          <a:bodyPr wrap="none">
            <a:spAutoFit/>
          </a:bodyPr>
          <a:lstStyle/>
          <a:p>
            <a:r>
              <a:rPr lang="en-US" sz="1200"/>
              <a:t>Glaciers and Ice</a:t>
            </a:r>
          </a:p>
        </p:txBody>
      </p:sp>
      <p:sp>
        <p:nvSpPr>
          <p:cNvPr id="2133" name="Text Box 85"/>
          <p:cNvSpPr txBox="1">
            <a:spLocks noChangeArrowheads="1"/>
          </p:cNvSpPr>
          <p:nvPr/>
        </p:nvSpPr>
        <p:spPr bwMode="auto">
          <a:xfrm>
            <a:off x="1752600" y="381000"/>
            <a:ext cx="5645150" cy="366713"/>
          </a:xfrm>
          <a:prstGeom prst="rect">
            <a:avLst/>
          </a:prstGeom>
          <a:noFill/>
          <a:ln w="9525">
            <a:noFill/>
            <a:miter lim="800000"/>
            <a:headEnd/>
            <a:tailEnd/>
          </a:ln>
          <a:effectLst/>
        </p:spPr>
        <p:txBody>
          <a:bodyPr wrap="none">
            <a:spAutoFit/>
          </a:bodyPr>
          <a:lstStyle/>
          <a:p>
            <a:r>
              <a:rPr lang="en-US"/>
              <a:t>Biomes of Western North America based on Elevation</a:t>
            </a:r>
          </a:p>
        </p:txBody>
      </p:sp>
      <p:sp>
        <p:nvSpPr>
          <p:cNvPr id="2134" name="Text Box 86"/>
          <p:cNvSpPr txBox="1">
            <a:spLocks noChangeArrowheads="1"/>
          </p:cNvSpPr>
          <p:nvPr/>
        </p:nvSpPr>
        <p:spPr bwMode="auto">
          <a:xfrm rot="-1362701">
            <a:off x="2286000" y="3124200"/>
            <a:ext cx="725488" cy="274638"/>
          </a:xfrm>
          <a:prstGeom prst="rect">
            <a:avLst/>
          </a:prstGeom>
          <a:noFill/>
          <a:ln w="9525">
            <a:noFill/>
            <a:miter lim="800000"/>
            <a:headEnd/>
            <a:tailEnd/>
          </a:ln>
          <a:effectLst/>
        </p:spPr>
        <p:txBody>
          <a:bodyPr wrap="none">
            <a:spAutoFit/>
          </a:bodyPr>
          <a:lstStyle/>
          <a:p>
            <a:r>
              <a:rPr lang="en-US" sz="1200" b="1"/>
              <a:t>treeline</a:t>
            </a:r>
          </a:p>
        </p:txBody>
      </p:sp>
      <p:grpSp>
        <p:nvGrpSpPr>
          <p:cNvPr id="4" name="Group 91"/>
          <p:cNvGrpSpPr>
            <a:grpSpLocks/>
          </p:cNvGrpSpPr>
          <p:nvPr/>
        </p:nvGrpSpPr>
        <p:grpSpPr bwMode="auto">
          <a:xfrm>
            <a:off x="304800" y="4572000"/>
            <a:ext cx="8466138" cy="1524000"/>
            <a:chOff x="192" y="2880"/>
            <a:chExt cx="5333" cy="960"/>
          </a:xfrm>
        </p:grpSpPr>
        <p:pic>
          <p:nvPicPr>
            <p:cNvPr id="2135" name="Picture 87" descr="South Fork Hoh Rainforest1"/>
            <p:cNvPicPr>
              <a:picLocks noChangeAspect="1" noChangeArrowheads="1"/>
            </p:cNvPicPr>
            <p:nvPr/>
          </p:nvPicPr>
          <p:blipFill>
            <a:blip r:embed="rId3" cstate="print">
              <a:lum bright="6000"/>
            </a:blip>
            <a:srcRect l="6561" r="4854" b="1941"/>
            <a:stretch>
              <a:fillRect/>
            </a:stretch>
          </p:blipFill>
          <p:spPr bwMode="auto">
            <a:xfrm>
              <a:off x="2880" y="2880"/>
              <a:ext cx="1296" cy="960"/>
            </a:xfrm>
            <a:prstGeom prst="rect">
              <a:avLst/>
            </a:prstGeom>
            <a:noFill/>
          </p:spPr>
        </p:pic>
        <p:pic>
          <p:nvPicPr>
            <p:cNvPr id="2136" name="Picture 88" descr="carrieglacier3"/>
            <p:cNvPicPr>
              <a:picLocks noChangeAspect="1" noChangeArrowheads="1"/>
            </p:cNvPicPr>
            <p:nvPr/>
          </p:nvPicPr>
          <p:blipFill>
            <a:blip r:embed="rId4" cstate="print">
              <a:lum bright="-6000" contrast="12000"/>
            </a:blip>
            <a:srcRect l="16859" r="6004" b="929"/>
            <a:stretch>
              <a:fillRect/>
            </a:stretch>
          </p:blipFill>
          <p:spPr bwMode="auto">
            <a:xfrm>
              <a:off x="192" y="2880"/>
              <a:ext cx="1307" cy="960"/>
            </a:xfrm>
            <a:prstGeom prst="rect">
              <a:avLst/>
            </a:prstGeom>
            <a:noFill/>
          </p:spPr>
        </p:pic>
        <p:pic>
          <p:nvPicPr>
            <p:cNvPr id="2137" name="Picture 89" descr="Hurricane Ridge 7-02"/>
            <p:cNvPicPr>
              <a:picLocks noChangeAspect="1" noChangeArrowheads="1"/>
            </p:cNvPicPr>
            <p:nvPr/>
          </p:nvPicPr>
          <p:blipFill>
            <a:blip r:embed="rId5" cstate="print">
              <a:lum bright="6000"/>
            </a:blip>
            <a:srcRect l="3021" t="4550" r="9377" b="4456"/>
            <a:stretch>
              <a:fillRect/>
            </a:stretch>
          </p:blipFill>
          <p:spPr bwMode="auto">
            <a:xfrm>
              <a:off x="1488" y="2880"/>
              <a:ext cx="1392" cy="960"/>
            </a:xfrm>
            <a:prstGeom prst="rect">
              <a:avLst/>
            </a:prstGeom>
            <a:noFill/>
          </p:spPr>
        </p:pic>
        <p:pic>
          <p:nvPicPr>
            <p:cNvPr id="2138" name="Picture 90" descr="Organ Pipe at Sunrise"/>
            <p:cNvPicPr>
              <a:picLocks noChangeAspect="1" noChangeArrowheads="1"/>
            </p:cNvPicPr>
            <p:nvPr/>
          </p:nvPicPr>
          <p:blipFill>
            <a:blip r:embed="rId6" cstate="print">
              <a:lum bright="24000" contrast="18000"/>
            </a:blip>
            <a:srcRect l="15105" t="9099"/>
            <a:stretch>
              <a:fillRect/>
            </a:stretch>
          </p:blipFill>
          <p:spPr bwMode="auto">
            <a:xfrm>
              <a:off x="4176" y="2880"/>
              <a:ext cx="1349" cy="959"/>
            </a:xfrm>
            <a:prstGeom prst="rect">
              <a:avLst/>
            </a:prstGeom>
            <a:noFill/>
          </p:spPr>
        </p:pic>
      </p:grpSp>
      <p:sp>
        <p:nvSpPr>
          <p:cNvPr id="5" name="Footer Placeholder 4"/>
          <p:cNvSpPr>
            <a:spLocks noGrp="1"/>
          </p:cNvSpPr>
          <p:nvPr>
            <p:ph type="ftr" sz="quarter" idx="11"/>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09600"/>
            <a:ext cx="8534400" cy="4525963"/>
          </a:xfrm>
        </p:spPr>
        <p:txBody>
          <a:bodyPr>
            <a:normAutofit/>
          </a:bodyPr>
          <a:lstStyle/>
          <a:p>
            <a:pPr algn="ctr">
              <a:buNone/>
            </a:pPr>
            <a:r>
              <a:rPr lang="en-US" sz="2800" dirty="0" smtClean="0"/>
              <a:t>This project was made possible in part by a grant from </a:t>
            </a:r>
          </a:p>
          <a:p>
            <a:pPr algn="ctr">
              <a:buNone/>
            </a:pPr>
            <a:r>
              <a:rPr lang="en-US" sz="4000" b="1" dirty="0" smtClean="0"/>
              <a:t>Washington’s National Park Fund.</a:t>
            </a:r>
            <a:endParaRPr lang="en-US" sz="4000" b="1" dirty="0"/>
          </a:p>
        </p:txBody>
      </p:sp>
      <p:pic>
        <p:nvPicPr>
          <p:cNvPr id="1026" name="Picture 2" descr="http://onwebmanager.net/wnpf/images/WNPF_Logo_trans.gif"/>
          <p:cNvPicPr>
            <a:picLocks noChangeAspect="1" noChangeArrowheads="1"/>
          </p:cNvPicPr>
          <p:nvPr/>
        </p:nvPicPr>
        <p:blipFill>
          <a:blip r:embed="rId2"/>
          <a:srcRect/>
          <a:stretch>
            <a:fillRect/>
          </a:stretch>
        </p:blipFill>
        <p:spPr bwMode="auto">
          <a:xfrm>
            <a:off x="3733800" y="2895600"/>
            <a:ext cx="1969129" cy="1371600"/>
          </a:xfrm>
          <a:prstGeom prst="rect">
            <a:avLst/>
          </a:prstGeom>
          <a:noFill/>
        </p:spPr>
      </p:pic>
      <p:sp>
        <p:nvSpPr>
          <p:cNvPr id="2" name="Footer Placeholder 1"/>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DCP_1564.JPG"/>
          <p:cNvPicPr>
            <a:picLocks noChangeAspect="1"/>
          </p:cNvPicPr>
          <p:nvPr/>
        </p:nvPicPr>
        <p:blipFill>
          <a:blip r:embed="rId3"/>
          <a:srcRect r="5455"/>
          <a:stretch>
            <a:fillRect/>
          </a:stretch>
        </p:blipFill>
        <p:spPr>
          <a:xfrm>
            <a:off x="533400" y="800100"/>
            <a:ext cx="8153400" cy="6057900"/>
          </a:xfrm>
          <a:prstGeom prst="rect">
            <a:avLst/>
          </a:prstGeom>
        </p:spPr>
      </p:pic>
      <p:sp>
        <p:nvSpPr>
          <p:cNvPr id="2" name="Title 1"/>
          <p:cNvSpPr>
            <a:spLocks noGrp="1"/>
          </p:cNvSpPr>
          <p:nvPr>
            <p:ph type="title"/>
          </p:nvPr>
        </p:nvSpPr>
        <p:spPr>
          <a:xfrm>
            <a:off x="457200" y="274638"/>
            <a:ext cx="8229600" cy="487362"/>
          </a:xfrm>
        </p:spPr>
        <p:txBody>
          <a:bodyPr>
            <a:normAutofit/>
          </a:bodyPr>
          <a:lstStyle/>
          <a:p>
            <a:r>
              <a:rPr lang="en-US" sz="2400" dirty="0" smtClean="0"/>
              <a:t>Treeline in the Coastal Mountains – Snowpack and Aspect</a:t>
            </a:r>
            <a:endParaRPr lang="en-US" sz="2400" dirty="0"/>
          </a:p>
        </p:txBody>
      </p:sp>
      <p:pic>
        <p:nvPicPr>
          <p:cNvPr id="20" name="Content Placeholder 19" descr="IMG_1567.jpg"/>
          <p:cNvPicPr>
            <a:picLocks noGrp="1" noChangeAspect="1"/>
          </p:cNvPicPr>
          <p:nvPr>
            <p:ph idx="1"/>
          </p:nvPr>
        </p:nvPicPr>
        <p:blipFill>
          <a:blip r:embed="rId4" cstate="print"/>
          <a:stretch>
            <a:fillRect/>
          </a:stretch>
        </p:blipFill>
        <p:spPr>
          <a:xfrm>
            <a:off x="533400" y="800100"/>
            <a:ext cx="8153400" cy="6057900"/>
          </a:xfrm>
        </p:spPr>
      </p:pic>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9" name="Picture 13"/>
          <p:cNvPicPr>
            <a:picLocks noChangeAspect="1" noChangeArrowheads="1"/>
          </p:cNvPicPr>
          <p:nvPr/>
        </p:nvPicPr>
        <p:blipFill>
          <a:blip r:embed="rId3"/>
          <a:srcRect/>
          <a:stretch>
            <a:fillRect/>
          </a:stretch>
        </p:blipFill>
        <p:spPr bwMode="auto">
          <a:xfrm>
            <a:off x="3657600" y="6024375"/>
            <a:ext cx="561975" cy="833625"/>
          </a:xfrm>
          <a:prstGeom prst="rect">
            <a:avLst/>
          </a:prstGeom>
          <a:noFill/>
          <a:ln w="9525">
            <a:noFill/>
            <a:miter lim="800000"/>
            <a:headEnd/>
            <a:tailEnd/>
          </a:ln>
          <a:effectLst/>
        </p:spPr>
      </p:pic>
      <p:pic>
        <p:nvPicPr>
          <p:cNvPr id="19464" name="Picture 8"/>
          <p:cNvPicPr>
            <a:picLocks noChangeAspect="1" noChangeArrowheads="1"/>
          </p:cNvPicPr>
          <p:nvPr/>
        </p:nvPicPr>
        <p:blipFill>
          <a:blip r:embed="rId4"/>
          <a:srcRect/>
          <a:stretch>
            <a:fillRect/>
          </a:stretch>
        </p:blipFill>
        <p:spPr bwMode="auto">
          <a:xfrm>
            <a:off x="4038600" y="6419968"/>
            <a:ext cx="354013" cy="438032"/>
          </a:xfrm>
          <a:prstGeom prst="rect">
            <a:avLst/>
          </a:prstGeom>
          <a:noFill/>
          <a:ln w="9525">
            <a:noFill/>
            <a:miter lim="800000"/>
            <a:headEnd/>
            <a:tailEnd/>
          </a:ln>
          <a:effectLst/>
        </p:spPr>
      </p:pic>
      <p:pic>
        <p:nvPicPr>
          <p:cNvPr id="19472" name="Picture 16"/>
          <p:cNvPicPr>
            <a:picLocks noChangeAspect="1" noChangeArrowheads="1"/>
          </p:cNvPicPr>
          <p:nvPr/>
        </p:nvPicPr>
        <p:blipFill>
          <a:blip r:embed="rId5"/>
          <a:srcRect/>
          <a:stretch>
            <a:fillRect/>
          </a:stretch>
        </p:blipFill>
        <p:spPr bwMode="auto">
          <a:xfrm>
            <a:off x="4419600" y="6035676"/>
            <a:ext cx="533400" cy="822324"/>
          </a:xfrm>
          <a:prstGeom prst="rect">
            <a:avLst/>
          </a:prstGeom>
          <a:noFill/>
          <a:ln w="9525">
            <a:noFill/>
            <a:miter lim="800000"/>
            <a:headEnd/>
            <a:tailEnd/>
          </a:ln>
          <a:effectLst/>
        </p:spPr>
      </p:pic>
      <p:grpSp>
        <p:nvGrpSpPr>
          <p:cNvPr id="28" name="Group 27"/>
          <p:cNvGrpSpPr/>
          <p:nvPr/>
        </p:nvGrpSpPr>
        <p:grpSpPr>
          <a:xfrm>
            <a:off x="3886200" y="6781800"/>
            <a:ext cx="990600" cy="76200"/>
            <a:chOff x="3810000" y="5486400"/>
            <a:chExt cx="990600" cy="76200"/>
          </a:xfrm>
        </p:grpSpPr>
        <p:sp>
          <p:nvSpPr>
            <p:cNvPr id="26" name="Trapezoid 25"/>
            <p:cNvSpPr/>
            <p:nvPr/>
          </p:nvSpPr>
          <p:spPr>
            <a:xfrm rot="10800000">
              <a:off x="3810000" y="5486400"/>
              <a:ext cx="990600" cy="76200"/>
            </a:xfrm>
            <a:prstGeom prst="trapezoid">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p:cNvSpPr>
              <a:spLocks/>
            </p:cNvSpPr>
            <p:nvPr/>
          </p:nvSpPr>
          <p:spPr>
            <a:xfrm rot="10800000">
              <a:off x="4191000" y="5486400"/>
              <a:ext cx="244602" cy="43282"/>
            </a:xfrm>
            <a:prstGeom prst="trapezoid">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274638"/>
            <a:ext cx="8229600" cy="792162"/>
          </a:xfrm>
        </p:spPr>
        <p:txBody>
          <a:bodyPr>
            <a:normAutofit/>
          </a:bodyPr>
          <a:lstStyle/>
          <a:p>
            <a:r>
              <a:rPr lang="en-US" sz="3200" dirty="0" smtClean="0"/>
              <a:t>A Cross-Section of a Pacific Northwest Valley</a:t>
            </a:r>
            <a:endParaRPr lang="en-US" sz="3200" dirty="0"/>
          </a:p>
        </p:txBody>
      </p:sp>
      <p:grpSp>
        <p:nvGrpSpPr>
          <p:cNvPr id="76" name="Group 75"/>
          <p:cNvGrpSpPr/>
          <p:nvPr/>
        </p:nvGrpSpPr>
        <p:grpSpPr>
          <a:xfrm>
            <a:off x="0" y="2362200"/>
            <a:ext cx="3962400" cy="4495800"/>
            <a:chOff x="0" y="1828800"/>
            <a:chExt cx="4343400" cy="5029200"/>
          </a:xfrm>
        </p:grpSpPr>
        <p:sp>
          <p:nvSpPr>
            <p:cNvPr id="66" name="Right Triangle 65"/>
            <p:cNvSpPr/>
            <p:nvPr/>
          </p:nvSpPr>
          <p:spPr>
            <a:xfrm>
              <a:off x="0" y="1828800"/>
              <a:ext cx="4343400" cy="5029200"/>
            </a:xfrm>
            <a:prstGeom prst="rtTriangle">
              <a:avLst/>
            </a:prstGeom>
            <a:solidFill>
              <a:srgbClr val="00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ight Triangle 70"/>
            <p:cNvSpPr/>
            <p:nvPr/>
          </p:nvSpPr>
          <p:spPr>
            <a:xfrm>
              <a:off x="0" y="1828800"/>
              <a:ext cx="3352800" cy="3886200"/>
            </a:xfrm>
            <a:prstGeom prst="rtTriangle">
              <a:avLst/>
            </a:prstGeom>
            <a:solidFill>
              <a:srgbClr val="6AA2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ight Triangle 69"/>
            <p:cNvSpPr/>
            <p:nvPr/>
          </p:nvSpPr>
          <p:spPr>
            <a:xfrm>
              <a:off x="0" y="1828800"/>
              <a:ext cx="2362200" cy="2743200"/>
            </a:xfrm>
            <a:prstGeom prst="rtTriangle">
              <a:avLst/>
            </a:prstGeom>
            <a:solidFill>
              <a:srgbClr val="B8C09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ight Triangle 68"/>
            <p:cNvSpPr/>
            <p:nvPr/>
          </p:nvSpPr>
          <p:spPr>
            <a:xfrm>
              <a:off x="0" y="1828800"/>
              <a:ext cx="1371600" cy="1600200"/>
            </a:xfrm>
            <a:prstGeom prst="rtTriangl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TextBox 78"/>
          <p:cNvSpPr txBox="1"/>
          <p:nvPr/>
        </p:nvSpPr>
        <p:spPr>
          <a:xfrm>
            <a:off x="0" y="6211669"/>
            <a:ext cx="2569037" cy="646331"/>
          </a:xfrm>
          <a:prstGeom prst="rect">
            <a:avLst/>
          </a:prstGeom>
          <a:noFill/>
        </p:spPr>
        <p:txBody>
          <a:bodyPr wrap="none" rtlCol="0">
            <a:spAutoFit/>
          </a:bodyPr>
          <a:lstStyle/>
          <a:p>
            <a:pPr algn="ctr"/>
            <a:r>
              <a:rPr lang="en-US" sz="1200" dirty="0" smtClean="0"/>
              <a:t>Lowland Forest</a:t>
            </a:r>
          </a:p>
          <a:p>
            <a:pPr algn="ctr"/>
            <a:r>
              <a:rPr lang="en-US" sz="1200" dirty="0" smtClean="0"/>
              <a:t>Douglas fir/western hemlock/grand fir</a:t>
            </a:r>
          </a:p>
          <a:p>
            <a:pPr algn="ctr"/>
            <a:r>
              <a:rPr lang="en-US" sz="1200" dirty="0" smtClean="0"/>
              <a:t>western red cedar/Sitka spruce</a:t>
            </a:r>
            <a:endParaRPr lang="en-US" sz="1200" dirty="0"/>
          </a:p>
        </p:txBody>
      </p:sp>
      <p:sp>
        <p:nvSpPr>
          <p:cNvPr id="80" name="TextBox 79"/>
          <p:cNvSpPr txBox="1"/>
          <p:nvPr/>
        </p:nvSpPr>
        <p:spPr>
          <a:xfrm>
            <a:off x="0" y="5334000"/>
            <a:ext cx="2642135" cy="461665"/>
          </a:xfrm>
          <a:prstGeom prst="rect">
            <a:avLst/>
          </a:prstGeom>
          <a:noFill/>
        </p:spPr>
        <p:txBody>
          <a:bodyPr wrap="none" rtlCol="0">
            <a:spAutoFit/>
          </a:bodyPr>
          <a:lstStyle/>
          <a:p>
            <a:pPr algn="ctr"/>
            <a:r>
              <a:rPr lang="en-US" sz="1200" dirty="0" smtClean="0"/>
              <a:t>Montane Forests</a:t>
            </a:r>
          </a:p>
          <a:p>
            <a:pPr algn="ctr"/>
            <a:r>
              <a:rPr lang="en-US" sz="1200" dirty="0" smtClean="0"/>
              <a:t>silver fir/mountain hemlock/Douglas fir</a:t>
            </a:r>
            <a:endParaRPr lang="en-US" sz="1200" dirty="0"/>
          </a:p>
        </p:txBody>
      </p:sp>
      <p:sp>
        <p:nvSpPr>
          <p:cNvPr id="81" name="TextBox 80"/>
          <p:cNvSpPr txBox="1"/>
          <p:nvPr/>
        </p:nvSpPr>
        <p:spPr>
          <a:xfrm>
            <a:off x="0" y="4343400"/>
            <a:ext cx="1828800" cy="461665"/>
          </a:xfrm>
          <a:prstGeom prst="rect">
            <a:avLst/>
          </a:prstGeom>
          <a:noFill/>
        </p:spPr>
        <p:txBody>
          <a:bodyPr wrap="square" rtlCol="0">
            <a:spAutoFit/>
          </a:bodyPr>
          <a:lstStyle/>
          <a:p>
            <a:pPr algn="ctr"/>
            <a:r>
              <a:rPr lang="en-US" sz="1200" dirty="0" smtClean="0"/>
              <a:t>Subalpine Forest</a:t>
            </a:r>
          </a:p>
          <a:p>
            <a:pPr algn="ctr"/>
            <a:r>
              <a:rPr lang="en-US" sz="1200" dirty="0" smtClean="0"/>
              <a:t>subalpine fir/yellow cedar</a:t>
            </a:r>
            <a:endParaRPr lang="en-US" sz="1200" dirty="0"/>
          </a:p>
        </p:txBody>
      </p:sp>
      <p:sp>
        <p:nvSpPr>
          <p:cNvPr id="82" name="TextBox 81"/>
          <p:cNvSpPr txBox="1"/>
          <p:nvPr/>
        </p:nvSpPr>
        <p:spPr>
          <a:xfrm>
            <a:off x="0" y="3352800"/>
            <a:ext cx="914400" cy="461665"/>
          </a:xfrm>
          <a:prstGeom prst="rect">
            <a:avLst/>
          </a:prstGeom>
          <a:noFill/>
        </p:spPr>
        <p:txBody>
          <a:bodyPr wrap="square" rtlCol="0">
            <a:spAutoFit/>
          </a:bodyPr>
          <a:lstStyle/>
          <a:p>
            <a:pPr algn="ctr"/>
            <a:r>
              <a:rPr lang="en-US" sz="1200" dirty="0" smtClean="0"/>
              <a:t>Alpine meadows</a:t>
            </a:r>
            <a:endParaRPr lang="en-US" sz="1200" dirty="0"/>
          </a:p>
        </p:txBody>
      </p:sp>
      <p:grpSp>
        <p:nvGrpSpPr>
          <p:cNvPr id="88" name="Group 87"/>
          <p:cNvGrpSpPr/>
          <p:nvPr/>
        </p:nvGrpSpPr>
        <p:grpSpPr>
          <a:xfrm>
            <a:off x="4800599" y="1752600"/>
            <a:ext cx="4343401" cy="5105400"/>
            <a:chOff x="5562600" y="1752600"/>
            <a:chExt cx="3581402" cy="5105400"/>
          </a:xfrm>
        </p:grpSpPr>
        <p:sp>
          <p:nvSpPr>
            <p:cNvPr id="72" name="Right Triangle 71"/>
            <p:cNvSpPr/>
            <p:nvPr/>
          </p:nvSpPr>
          <p:spPr>
            <a:xfrm>
              <a:off x="5562600" y="1752600"/>
              <a:ext cx="3581400" cy="5105400"/>
            </a:xfrm>
            <a:prstGeom prst="rtTriangle">
              <a:avLst/>
            </a:prstGeom>
            <a:solidFill>
              <a:srgbClr val="006600"/>
            </a:solidFill>
            <a:ln w="12700">
              <a:solidFill>
                <a:schemeClr val="tx1"/>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ight Triangle 72"/>
            <p:cNvSpPr/>
            <p:nvPr/>
          </p:nvSpPr>
          <p:spPr>
            <a:xfrm>
              <a:off x="6379411" y="1752600"/>
              <a:ext cx="2764589" cy="3945082"/>
            </a:xfrm>
            <a:prstGeom prst="rtTriangle">
              <a:avLst/>
            </a:prstGeom>
            <a:solidFill>
              <a:srgbClr val="6AA277"/>
            </a:solidFill>
            <a:ln w="12700">
              <a:solidFill>
                <a:schemeClr val="tx1"/>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p:cNvSpPr/>
            <p:nvPr/>
          </p:nvSpPr>
          <p:spPr>
            <a:xfrm>
              <a:off x="7196221" y="1752600"/>
              <a:ext cx="1947779" cy="2784764"/>
            </a:xfrm>
            <a:prstGeom prst="rtTriangle">
              <a:avLst/>
            </a:prstGeom>
            <a:solidFill>
              <a:srgbClr val="B8C092"/>
            </a:solidFill>
            <a:ln w="12700">
              <a:solidFill>
                <a:schemeClr val="tx1"/>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ight Triangle 74"/>
            <p:cNvSpPr/>
            <p:nvPr/>
          </p:nvSpPr>
          <p:spPr>
            <a:xfrm>
              <a:off x="7950200" y="1752600"/>
              <a:ext cx="1193800" cy="1701800"/>
            </a:xfrm>
            <a:prstGeom prst="rtTriangle">
              <a:avLst/>
            </a:prstGeom>
            <a:solidFill>
              <a:schemeClr val="bg2">
                <a:lumMod val="90000"/>
              </a:schemeClr>
            </a:solidFill>
            <a:ln w="12700">
              <a:solidFill>
                <a:schemeClr val="tx1"/>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ight Triangle 77"/>
            <p:cNvSpPr/>
            <p:nvPr/>
          </p:nvSpPr>
          <p:spPr>
            <a:xfrm>
              <a:off x="8382000" y="1752600"/>
              <a:ext cx="762000" cy="1066800"/>
            </a:xfrm>
            <a:prstGeom prst="rtTriangle">
              <a:avLst/>
            </a:prstGeom>
            <a:solidFill>
              <a:schemeClr val="bg1">
                <a:lumMod val="75000"/>
              </a:schemeClr>
            </a:solidFill>
            <a:ln w="12700">
              <a:solidFill>
                <a:schemeClr val="tx1"/>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p:cNvSpPr txBox="1"/>
            <p:nvPr/>
          </p:nvSpPr>
          <p:spPr>
            <a:xfrm>
              <a:off x="7025673" y="6027003"/>
              <a:ext cx="2118329" cy="830997"/>
            </a:xfrm>
            <a:prstGeom prst="rect">
              <a:avLst/>
            </a:prstGeom>
            <a:noFill/>
          </p:spPr>
          <p:txBody>
            <a:bodyPr wrap="none" rtlCol="0">
              <a:spAutoFit/>
            </a:bodyPr>
            <a:lstStyle/>
            <a:p>
              <a:pPr algn="ctr"/>
              <a:r>
                <a:rPr lang="en-US" sz="1200" b="1" dirty="0" smtClean="0"/>
                <a:t>Lowland Forest</a:t>
              </a:r>
            </a:p>
            <a:p>
              <a:pPr algn="ctr"/>
              <a:r>
                <a:rPr lang="en-US" sz="1200" dirty="0" smtClean="0"/>
                <a:t>Sea Level to 2000 ft</a:t>
              </a:r>
            </a:p>
            <a:p>
              <a:pPr algn="ctr"/>
              <a:r>
                <a:rPr lang="en-US" sz="1200" dirty="0" smtClean="0"/>
                <a:t>Douglas fir/western hemlock/grand fir</a:t>
              </a:r>
            </a:p>
            <a:p>
              <a:pPr algn="ctr"/>
              <a:r>
                <a:rPr lang="en-US" sz="1200" dirty="0" smtClean="0"/>
                <a:t>western red cedar/Sitka spruce</a:t>
              </a:r>
              <a:endParaRPr lang="en-US" sz="1200" dirty="0"/>
            </a:p>
          </p:txBody>
        </p:sp>
        <p:sp>
          <p:nvSpPr>
            <p:cNvPr id="85" name="TextBox 84"/>
            <p:cNvSpPr txBox="1"/>
            <p:nvPr/>
          </p:nvSpPr>
          <p:spPr>
            <a:xfrm>
              <a:off x="6965399" y="5029200"/>
              <a:ext cx="2178603" cy="646331"/>
            </a:xfrm>
            <a:prstGeom prst="rect">
              <a:avLst/>
            </a:prstGeom>
            <a:noFill/>
          </p:spPr>
          <p:txBody>
            <a:bodyPr wrap="none" rtlCol="0">
              <a:spAutoFit/>
            </a:bodyPr>
            <a:lstStyle/>
            <a:p>
              <a:pPr algn="ctr"/>
              <a:r>
                <a:rPr lang="en-US" sz="1200" b="1" dirty="0" smtClean="0"/>
                <a:t>Montane Forests</a:t>
              </a:r>
            </a:p>
            <a:p>
              <a:pPr algn="ctr"/>
              <a:r>
                <a:rPr lang="en-US" sz="1200" dirty="0" smtClean="0"/>
                <a:t>2000 to 4000 ft</a:t>
              </a:r>
            </a:p>
            <a:p>
              <a:pPr algn="ctr"/>
              <a:r>
                <a:rPr lang="en-US" sz="1200" dirty="0" smtClean="0"/>
                <a:t>silver fir/mountain hemlock/Douglas fir</a:t>
              </a:r>
              <a:endParaRPr lang="en-US" sz="1200" dirty="0"/>
            </a:p>
          </p:txBody>
        </p:sp>
        <p:sp>
          <p:nvSpPr>
            <p:cNvPr id="86" name="TextBox 85"/>
            <p:cNvSpPr txBox="1"/>
            <p:nvPr/>
          </p:nvSpPr>
          <p:spPr>
            <a:xfrm>
              <a:off x="7467600" y="3962400"/>
              <a:ext cx="1676400" cy="646331"/>
            </a:xfrm>
            <a:prstGeom prst="rect">
              <a:avLst/>
            </a:prstGeom>
            <a:noFill/>
          </p:spPr>
          <p:txBody>
            <a:bodyPr wrap="square" rtlCol="0">
              <a:spAutoFit/>
            </a:bodyPr>
            <a:lstStyle/>
            <a:p>
              <a:pPr algn="ctr"/>
              <a:r>
                <a:rPr lang="en-US" sz="1200" b="1" dirty="0" smtClean="0"/>
                <a:t>Subalpine Forest</a:t>
              </a:r>
            </a:p>
            <a:p>
              <a:pPr algn="ctr"/>
              <a:r>
                <a:rPr lang="en-US" sz="1200" dirty="0" smtClean="0"/>
                <a:t>4000-5000 ft</a:t>
              </a:r>
            </a:p>
            <a:p>
              <a:pPr algn="ctr"/>
              <a:r>
                <a:rPr lang="en-US" sz="1200" dirty="0" smtClean="0"/>
                <a:t>subalpine fir/yellow cedar</a:t>
              </a:r>
              <a:endParaRPr lang="en-US" sz="1200" dirty="0"/>
            </a:p>
          </p:txBody>
        </p:sp>
        <p:sp>
          <p:nvSpPr>
            <p:cNvPr id="87" name="TextBox 86"/>
            <p:cNvSpPr txBox="1"/>
            <p:nvPr/>
          </p:nvSpPr>
          <p:spPr>
            <a:xfrm>
              <a:off x="8201526" y="2819400"/>
              <a:ext cx="942474" cy="646331"/>
            </a:xfrm>
            <a:prstGeom prst="rect">
              <a:avLst/>
            </a:prstGeom>
            <a:noFill/>
          </p:spPr>
          <p:txBody>
            <a:bodyPr wrap="square" rtlCol="0">
              <a:spAutoFit/>
            </a:bodyPr>
            <a:lstStyle/>
            <a:p>
              <a:pPr algn="ctr"/>
              <a:r>
                <a:rPr lang="en-US" sz="1200" b="1" dirty="0" smtClean="0"/>
                <a:t>Alpine meadows</a:t>
              </a:r>
            </a:p>
            <a:p>
              <a:pPr algn="ctr"/>
              <a:r>
                <a:rPr lang="en-US" sz="1200" dirty="0" smtClean="0"/>
                <a:t>5000-6500 ft</a:t>
              </a:r>
              <a:endParaRPr lang="en-US" sz="1200" dirty="0"/>
            </a:p>
          </p:txBody>
        </p:sp>
      </p:grpSp>
      <p:grpSp>
        <p:nvGrpSpPr>
          <p:cNvPr id="99" name="Group 98"/>
          <p:cNvGrpSpPr/>
          <p:nvPr/>
        </p:nvGrpSpPr>
        <p:grpSpPr>
          <a:xfrm>
            <a:off x="8534400" y="1752600"/>
            <a:ext cx="370977" cy="863592"/>
            <a:chOff x="8632814" y="1587828"/>
            <a:chExt cx="370977" cy="863592"/>
          </a:xfrm>
        </p:grpSpPr>
        <p:sp>
          <p:nvSpPr>
            <p:cNvPr id="89" name="Teardrop 88"/>
            <p:cNvSpPr/>
            <p:nvPr/>
          </p:nvSpPr>
          <p:spPr>
            <a:xfrm rot="2352555">
              <a:off x="8632814" y="1587828"/>
              <a:ext cx="268445" cy="863592"/>
            </a:xfrm>
            <a:prstGeom prst="teardrop">
              <a:avLst>
                <a:gd name="adj" fmla="val 110173"/>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rot="18679888">
              <a:off x="8632535" y="1829317"/>
              <a:ext cx="511679" cy="230832"/>
            </a:xfrm>
            <a:prstGeom prst="rect">
              <a:avLst/>
            </a:prstGeom>
            <a:noFill/>
          </p:spPr>
          <p:txBody>
            <a:bodyPr wrap="none" rtlCol="0">
              <a:spAutoFit/>
            </a:bodyPr>
            <a:lstStyle/>
            <a:p>
              <a:r>
                <a:rPr lang="en-US" sz="900" dirty="0" smtClean="0"/>
                <a:t>Glacier</a:t>
              </a:r>
              <a:endParaRPr lang="en-US" sz="900" dirty="0"/>
            </a:p>
          </p:txBody>
        </p:sp>
      </p:grpSp>
      <p:pic>
        <p:nvPicPr>
          <p:cNvPr id="19466" name="Picture 10"/>
          <p:cNvPicPr>
            <a:picLocks noChangeAspect="1" noChangeArrowheads="1"/>
          </p:cNvPicPr>
          <p:nvPr/>
        </p:nvPicPr>
        <p:blipFill>
          <a:blip r:embed="rId6"/>
          <a:srcRect/>
          <a:stretch>
            <a:fillRect/>
          </a:stretch>
        </p:blipFill>
        <p:spPr bwMode="auto">
          <a:xfrm>
            <a:off x="1524000" y="3505200"/>
            <a:ext cx="152400" cy="644836"/>
          </a:xfrm>
          <a:prstGeom prst="rect">
            <a:avLst/>
          </a:prstGeom>
          <a:noFill/>
          <a:ln w="9525">
            <a:noFill/>
            <a:miter lim="800000"/>
            <a:headEnd/>
            <a:tailEnd/>
          </a:ln>
          <a:effectLst/>
        </p:spPr>
      </p:pic>
      <p:pic>
        <p:nvPicPr>
          <p:cNvPr id="19467" name="Picture 11"/>
          <p:cNvPicPr>
            <a:picLocks noChangeAspect="1" noChangeArrowheads="1"/>
          </p:cNvPicPr>
          <p:nvPr/>
        </p:nvPicPr>
        <p:blipFill>
          <a:blip r:embed="rId7"/>
          <a:srcRect/>
          <a:stretch>
            <a:fillRect/>
          </a:stretch>
        </p:blipFill>
        <p:spPr bwMode="auto">
          <a:xfrm>
            <a:off x="6400800" y="3886200"/>
            <a:ext cx="381000" cy="863156"/>
          </a:xfrm>
          <a:prstGeom prst="rect">
            <a:avLst/>
          </a:prstGeom>
          <a:noFill/>
          <a:ln w="9525">
            <a:noFill/>
            <a:miter lim="800000"/>
            <a:headEnd/>
            <a:tailEnd/>
          </a:ln>
          <a:effectLst/>
        </p:spPr>
      </p:pic>
      <p:pic>
        <p:nvPicPr>
          <p:cNvPr id="19471" name="Picture 15"/>
          <p:cNvPicPr>
            <a:picLocks noChangeAspect="1" noChangeArrowheads="1"/>
          </p:cNvPicPr>
          <p:nvPr/>
        </p:nvPicPr>
        <p:blipFill>
          <a:blip r:embed="rId8"/>
          <a:srcRect/>
          <a:stretch>
            <a:fillRect/>
          </a:stretch>
        </p:blipFill>
        <p:spPr bwMode="auto">
          <a:xfrm>
            <a:off x="4876800" y="5486400"/>
            <a:ext cx="558846" cy="1016400"/>
          </a:xfrm>
          <a:prstGeom prst="rect">
            <a:avLst/>
          </a:prstGeom>
          <a:noFill/>
          <a:ln w="9525">
            <a:noFill/>
            <a:miter lim="800000"/>
            <a:headEnd/>
            <a:tailEnd/>
          </a:ln>
          <a:effectLst/>
        </p:spPr>
      </p:pic>
      <p:pic>
        <p:nvPicPr>
          <p:cNvPr id="19474" name="Picture 18"/>
          <p:cNvPicPr>
            <a:picLocks noChangeAspect="1" noChangeArrowheads="1"/>
          </p:cNvPicPr>
          <p:nvPr/>
        </p:nvPicPr>
        <p:blipFill>
          <a:blip r:embed="rId9"/>
          <a:srcRect/>
          <a:stretch>
            <a:fillRect/>
          </a:stretch>
        </p:blipFill>
        <p:spPr bwMode="auto">
          <a:xfrm>
            <a:off x="5867400" y="4495800"/>
            <a:ext cx="428625" cy="862313"/>
          </a:xfrm>
          <a:prstGeom prst="rect">
            <a:avLst/>
          </a:prstGeom>
          <a:noFill/>
          <a:ln w="9525">
            <a:noFill/>
            <a:miter lim="800000"/>
            <a:headEnd/>
            <a:tailEnd/>
          </a:ln>
          <a:effectLst/>
        </p:spPr>
      </p:pic>
      <p:pic>
        <p:nvPicPr>
          <p:cNvPr id="19475" name="Picture 19"/>
          <p:cNvPicPr>
            <a:picLocks noChangeAspect="1" noChangeArrowheads="1"/>
          </p:cNvPicPr>
          <p:nvPr/>
        </p:nvPicPr>
        <p:blipFill>
          <a:blip r:embed="rId10"/>
          <a:srcRect/>
          <a:stretch>
            <a:fillRect/>
          </a:stretch>
        </p:blipFill>
        <p:spPr bwMode="auto">
          <a:xfrm>
            <a:off x="1828800" y="3962400"/>
            <a:ext cx="304800" cy="660722"/>
          </a:xfrm>
          <a:prstGeom prst="rect">
            <a:avLst/>
          </a:prstGeom>
          <a:noFill/>
          <a:ln w="9525">
            <a:noFill/>
            <a:miter lim="800000"/>
            <a:headEnd/>
            <a:tailEnd/>
          </a:ln>
          <a:effectLst/>
        </p:spPr>
      </p:pic>
      <p:pic>
        <p:nvPicPr>
          <p:cNvPr id="19476" name="Picture 20"/>
          <p:cNvPicPr>
            <a:picLocks noChangeAspect="1" noChangeArrowheads="1"/>
          </p:cNvPicPr>
          <p:nvPr/>
        </p:nvPicPr>
        <p:blipFill>
          <a:blip r:embed="rId11"/>
          <a:srcRect/>
          <a:stretch>
            <a:fillRect/>
          </a:stretch>
        </p:blipFill>
        <p:spPr bwMode="auto">
          <a:xfrm>
            <a:off x="1066800" y="3505200"/>
            <a:ext cx="334872" cy="328613"/>
          </a:xfrm>
          <a:prstGeom prst="rect">
            <a:avLst/>
          </a:prstGeom>
          <a:noFill/>
          <a:ln w="9525">
            <a:noFill/>
            <a:miter lim="800000"/>
            <a:headEnd/>
            <a:tailEnd/>
          </a:ln>
          <a:effectLst/>
        </p:spPr>
      </p:pic>
      <p:pic>
        <p:nvPicPr>
          <p:cNvPr id="47" name="Picture 20"/>
          <p:cNvPicPr>
            <a:picLocks noChangeAspect="1" noChangeArrowheads="1"/>
          </p:cNvPicPr>
          <p:nvPr/>
        </p:nvPicPr>
        <p:blipFill>
          <a:blip r:embed="rId11"/>
          <a:srcRect/>
          <a:stretch>
            <a:fillRect/>
          </a:stretch>
        </p:blipFill>
        <p:spPr bwMode="auto">
          <a:xfrm>
            <a:off x="1295400" y="3733800"/>
            <a:ext cx="334872" cy="328613"/>
          </a:xfrm>
          <a:prstGeom prst="rect">
            <a:avLst/>
          </a:prstGeom>
          <a:noFill/>
          <a:ln w="9525">
            <a:noFill/>
            <a:miter lim="800000"/>
            <a:headEnd/>
            <a:tailEnd/>
          </a:ln>
          <a:effectLst/>
        </p:spPr>
      </p:pic>
      <p:pic>
        <p:nvPicPr>
          <p:cNvPr id="48" name="Picture 20"/>
          <p:cNvPicPr>
            <a:picLocks noChangeAspect="1" noChangeArrowheads="1"/>
          </p:cNvPicPr>
          <p:nvPr/>
        </p:nvPicPr>
        <p:blipFill>
          <a:blip r:embed="rId11"/>
          <a:srcRect/>
          <a:stretch>
            <a:fillRect/>
          </a:stretch>
        </p:blipFill>
        <p:spPr bwMode="auto">
          <a:xfrm>
            <a:off x="7543800" y="3124200"/>
            <a:ext cx="334872" cy="328613"/>
          </a:xfrm>
          <a:prstGeom prst="rect">
            <a:avLst/>
          </a:prstGeom>
          <a:noFill/>
          <a:ln w="9525">
            <a:noFill/>
            <a:miter lim="800000"/>
            <a:headEnd/>
            <a:tailEnd/>
          </a:ln>
          <a:effectLst/>
        </p:spPr>
      </p:pic>
      <p:pic>
        <p:nvPicPr>
          <p:cNvPr id="49" name="Picture 20"/>
          <p:cNvPicPr>
            <a:picLocks noChangeAspect="1" noChangeArrowheads="1"/>
          </p:cNvPicPr>
          <p:nvPr/>
        </p:nvPicPr>
        <p:blipFill>
          <a:blip r:embed="rId11"/>
          <a:srcRect/>
          <a:stretch>
            <a:fillRect/>
          </a:stretch>
        </p:blipFill>
        <p:spPr bwMode="auto">
          <a:xfrm>
            <a:off x="7315200" y="3352800"/>
            <a:ext cx="334872" cy="328613"/>
          </a:xfrm>
          <a:prstGeom prst="rect">
            <a:avLst/>
          </a:prstGeom>
          <a:noFill/>
          <a:ln w="9525">
            <a:noFill/>
            <a:miter lim="800000"/>
            <a:headEnd/>
            <a:tailEnd/>
          </a:ln>
          <a:effectLst/>
        </p:spPr>
      </p:pic>
      <p:pic>
        <p:nvPicPr>
          <p:cNvPr id="50" name="Picture 15"/>
          <p:cNvPicPr>
            <a:picLocks noChangeAspect="1" noChangeArrowheads="1"/>
          </p:cNvPicPr>
          <p:nvPr/>
        </p:nvPicPr>
        <p:blipFill>
          <a:blip r:embed="rId8"/>
          <a:srcRect/>
          <a:stretch>
            <a:fillRect/>
          </a:stretch>
        </p:blipFill>
        <p:spPr bwMode="auto">
          <a:xfrm>
            <a:off x="2971800" y="5257800"/>
            <a:ext cx="576263" cy="864000"/>
          </a:xfrm>
          <a:prstGeom prst="rect">
            <a:avLst/>
          </a:prstGeom>
          <a:noFill/>
          <a:ln w="9525">
            <a:noFill/>
            <a:miter lim="800000"/>
            <a:headEnd/>
            <a:tailEnd/>
          </a:ln>
          <a:effectLst/>
        </p:spPr>
      </p:pic>
      <p:pic>
        <p:nvPicPr>
          <p:cNvPr id="51" name="Picture 15"/>
          <p:cNvPicPr>
            <a:picLocks noChangeAspect="1" noChangeArrowheads="1"/>
          </p:cNvPicPr>
          <p:nvPr/>
        </p:nvPicPr>
        <p:blipFill>
          <a:blip r:embed="rId8"/>
          <a:srcRect/>
          <a:stretch>
            <a:fillRect/>
          </a:stretch>
        </p:blipFill>
        <p:spPr bwMode="auto">
          <a:xfrm>
            <a:off x="3200400" y="5486400"/>
            <a:ext cx="677909" cy="1016400"/>
          </a:xfrm>
          <a:prstGeom prst="rect">
            <a:avLst/>
          </a:prstGeom>
          <a:noFill/>
          <a:ln w="9525">
            <a:noFill/>
            <a:miter lim="800000"/>
            <a:headEnd/>
            <a:tailEnd/>
          </a:ln>
          <a:effectLst/>
        </p:spPr>
      </p:pic>
      <p:pic>
        <p:nvPicPr>
          <p:cNvPr id="52" name="Picture 15"/>
          <p:cNvPicPr>
            <a:picLocks noChangeAspect="1" noChangeArrowheads="1"/>
          </p:cNvPicPr>
          <p:nvPr/>
        </p:nvPicPr>
        <p:blipFill>
          <a:blip r:embed="rId8"/>
          <a:srcRect/>
          <a:stretch>
            <a:fillRect/>
          </a:stretch>
        </p:blipFill>
        <p:spPr bwMode="auto">
          <a:xfrm>
            <a:off x="5105400" y="5257800"/>
            <a:ext cx="576263" cy="864000"/>
          </a:xfrm>
          <a:prstGeom prst="rect">
            <a:avLst/>
          </a:prstGeom>
          <a:noFill/>
          <a:ln w="9525">
            <a:noFill/>
            <a:miter lim="800000"/>
            <a:headEnd/>
            <a:tailEnd/>
          </a:ln>
          <a:effectLst/>
        </p:spPr>
      </p:pic>
      <p:pic>
        <p:nvPicPr>
          <p:cNvPr id="54" name="Picture 10"/>
          <p:cNvPicPr>
            <a:picLocks noChangeAspect="1" noChangeArrowheads="1"/>
          </p:cNvPicPr>
          <p:nvPr/>
        </p:nvPicPr>
        <p:blipFill>
          <a:blip r:embed="rId6"/>
          <a:srcRect/>
          <a:stretch>
            <a:fillRect/>
          </a:stretch>
        </p:blipFill>
        <p:spPr bwMode="auto">
          <a:xfrm>
            <a:off x="1676400" y="3733800"/>
            <a:ext cx="228600" cy="644836"/>
          </a:xfrm>
          <a:prstGeom prst="rect">
            <a:avLst/>
          </a:prstGeom>
          <a:noFill/>
          <a:ln w="9525">
            <a:noFill/>
            <a:miter lim="800000"/>
            <a:headEnd/>
            <a:tailEnd/>
          </a:ln>
          <a:effectLst/>
        </p:spPr>
      </p:pic>
      <p:pic>
        <p:nvPicPr>
          <p:cNvPr id="55" name="Picture 10"/>
          <p:cNvPicPr>
            <a:picLocks noChangeAspect="1" noChangeArrowheads="1"/>
          </p:cNvPicPr>
          <p:nvPr/>
        </p:nvPicPr>
        <p:blipFill>
          <a:blip r:embed="rId6"/>
          <a:srcRect/>
          <a:stretch>
            <a:fillRect/>
          </a:stretch>
        </p:blipFill>
        <p:spPr bwMode="auto">
          <a:xfrm>
            <a:off x="7239000" y="3352800"/>
            <a:ext cx="152400" cy="644836"/>
          </a:xfrm>
          <a:prstGeom prst="rect">
            <a:avLst/>
          </a:prstGeom>
          <a:noFill/>
          <a:ln w="9525">
            <a:noFill/>
            <a:miter lim="800000"/>
            <a:headEnd/>
            <a:tailEnd/>
          </a:ln>
          <a:effectLst/>
        </p:spPr>
      </p:pic>
      <p:pic>
        <p:nvPicPr>
          <p:cNvPr id="56" name="Picture 10"/>
          <p:cNvPicPr>
            <a:picLocks noChangeAspect="1" noChangeArrowheads="1"/>
          </p:cNvPicPr>
          <p:nvPr/>
        </p:nvPicPr>
        <p:blipFill>
          <a:blip r:embed="rId6"/>
          <a:srcRect/>
          <a:stretch>
            <a:fillRect/>
          </a:stretch>
        </p:blipFill>
        <p:spPr bwMode="auto">
          <a:xfrm>
            <a:off x="7010400" y="3505200"/>
            <a:ext cx="228600" cy="644836"/>
          </a:xfrm>
          <a:prstGeom prst="rect">
            <a:avLst/>
          </a:prstGeom>
          <a:noFill/>
          <a:ln w="9525">
            <a:noFill/>
            <a:miter lim="800000"/>
            <a:headEnd/>
            <a:tailEnd/>
          </a:ln>
          <a:effectLst/>
        </p:spPr>
      </p:pic>
      <p:pic>
        <p:nvPicPr>
          <p:cNvPr id="57" name="Picture 11"/>
          <p:cNvPicPr>
            <a:picLocks noChangeAspect="1" noChangeArrowheads="1"/>
          </p:cNvPicPr>
          <p:nvPr/>
        </p:nvPicPr>
        <p:blipFill>
          <a:blip r:embed="rId7"/>
          <a:srcRect/>
          <a:stretch>
            <a:fillRect/>
          </a:stretch>
        </p:blipFill>
        <p:spPr bwMode="auto">
          <a:xfrm>
            <a:off x="6172200" y="4191000"/>
            <a:ext cx="381000" cy="863156"/>
          </a:xfrm>
          <a:prstGeom prst="rect">
            <a:avLst/>
          </a:prstGeom>
          <a:noFill/>
          <a:ln w="9525">
            <a:noFill/>
            <a:miter lim="800000"/>
            <a:headEnd/>
            <a:tailEnd/>
          </a:ln>
          <a:effectLst/>
        </p:spPr>
      </p:pic>
      <p:pic>
        <p:nvPicPr>
          <p:cNvPr id="58" name="Picture 11"/>
          <p:cNvPicPr>
            <a:picLocks noChangeAspect="1" noChangeArrowheads="1"/>
          </p:cNvPicPr>
          <p:nvPr/>
        </p:nvPicPr>
        <p:blipFill>
          <a:blip r:embed="rId7"/>
          <a:srcRect/>
          <a:stretch>
            <a:fillRect/>
          </a:stretch>
        </p:blipFill>
        <p:spPr bwMode="auto">
          <a:xfrm>
            <a:off x="2057400" y="4114800"/>
            <a:ext cx="381000" cy="863156"/>
          </a:xfrm>
          <a:prstGeom prst="rect">
            <a:avLst/>
          </a:prstGeom>
          <a:noFill/>
          <a:ln w="9525">
            <a:noFill/>
            <a:miter lim="800000"/>
            <a:headEnd/>
            <a:tailEnd/>
          </a:ln>
          <a:effectLst/>
        </p:spPr>
      </p:pic>
      <p:pic>
        <p:nvPicPr>
          <p:cNvPr id="59" name="Picture 11"/>
          <p:cNvPicPr>
            <a:picLocks noChangeAspect="1" noChangeArrowheads="1"/>
          </p:cNvPicPr>
          <p:nvPr/>
        </p:nvPicPr>
        <p:blipFill>
          <a:blip r:embed="rId7"/>
          <a:srcRect/>
          <a:stretch>
            <a:fillRect/>
          </a:stretch>
        </p:blipFill>
        <p:spPr bwMode="auto">
          <a:xfrm>
            <a:off x="2286000" y="4343400"/>
            <a:ext cx="381000" cy="863156"/>
          </a:xfrm>
          <a:prstGeom prst="rect">
            <a:avLst/>
          </a:prstGeom>
          <a:noFill/>
          <a:ln w="9525">
            <a:noFill/>
            <a:miter lim="800000"/>
            <a:headEnd/>
            <a:tailEnd/>
          </a:ln>
          <a:effectLst/>
        </p:spPr>
      </p:pic>
      <p:pic>
        <p:nvPicPr>
          <p:cNvPr id="60" name="Picture 18"/>
          <p:cNvPicPr>
            <a:picLocks noChangeAspect="1" noChangeArrowheads="1"/>
          </p:cNvPicPr>
          <p:nvPr/>
        </p:nvPicPr>
        <p:blipFill>
          <a:blip r:embed="rId9"/>
          <a:srcRect/>
          <a:stretch>
            <a:fillRect/>
          </a:stretch>
        </p:blipFill>
        <p:spPr bwMode="auto">
          <a:xfrm>
            <a:off x="2514600" y="4648200"/>
            <a:ext cx="428625" cy="862313"/>
          </a:xfrm>
          <a:prstGeom prst="rect">
            <a:avLst/>
          </a:prstGeom>
          <a:noFill/>
          <a:ln w="9525">
            <a:noFill/>
            <a:miter lim="800000"/>
            <a:headEnd/>
            <a:tailEnd/>
          </a:ln>
          <a:effectLst/>
        </p:spPr>
      </p:pic>
      <p:pic>
        <p:nvPicPr>
          <p:cNvPr id="61" name="Picture 18"/>
          <p:cNvPicPr>
            <a:picLocks noChangeAspect="1" noChangeArrowheads="1"/>
          </p:cNvPicPr>
          <p:nvPr/>
        </p:nvPicPr>
        <p:blipFill>
          <a:blip r:embed="rId9"/>
          <a:srcRect/>
          <a:stretch>
            <a:fillRect/>
          </a:stretch>
        </p:blipFill>
        <p:spPr bwMode="auto">
          <a:xfrm>
            <a:off x="2743200" y="4876800"/>
            <a:ext cx="428625" cy="862313"/>
          </a:xfrm>
          <a:prstGeom prst="rect">
            <a:avLst/>
          </a:prstGeom>
          <a:noFill/>
          <a:ln w="9525">
            <a:noFill/>
            <a:miter lim="800000"/>
            <a:headEnd/>
            <a:tailEnd/>
          </a:ln>
          <a:effectLst/>
        </p:spPr>
      </p:pic>
      <p:pic>
        <p:nvPicPr>
          <p:cNvPr id="62" name="Picture 18"/>
          <p:cNvPicPr>
            <a:picLocks noChangeAspect="1" noChangeArrowheads="1"/>
          </p:cNvPicPr>
          <p:nvPr/>
        </p:nvPicPr>
        <p:blipFill>
          <a:blip r:embed="rId9"/>
          <a:srcRect/>
          <a:stretch>
            <a:fillRect/>
          </a:stretch>
        </p:blipFill>
        <p:spPr bwMode="auto">
          <a:xfrm>
            <a:off x="5562600" y="4800600"/>
            <a:ext cx="428625" cy="862313"/>
          </a:xfrm>
          <a:prstGeom prst="rect">
            <a:avLst/>
          </a:prstGeom>
          <a:noFill/>
          <a:ln w="9525">
            <a:noFill/>
            <a:miter lim="800000"/>
            <a:headEnd/>
            <a:tailEnd/>
          </a:ln>
          <a:effectLst/>
        </p:spPr>
      </p:pic>
      <p:pic>
        <p:nvPicPr>
          <p:cNvPr id="63" name="Picture 19"/>
          <p:cNvPicPr>
            <a:picLocks noChangeAspect="1" noChangeArrowheads="1"/>
          </p:cNvPicPr>
          <p:nvPr/>
        </p:nvPicPr>
        <p:blipFill>
          <a:blip r:embed="rId10"/>
          <a:srcRect/>
          <a:stretch>
            <a:fillRect/>
          </a:stretch>
        </p:blipFill>
        <p:spPr bwMode="auto">
          <a:xfrm>
            <a:off x="6781800" y="3733800"/>
            <a:ext cx="228600" cy="660722"/>
          </a:xfrm>
          <a:prstGeom prst="rect">
            <a:avLst/>
          </a:prstGeom>
          <a:noFill/>
          <a:ln w="9525">
            <a:noFill/>
            <a:miter lim="800000"/>
            <a:headEnd/>
            <a:tailEnd/>
          </a:ln>
          <a:effectLst/>
        </p:spPr>
      </p:pic>
      <p:sp>
        <p:nvSpPr>
          <p:cNvPr id="64" name="TextBox 63"/>
          <p:cNvSpPr txBox="1"/>
          <p:nvPr/>
        </p:nvSpPr>
        <p:spPr>
          <a:xfrm>
            <a:off x="3581400" y="5257800"/>
            <a:ext cx="1524000" cy="461665"/>
          </a:xfrm>
          <a:prstGeom prst="rect">
            <a:avLst/>
          </a:prstGeom>
          <a:noFill/>
        </p:spPr>
        <p:txBody>
          <a:bodyPr wrap="square" rtlCol="0">
            <a:spAutoFit/>
          </a:bodyPr>
          <a:lstStyle/>
          <a:p>
            <a:pPr algn="ctr"/>
            <a:r>
              <a:rPr lang="en-US" sz="1200" b="1" dirty="0" smtClean="0"/>
              <a:t>Riparian Forest</a:t>
            </a:r>
          </a:p>
          <a:p>
            <a:pPr algn="ctr"/>
            <a:r>
              <a:rPr lang="en-US" sz="1200" dirty="0" smtClean="0"/>
              <a:t>maple/alder/willow</a:t>
            </a:r>
            <a:endParaRPr lang="en-US" sz="1200" dirty="0"/>
          </a:p>
        </p:txBody>
      </p:sp>
      <p:cxnSp>
        <p:nvCxnSpPr>
          <p:cNvPr id="67" name="Straight Arrow Connector 66"/>
          <p:cNvCxnSpPr>
            <a:stCxn id="64" idx="2"/>
            <a:endCxn id="19469" idx="0"/>
          </p:cNvCxnSpPr>
          <p:nvPr/>
        </p:nvCxnSpPr>
        <p:spPr>
          <a:xfrm rot="5400000">
            <a:off x="3988539" y="5669514"/>
            <a:ext cx="304910" cy="40481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a:stCxn id="64" idx="2"/>
            <a:endCxn id="19472" idx="0"/>
          </p:cNvCxnSpPr>
          <p:nvPr/>
        </p:nvCxnSpPr>
        <p:spPr>
          <a:xfrm rot="16200000" flipH="1">
            <a:off x="4356745" y="5706120"/>
            <a:ext cx="316211" cy="3429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8382000" y="2362200"/>
            <a:ext cx="762000" cy="461665"/>
          </a:xfrm>
          <a:prstGeom prst="rect">
            <a:avLst/>
          </a:prstGeom>
          <a:noFill/>
        </p:spPr>
        <p:txBody>
          <a:bodyPr wrap="square" rtlCol="0">
            <a:spAutoFit/>
          </a:bodyPr>
          <a:lstStyle/>
          <a:p>
            <a:pPr algn="ctr"/>
            <a:r>
              <a:rPr lang="en-US" sz="1200" b="1" dirty="0" smtClean="0"/>
              <a:t>&gt; 6500”</a:t>
            </a:r>
          </a:p>
          <a:p>
            <a:pPr algn="ctr"/>
            <a:r>
              <a:rPr lang="en-US" sz="1200" b="1" dirty="0" smtClean="0"/>
              <a:t>Rock/Ice</a:t>
            </a:r>
          </a:p>
        </p:txBody>
      </p:sp>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ontane Forest Understory.JPG"/>
          <p:cNvPicPr>
            <a:picLocks noChangeAspect="1"/>
          </p:cNvPicPr>
          <p:nvPr/>
        </p:nvPicPr>
        <p:blipFill>
          <a:blip r:embed="rId3"/>
          <a:stretch>
            <a:fillRect/>
          </a:stretch>
        </p:blipFill>
        <p:spPr>
          <a:xfrm>
            <a:off x="0" y="1295400"/>
            <a:ext cx="9144000" cy="5562600"/>
          </a:xfrm>
          <a:prstGeom prst="rect">
            <a:avLst/>
          </a:prstGeom>
        </p:spPr>
      </p:pic>
      <p:sp>
        <p:nvSpPr>
          <p:cNvPr id="2" name="Title 1"/>
          <p:cNvSpPr>
            <a:spLocks noGrp="1"/>
          </p:cNvSpPr>
          <p:nvPr>
            <p:ph type="title"/>
          </p:nvPr>
        </p:nvSpPr>
        <p:spPr>
          <a:xfrm>
            <a:off x="457200" y="274638"/>
            <a:ext cx="8229600" cy="792162"/>
          </a:xfrm>
        </p:spPr>
        <p:txBody>
          <a:bodyPr>
            <a:normAutofit/>
          </a:bodyPr>
          <a:lstStyle/>
          <a:p>
            <a:r>
              <a:rPr lang="en-US" sz="3200" dirty="0" smtClean="0"/>
              <a:t>Life in the Subalpine Environment</a:t>
            </a:r>
            <a:endParaRPr lang="en-US" sz="3200" dirty="0"/>
          </a:p>
        </p:txBody>
      </p:sp>
      <p:pic>
        <p:nvPicPr>
          <p:cNvPr id="10" name="Picture 9" descr="Cox Valley2.JPG"/>
          <p:cNvPicPr>
            <a:picLocks noChangeAspect="1"/>
          </p:cNvPicPr>
          <p:nvPr/>
        </p:nvPicPr>
        <p:blipFill>
          <a:blip r:embed="rId4" cstate="print"/>
          <a:srcRect t="5879" b="8293"/>
          <a:stretch>
            <a:fillRect/>
          </a:stretch>
        </p:blipFill>
        <p:spPr>
          <a:xfrm>
            <a:off x="0" y="1295400"/>
            <a:ext cx="9144000" cy="5562600"/>
          </a:xfrm>
          <a:prstGeom prst="rect">
            <a:avLst/>
          </a:prstGeom>
        </p:spPr>
      </p:pic>
      <p:grpSp>
        <p:nvGrpSpPr>
          <p:cNvPr id="12" name="Group 11"/>
          <p:cNvGrpSpPr/>
          <p:nvPr/>
        </p:nvGrpSpPr>
        <p:grpSpPr>
          <a:xfrm>
            <a:off x="-1" y="1295400"/>
            <a:ext cx="9144001" cy="5562600"/>
            <a:chOff x="0" y="1295400"/>
            <a:chExt cx="9144001" cy="5562600"/>
          </a:xfrm>
        </p:grpSpPr>
        <p:pic>
          <p:nvPicPr>
            <p:cNvPr id="6" name="Picture 5" descr="alaskayellowcedar.jpg"/>
            <p:cNvPicPr>
              <a:picLocks noChangeAspect="1"/>
            </p:cNvPicPr>
            <p:nvPr/>
          </p:nvPicPr>
          <p:blipFill>
            <a:blip r:embed="rId5"/>
            <a:srcRect b="18889"/>
            <a:stretch>
              <a:fillRect/>
            </a:stretch>
          </p:blipFill>
          <p:spPr>
            <a:xfrm>
              <a:off x="0" y="1295400"/>
              <a:ext cx="5928732" cy="5562600"/>
            </a:xfrm>
            <a:prstGeom prst="rect">
              <a:avLst/>
            </a:prstGeom>
          </p:spPr>
        </p:pic>
        <p:pic>
          <p:nvPicPr>
            <p:cNvPr id="5" name="Picture 4" descr="subalpinefir-sapling.jpg"/>
            <p:cNvPicPr>
              <a:picLocks noChangeAspect="1"/>
            </p:cNvPicPr>
            <p:nvPr/>
          </p:nvPicPr>
          <p:blipFill>
            <a:blip r:embed="rId6"/>
            <a:stretch>
              <a:fillRect/>
            </a:stretch>
          </p:blipFill>
          <p:spPr>
            <a:xfrm>
              <a:off x="5638801" y="1295400"/>
              <a:ext cx="3505200" cy="5562600"/>
            </a:xfrm>
            <a:prstGeom prst="rect">
              <a:avLst/>
            </a:prstGeom>
          </p:spPr>
        </p:pic>
      </p:grpSp>
      <p:pic>
        <p:nvPicPr>
          <p:cNvPr id="11" name="Picture 10" descr="Grand Valley7.JPG"/>
          <p:cNvPicPr>
            <a:picLocks noChangeAspect="1"/>
          </p:cNvPicPr>
          <p:nvPr/>
        </p:nvPicPr>
        <p:blipFill>
          <a:blip r:embed="rId7"/>
          <a:stretch>
            <a:fillRect/>
          </a:stretch>
        </p:blipFill>
        <p:spPr>
          <a:xfrm>
            <a:off x="0" y="0"/>
            <a:ext cx="9144000" cy="6858000"/>
          </a:xfrm>
          <a:prstGeom prst="rect">
            <a:avLst/>
          </a:prstGeom>
        </p:spPr>
      </p:pic>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715962"/>
          </a:xfrm>
        </p:spPr>
        <p:txBody>
          <a:bodyPr>
            <a:normAutofit/>
          </a:bodyPr>
          <a:lstStyle/>
          <a:p>
            <a:r>
              <a:rPr lang="en-US" sz="3200" dirty="0" smtClean="0"/>
              <a:t>Treeline in the Rocky Mountains</a:t>
            </a:r>
            <a:endParaRPr lang="en-US" sz="3200" dirty="0"/>
          </a:p>
        </p:txBody>
      </p:sp>
      <p:pic>
        <p:nvPicPr>
          <p:cNvPr id="4" name="Content Placeholder 3" descr="Rocky Mt NP - Treeline2.JPG"/>
          <p:cNvPicPr>
            <a:picLocks noGrp="1" noChangeAspect="1"/>
          </p:cNvPicPr>
          <p:nvPr>
            <p:ph idx="1"/>
          </p:nvPr>
        </p:nvPicPr>
        <p:blipFill>
          <a:blip r:embed="rId3"/>
          <a:stretch>
            <a:fillRect/>
          </a:stretch>
        </p:blipFill>
        <p:spPr>
          <a:xfrm>
            <a:off x="228600" y="1137032"/>
            <a:ext cx="8635120" cy="5720968"/>
          </a:xfrm>
        </p:spPr>
      </p:pic>
      <p:sp>
        <p:nvSpPr>
          <p:cNvPr id="5" name="Down Arrow 4"/>
          <p:cNvSpPr/>
          <p:nvPr/>
        </p:nvSpPr>
        <p:spPr>
          <a:xfrm rot="3687501">
            <a:off x="7488868" y="2168815"/>
            <a:ext cx="320530" cy="1279858"/>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50371" y="4125686"/>
            <a:ext cx="8621486" cy="2721428"/>
          </a:xfrm>
          <a:custGeom>
            <a:avLst/>
            <a:gdLst>
              <a:gd name="connsiteX0" fmla="*/ 0 w 8621486"/>
              <a:gd name="connsiteY0" fmla="*/ 0 h 2721428"/>
              <a:gd name="connsiteX1" fmla="*/ 1317172 w 8621486"/>
              <a:gd name="connsiteY1" fmla="*/ 206828 h 2721428"/>
              <a:gd name="connsiteX2" fmla="*/ 3995058 w 8621486"/>
              <a:gd name="connsiteY2" fmla="*/ 1012371 h 2721428"/>
              <a:gd name="connsiteX3" fmla="*/ 7489372 w 8621486"/>
              <a:gd name="connsiteY3" fmla="*/ 1611085 h 2721428"/>
              <a:gd name="connsiteX4" fmla="*/ 8588829 w 8621486"/>
              <a:gd name="connsiteY4" fmla="*/ 1730828 h 2721428"/>
              <a:gd name="connsiteX5" fmla="*/ 8621486 w 8621486"/>
              <a:gd name="connsiteY5" fmla="*/ 2710543 h 2721428"/>
              <a:gd name="connsiteX6" fmla="*/ 5954486 w 8621486"/>
              <a:gd name="connsiteY6" fmla="*/ 2721428 h 2721428"/>
              <a:gd name="connsiteX7" fmla="*/ 4332515 w 8621486"/>
              <a:gd name="connsiteY7" fmla="*/ 2362200 h 2721428"/>
              <a:gd name="connsiteX8" fmla="*/ 2318658 w 8621486"/>
              <a:gd name="connsiteY8" fmla="*/ 1654628 h 2721428"/>
              <a:gd name="connsiteX9" fmla="*/ 1175658 w 8621486"/>
              <a:gd name="connsiteY9" fmla="*/ 849085 h 2721428"/>
              <a:gd name="connsiteX10" fmla="*/ 10886 w 8621486"/>
              <a:gd name="connsiteY10" fmla="*/ 500743 h 2721428"/>
              <a:gd name="connsiteX11" fmla="*/ 0 w 8621486"/>
              <a:gd name="connsiteY11" fmla="*/ 0 h 272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21486" h="2721428">
                <a:moveTo>
                  <a:pt x="0" y="0"/>
                </a:moveTo>
                <a:lnTo>
                  <a:pt x="1317172" y="206828"/>
                </a:lnTo>
                <a:lnTo>
                  <a:pt x="3995058" y="1012371"/>
                </a:lnTo>
                <a:lnTo>
                  <a:pt x="7489372" y="1611085"/>
                </a:lnTo>
                <a:lnTo>
                  <a:pt x="8588829" y="1730828"/>
                </a:lnTo>
                <a:lnTo>
                  <a:pt x="8621486" y="2710543"/>
                </a:lnTo>
                <a:lnTo>
                  <a:pt x="5954486" y="2721428"/>
                </a:lnTo>
                <a:cubicBezTo>
                  <a:pt x="5414175" y="2600134"/>
                  <a:pt x="4886273" y="2362200"/>
                  <a:pt x="4332515" y="2362200"/>
                </a:cubicBezTo>
                <a:lnTo>
                  <a:pt x="2318658" y="1654628"/>
                </a:lnTo>
                <a:lnTo>
                  <a:pt x="1175658" y="849085"/>
                </a:lnTo>
                <a:lnTo>
                  <a:pt x="10886" y="500743"/>
                </a:lnTo>
                <a:lnTo>
                  <a:pt x="0" y="0"/>
                </a:lnTo>
                <a:close/>
              </a:path>
            </a:pathLst>
          </a:custGeom>
          <a:solidFill>
            <a:schemeClr val="accent1">
              <a:lumMod val="20000"/>
              <a:lumOff val="80000"/>
              <a:alpha val="22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0" presetClass="path" presetSubtype="0" accel="50000" decel="50000" fill="hold" grpId="0" nodeType="withEffect">
                                  <p:stCondLst>
                                    <p:cond delay="0"/>
                                  </p:stCondLst>
                                  <p:childTnLst>
                                    <p:animMotion origin="layout" path="M -0.03837 0.06412 C -0.06719 0.09653 -0.16667 0.22176 -0.21233 0.25949 C -0.25799 0.29722 -0.29184 0.28403 -0.31268 0.29051 " pathEditMode="relative" rAng="0" ptsTypes="aaa">
                                      <p:cBhvr>
                                        <p:cTn id="9" dur="2000" fill="hold"/>
                                        <p:tgtEl>
                                          <p:spTgt spid="5"/>
                                        </p:tgtEl>
                                        <p:attrNameLst>
                                          <p:attrName>ppt_x</p:attrName>
                                          <p:attrName>ppt_y</p:attrName>
                                        </p:attrNameLst>
                                      </p:cBhvr>
                                      <p:rCtr x="-13700" y="11600"/>
                                    </p:animMotion>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sz="3600" dirty="0" smtClean="0"/>
              <a:t>Treeline in the Northern Appalachians</a:t>
            </a:r>
            <a:endParaRPr lang="en-US" sz="3600" dirty="0"/>
          </a:p>
        </p:txBody>
      </p:sp>
      <p:pic>
        <p:nvPicPr>
          <p:cNvPr id="5" name="Picture 4" descr="Crawford Path - Presidential Range from Mount Eisenhower.JPG"/>
          <p:cNvPicPr>
            <a:picLocks noChangeAspect="1"/>
          </p:cNvPicPr>
          <p:nvPr/>
        </p:nvPicPr>
        <p:blipFill>
          <a:blip r:embed="rId3" cstate="print"/>
          <a:stretch>
            <a:fillRect/>
          </a:stretch>
        </p:blipFill>
        <p:spPr>
          <a:xfrm>
            <a:off x="533400" y="838200"/>
            <a:ext cx="8077200" cy="6019800"/>
          </a:xfrm>
          <a:prstGeom prst="rect">
            <a:avLst/>
          </a:prstGeom>
        </p:spPr>
      </p:pic>
      <p:pic>
        <p:nvPicPr>
          <p:cNvPr id="9" name="Picture 8" descr="Mount Mansfield - summit alpine3.JPG"/>
          <p:cNvPicPr>
            <a:picLocks noChangeAspect="1"/>
          </p:cNvPicPr>
          <p:nvPr/>
        </p:nvPicPr>
        <p:blipFill>
          <a:blip r:embed="rId4" cstate="print"/>
          <a:stretch>
            <a:fillRect/>
          </a:stretch>
        </p:blipFill>
        <p:spPr>
          <a:xfrm>
            <a:off x="533400" y="838200"/>
            <a:ext cx="8102600" cy="6019800"/>
          </a:xfrm>
          <a:prstGeom prst="rect">
            <a:avLst/>
          </a:prstGeom>
        </p:spPr>
      </p:pic>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upload.wikimedia.org/wikipedia/en/c/ca/DSCF0336.JPG"/>
          <p:cNvPicPr>
            <a:picLocks noChangeAspect="1" noChangeArrowheads="1"/>
          </p:cNvPicPr>
          <p:nvPr/>
        </p:nvPicPr>
        <p:blipFill>
          <a:blip r:embed="rId3"/>
          <a:srcRect t="12226" b="4416"/>
          <a:stretch>
            <a:fillRect/>
          </a:stretch>
        </p:blipFill>
        <p:spPr bwMode="auto">
          <a:xfrm>
            <a:off x="0" y="1143000"/>
            <a:ext cx="9144000" cy="5715000"/>
          </a:xfrm>
          <a:prstGeom prst="rect">
            <a:avLst/>
          </a:prstGeom>
          <a:noFill/>
        </p:spPr>
      </p:pic>
      <p:pic>
        <p:nvPicPr>
          <p:cNvPr id="4" name="Picture 2" descr="http://upload.wikimedia.org/wikipedia/en/archive/d/d2/20080113203732%21Hump_Mountain.jpg"/>
          <p:cNvPicPr>
            <a:picLocks noChangeAspect="1" noChangeArrowheads="1"/>
          </p:cNvPicPr>
          <p:nvPr/>
        </p:nvPicPr>
        <p:blipFill>
          <a:blip r:embed="rId4"/>
          <a:srcRect/>
          <a:stretch>
            <a:fillRect/>
          </a:stretch>
        </p:blipFill>
        <p:spPr bwMode="auto">
          <a:xfrm>
            <a:off x="0" y="1143000"/>
            <a:ext cx="9131300" cy="5715000"/>
          </a:xfrm>
          <a:prstGeom prst="rect">
            <a:avLst/>
          </a:prstGeom>
          <a:noFill/>
        </p:spPr>
      </p:pic>
      <p:sp>
        <p:nvSpPr>
          <p:cNvPr id="2" name="Title 1"/>
          <p:cNvSpPr>
            <a:spLocks noGrp="1"/>
          </p:cNvSpPr>
          <p:nvPr>
            <p:ph type="title"/>
          </p:nvPr>
        </p:nvSpPr>
        <p:spPr>
          <a:xfrm>
            <a:off x="457200" y="274638"/>
            <a:ext cx="8229600" cy="792162"/>
          </a:xfrm>
        </p:spPr>
        <p:txBody>
          <a:bodyPr>
            <a:normAutofit/>
          </a:bodyPr>
          <a:lstStyle/>
          <a:p>
            <a:r>
              <a:rPr lang="en-US" sz="3200" dirty="0" smtClean="0"/>
              <a:t>Treeline in the </a:t>
            </a:r>
            <a:r>
              <a:rPr lang="en-US" sz="3200" dirty="0"/>
              <a:t>S</a:t>
            </a:r>
            <a:r>
              <a:rPr lang="en-US" sz="3200" dirty="0" smtClean="0"/>
              <a:t>outhern Appalachians?</a:t>
            </a:r>
            <a:endParaRPr lang="en-US" sz="3200" dirty="0"/>
          </a:p>
        </p:txBody>
      </p:sp>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age:Picea glauca taiga.jpg">
            <a:hlinkClick r:id="rId3"/>
          </p:cNvPr>
          <p:cNvPicPr>
            <a:picLocks noChangeAspect="1" noChangeArrowheads="1"/>
          </p:cNvPicPr>
          <p:nvPr/>
        </p:nvPicPr>
        <p:blipFill>
          <a:blip r:embed="rId4"/>
          <a:srcRect/>
          <a:stretch>
            <a:fillRect/>
          </a:stretch>
        </p:blipFill>
        <p:spPr bwMode="auto">
          <a:xfrm>
            <a:off x="-1" y="1295400"/>
            <a:ext cx="9144001" cy="5695951"/>
          </a:xfrm>
          <a:prstGeom prst="rect">
            <a:avLst/>
          </a:prstGeom>
          <a:noFill/>
        </p:spPr>
      </p:pic>
      <p:pic>
        <p:nvPicPr>
          <p:cNvPr id="4102" name="Picture 6" descr="http://upload.wikimedia.org/wikipedia/en/1/19/NPRA.jpg"/>
          <p:cNvPicPr>
            <a:picLocks noChangeAspect="1" noChangeArrowheads="1"/>
          </p:cNvPicPr>
          <p:nvPr/>
        </p:nvPicPr>
        <p:blipFill>
          <a:blip r:embed="rId5"/>
          <a:srcRect r="12258"/>
          <a:stretch>
            <a:fillRect/>
          </a:stretch>
        </p:blipFill>
        <p:spPr bwMode="auto">
          <a:xfrm>
            <a:off x="0" y="1295400"/>
            <a:ext cx="9144000" cy="5686425"/>
          </a:xfrm>
          <a:prstGeom prst="rect">
            <a:avLst/>
          </a:prstGeom>
          <a:noFill/>
        </p:spPr>
      </p:pic>
      <p:sp>
        <p:nvSpPr>
          <p:cNvPr id="2" name="Title 1"/>
          <p:cNvSpPr>
            <a:spLocks noGrp="1"/>
          </p:cNvSpPr>
          <p:nvPr>
            <p:ph type="title"/>
          </p:nvPr>
        </p:nvSpPr>
        <p:spPr>
          <a:xfrm>
            <a:off x="457200" y="274638"/>
            <a:ext cx="8229600" cy="868362"/>
          </a:xfrm>
        </p:spPr>
        <p:txBody>
          <a:bodyPr>
            <a:normAutofit/>
          </a:bodyPr>
          <a:lstStyle/>
          <a:p>
            <a:r>
              <a:rPr lang="en-US" sz="3200" dirty="0" smtClean="0"/>
              <a:t>Treeline in the Arctic</a:t>
            </a:r>
            <a:endParaRPr lang="en-US" sz="3200" dirty="0"/>
          </a:p>
        </p:txBody>
      </p:sp>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Treeline in the Tropics</a:t>
            </a:r>
            <a:endParaRPr lang="en-US" dirty="0"/>
          </a:p>
        </p:txBody>
      </p:sp>
      <p:sp>
        <p:nvSpPr>
          <p:cNvPr id="3" name="Content Placeholder 2"/>
          <p:cNvSpPr>
            <a:spLocks noGrp="1"/>
          </p:cNvSpPr>
          <p:nvPr>
            <p:ph idx="1"/>
          </p:nvPr>
        </p:nvSpPr>
        <p:spPr/>
        <p:txBody>
          <a:bodyPr/>
          <a:lstStyle/>
          <a:p>
            <a:endParaRPr lang="en-US"/>
          </a:p>
        </p:txBody>
      </p:sp>
      <p:pic>
        <p:nvPicPr>
          <p:cNvPr id="3076" name="Picture 4" descr="http://upload.wikimedia.org/wikipedia/commons/5/57/Chirrip%C3%B3.jpg"/>
          <p:cNvPicPr>
            <a:picLocks noChangeAspect="1" noChangeArrowheads="1"/>
          </p:cNvPicPr>
          <p:nvPr/>
        </p:nvPicPr>
        <p:blipFill>
          <a:blip r:embed="rId3" cstate="print"/>
          <a:srcRect l="30378" r="9425"/>
          <a:stretch>
            <a:fillRect/>
          </a:stretch>
        </p:blipFill>
        <p:spPr bwMode="auto">
          <a:xfrm>
            <a:off x="0" y="2460337"/>
            <a:ext cx="9144000" cy="3483263"/>
          </a:xfrm>
          <a:prstGeom prst="rect">
            <a:avLst/>
          </a:prstGeom>
          <a:noFill/>
        </p:spPr>
      </p:pic>
      <p:pic>
        <p:nvPicPr>
          <p:cNvPr id="3080" name="Picture 8" descr="http://upload.wikimedia.org/wikipedia/en/d/d3/Matlalcueitl.jpg"/>
          <p:cNvPicPr>
            <a:picLocks noChangeAspect="1" noChangeArrowheads="1"/>
          </p:cNvPicPr>
          <p:nvPr/>
        </p:nvPicPr>
        <p:blipFill>
          <a:blip r:embed="rId4"/>
          <a:srcRect/>
          <a:stretch>
            <a:fillRect/>
          </a:stretch>
        </p:blipFill>
        <p:spPr bwMode="auto">
          <a:xfrm>
            <a:off x="0" y="0"/>
            <a:ext cx="9146735" cy="6858000"/>
          </a:xfrm>
          <a:prstGeom prst="rect">
            <a:avLst/>
          </a:prstGeom>
          <a:noFill/>
        </p:spPr>
      </p:pic>
      <p:sp>
        <p:nvSpPr>
          <p:cNvPr id="4" name="Footer Placeholder 3"/>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80"/>
                                        </p:tgtEl>
                                        <p:attrNameLst>
                                          <p:attrName>style.visibility</p:attrName>
                                        </p:attrNameLst>
                                      </p:cBhvr>
                                      <p:to>
                                        <p:strVal val="visible"/>
                                      </p:to>
                                    </p:set>
                                    <p:animEffect transition="in" filter="fade">
                                      <p:cBhvr>
                                        <p:cTn id="7"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ushp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FTE Sci Template</Template>
  <TotalTime>460</TotalTime>
  <Words>3085</Words>
  <Application>Microsoft Office PowerPoint</Application>
  <PresentationFormat>On-screen Show (4:3)</PresentationFormat>
  <Paragraphs>175</Paragraphs>
  <Slides>17</Slides>
  <Notes>15</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Pushpin</vt:lpstr>
      <vt:lpstr>Aspect, Treeline, and Climate</vt:lpstr>
      <vt:lpstr>Treeline in the Coastal Mountains – Snowpack and Aspect</vt:lpstr>
      <vt:lpstr>A Cross-Section of a Pacific Northwest Valley</vt:lpstr>
      <vt:lpstr>Life in the Subalpine Environment</vt:lpstr>
      <vt:lpstr>Treeline in the Rocky Mountains</vt:lpstr>
      <vt:lpstr>Treeline in the Northern Appalachians</vt:lpstr>
      <vt:lpstr>Treeline in the Southern Appalachians?</vt:lpstr>
      <vt:lpstr>Treeline in the Arctic</vt:lpstr>
      <vt:lpstr>Treeline in the Tropics</vt:lpstr>
      <vt:lpstr>Other Impacts on Treeline</vt:lpstr>
      <vt:lpstr>PowerPoint Presentation</vt:lpstr>
      <vt:lpstr>Aspect in the Desert Southwest</vt:lpstr>
      <vt:lpstr>Desert Sky Islands</vt:lpstr>
      <vt:lpstr>Fires and Forest Recovery</vt:lpstr>
      <vt:lpstr>PowerPoint Presentation</vt:lpstr>
      <vt:lpstr>PowerPoint Presentation</vt:lpstr>
      <vt:lpstr>PowerPoint Presentation</vt:lpstr>
    </vt:vector>
  </TitlesOfParts>
  <Company>Olympic National Park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Aspect and Treeline</dc:title>
  <dc:creator>Olympic National Park</dc:creator>
  <cp:lastModifiedBy>Barbero, Kiley J.</cp:lastModifiedBy>
  <cp:revision>57</cp:revision>
  <dcterms:created xsi:type="dcterms:W3CDTF">2008-11-10T19:16:30Z</dcterms:created>
  <dcterms:modified xsi:type="dcterms:W3CDTF">2011-09-30T16:27:38Z</dcterms:modified>
</cp:coreProperties>
</file>