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9" r:id="rId3"/>
    <p:sldId id="272" r:id="rId4"/>
    <p:sldId id="274" r:id="rId5"/>
    <p:sldId id="273" r:id="rId6"/>
    <p:sldId id="275" r:id="rId7"/>
    <p:sldId id="257" r:id="rId8"/>
    <p:sldId id="260" r:id="rId9"/>
    <p:sldId id="261" r:id="rId10"/>
    <p:sldId id="262" r:id="rId11"/>
    <p:sldId id="276" r:id="rId12"/>
    <p:sldId id="277" r:id="rId13"/>
    <p:sldId id="278" r:id="rId14"/>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7FAF80"/>
    <a:srgbClr val="008000"/>
    <a:srgbClr val="47804E"/>
    <a:srgbClr val="339966"/>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015" autoAdjust="0"/>
  </p:normalViewPr>
  <p:slideViewPr>
    <p:cSldViewPr>
      <p:cViewPr>
        <p:scale>
          <a:sx n="102" d="100"/>
          <a:sy n="102" d="100"/>
        </p:scale>
        <p:origin x="-23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11" d="100"/>
          <a:sy n="111" d="100"/>
        </p:scale>
        <p:origin x="-630" y="-90"/>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96DBB237-C653-415E-B39C-79241737B543}" type="datetimeFigureOut">
              <a:rPr lang="en-US" smtClean="0"/>
              <a:pPr/>
              <a:t>9/29/2011</a:t>
            </a:fld>
            <a:endParaRPr lang="en-US"/>
          </a:p>
        </p:txBody>
      </p:sp>
      <p:sp>
        <p:nvSpPr>
          <p:cNvPr id="4" name="Slide Image Placeholder 3"/>
          <p:cNvSpPr>
            <a:spLocks noGrp="1" noRot="1" noChangeAspect="1"/>
          </p:cNvSpPr>
          <p:nvPr>
            <p:ph type="sldImg" idx="2"/>
          </p:nvPr>
        </p:nvSpPr>
        <p:spPr>
          <a:xfrm>
            <a:off x="1752600" y="381000"/>
            <a:ext cx="5283200" cy="39624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04800" y="4343400"/>
            <a:ext cx="8610600" cy="2133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B4D21C41-F4A6-4073-AFB0-F960BC7A9870}" type="slidenum">
              <a:rPr lang="en-US" smtClean="0"/>
              <a:pPr/>
              <a:t>‹#›</a:t>
            </a:fld>
            <a:endParaRPr lang="en-US"/>
          </a:p>
        </p:txBody>
      </p:sp>
    </p:spTree>
    <p:extLst>
      <p:ext uri="{BB962C8B-B14F-4D97-AF65-F5344CB8AC3E}">
        <p14:creationId xmlns:p14="http://schemas.microsoft.com/office/powerpoint/2010/main" val="14980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Aspect</a:t>
            </a:r>
            <a:r>
              <a:rPr lang="en-US" baseline="0" dirty="0" smtClean="0"/>
              <a:t> refers to what direction a slope faces. Due to the angle of the sun in the sky, south-facing slopes get much more sun than north-facing slopes, particularly in winter. In winter, some north-facing slopes get absolutely no sun (in the shadows), while the south-facing slopes get all of the available sun. Even in summer, when the sun is the brightest and highest, the sun remains slightly in the south in the day, meaning north-facing slopes remain colder.</a:t>
            </a:r>
          </a:p>
          <a:p>
            <a:endParaRPr lang="en-US" baseline="0" dirty="0" smtClean="0"/>
          </a:p>
          <a:p>
            <a:r>
              <a:rPr lang="en-US" baseline="0" dirty="0" smtClean="0"/>
              <a:t>Notice in the left image that the south-sides of the trees have no snow on the branches, but the north-side branches still have snow. The image on the right shows that despite it being a bright sunny day, the long shadows results in darkness for anything north of an obstruction. Notice the large drift that is not melting off on the side? Both of these images were taken on the same day.</a:t>
            </a:r>
            <a:endParaRPr lang="en-US" dirty="0"/>
          </a:p>
        </p:txBody>
      </p:sp>
      <p:sp>
        <p:nvSpPr>
          <p:cNvPr id="4" name="Slide Number Placeholder 3"/>
          <p:cNvSpPr>
            <a:spLocks noGrp="1"/>
          </p:cNvSpPr>
          <p:nvPr>
            <p:ph type="sldNum" sz="quarter" idx="10"/>
          </p:nvPr>
        </p:nvSpPr>
        <p:spPr/>
        <p:txBody>
          <a:bodyPr/>
          <a:lstStyle/>
          <a:p>
            <a:fld id="{B4D21C41-F4A6-4073-AFB0-F960BC7A9870}"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there are exceptions to this rule</a:t>
            </a:r>
            <a:r>
              <a:rPr lang="en-US" baseline="0" dirty="0" smtClean="0"/>
              <a:t> based on many factors, such as slope steepness, soil type, wind conditions, and latitude, the general trend is that </a:t>
            </a:r>
            <a:r>
              <a:rPr lang="en-US" baseline="0" dirty="0" err="1" smtClean="0"/>
              <a:t>treelines</a:t>
            </a:r>
            <a:r>
              <a:rPr lang="en-US" baseline="0" dirty="0" smtClean="0"/>
              <a:t> are lower on north-facing slopes than south-facing slopes because of the longer time it takes for the winter snowpack to melt off.</a:t>
            </a:r>
          </a:p>
          <a:p>
            <a:endParaRPr lang="en-US" baseline="0" dirty="0" smtClean="0"/>
          </a:p>
          <a:p>
            <a:r>
              <a:rPr lang="en-US" baseline="0" dirty="0" smtClean="0"/>
              <a:t>The treeline in the Pacific Northwest averages around 5,000 feet elevation, but can vary by up to 1,000 feet in either direction based on local conditions. </a:t>
            </a:r>
          </a:p>
          <a:p>
            <a:endParaRPr lang="en-US" baseline="0" dirty="0" smtClean="0"/>
          </a:p>
          <a:p>
            <a:r>
              <a:rPr lang="en-US" baseline="0" dirty="0" smtClean="0"/>
              <a:t>Often there are also tree islands, particularly on the tops of ridges, where the snowpack and soil moisture neither melt and then dry out too fast nor linger too long into the summer. Notice the trees are taller and larger, the further down the slope you go. Warmer temperatures and less snowpack provide longer growing seasons for these trees, regardless of the impact of shadows.</a:t>
            </a:r>
          </a:p>
          <a:p>
            <a:endParaRPr lang="en-US" baseline="0" dirty="0" smtClean="0"/>
          </a:p>
        </p:txBody>
      </p:sp>
      <p:sp>
        <p:nvSpPr>
          <p:cNvPr id="4" name="Slide Number Placeholder 3"/>
          <p:cNvSpPr>
            <a:spLocks noGrp="1"/>
          </p:cNvSpPr>
          <p:nvPr>
            <p:ph type="sldNum" sz="quarter" idx="10"/>
          </p:nvPr>
        </p:nvSpPr>
        <p:spPr/>
        <p:txBody>
          <a:bodyPr/>
          <a:lstStyle/>
          <a:p>
            <a:fld id="{B4D21C41-F4A6-4073-AFB0-F960BC7A9870}"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the</a:t>
            </a:r>
            <a:r>
              <a:rPr lang="en-US" baseline="0" dirty="0" smtClean="0"/>
              <a:t> Klickitat Canyon in the transition zone between the moist Cascade mountains and the arid Columbia Basin. In this zone, aspect is very important. The south-facing side of the canyon has few trees and contains mostly grassy slopes. The north-facing slopes contain pines, Douglas fir, and dense oak forests. The additional shade keeps soils from drying out as quickly, which helps the forests survive in this transition zone toward desert.</a:t>
            </a:r>
            <a:endParaRPr lang="en-US" dirty="0"/>
          </a:p>
        </p:txBody>
      </p:sp>
      <p:sp>
        <p:nvSpPr>
          <p:cNvPr id="4" name="Slide Number Placeholder 3"/>
          <p:cNvSpPr>
            <a:spLocks noGrp="1"/>
          </p:cNvSpPr>
          <p:nvPr>
            <p:ph type="sldNum" sz="quarter" idx="10"/>
          </p:nvPr>
        </p:nvSpPr>
        <p:spPr/>
        <p:txBody>
          <a:bodyPr/>
          <a:lstStyle/>
          <a:p>
            <a:fld id="{B4D21C41-F4A6-4073-AFB0-F960BC7A9870}" type="slidenum">
              <a:rPr lang="en-US" smtClean="0"/>
              <a:pPr/>
              <a:t>12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the winter solstice,</a:t>
            </a:r>
            <a:r>
              <a:rPr lang="en-US" baseline="0" dirty="0" smtClean="0"/>
              <a:t> notice that the sun rises in the southeast and sets in the southwest. Even at noon, the sun remains far to the south and casts long shadows. Ridges create shadows that keep the north-facing slopes in darkness all day long. Notice in the image how the shadows darken one side of the ridge.</a:t>
            </a:r>
            <a:endParaRPr lang="en-US" dirty="0"/>
          </a:p>
        </p:txBody>
      </p:sp>
      <p:sp>
        <p:nvSpPr>
          <p:cNvPr id="4" name="Slide Number Placeholder 3"/>
          <p:cNvSpPr>
            <a:spLocks noGrp="1"/>
          </p:cNvSpPr>
          <p:nvPr>
            <p:ph type="sldNum" sz="quarter" idx="10"/>
          </p:nvPr>
        </p:nvSpPr>
        <p:spPr/>
        <p:txBody>
          <a:bodyPr/>
          <a:lstStyle/>
          <a:p>
            <a:fld id="{B4D21C41-F4A6-4073-AFB0-F960BC7A9870}"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the spring equinox the</a:t>
            </a:r>
            <a:r>
              <a:rPr lang="en-US" baseline="0" dirty="0" smtClean="0"/>
              <a:t> sun rises due east and sets due west. However, all day long the sun remains to the south, casting shadows on the northern slopes. Notice on the image how the ridge still casts shadows on the north-aspect.</a:t>
            </a:r>
            <a:endParaRPr lang="en-US" dirty="0"/>
          </a:p>
        </p:txBody>
      </p:sp>
      <p:sp>
        <p:nvSpPr>
          <p:cNvPr id="4" name="Slide Number Placeholder 3"/>
          <p:cNvSpPr>
            <a:spLocks noGrp="1"/>
          </p:cNvSpPr>
          <p:nvPr>
            <p:ph type="sldNum" sz="quarter" idx="10"/>
          </p:nvPr>
        </p:nvSpPr>
        <p:spPr/>
        <p:txBody>
          <a:bodyPr/>
          <a:lstStyle/>
          <a:p>
            <a:fld id="{B4D21C41-F4A6-4073-AFB0-F960BC7A9870}"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 the summer solstice, the sun</a:t>
            </a:r>
            <a:r>
              <a:rPr lang="en-US" baseline="0" dirty="0" smtClean="0"/>
              <a:t> rises to the northeast and sets in the northwest. This is the only time of year that north-facing slopes receive significant sunlight. However, at noon the sun is back in the more southerly sky creating some shadows. Notice on the image above how most, but not all of the ridges are receiving sunlight.</a:t>
            </a:r>
            <a:endParaRPr lang="en-US" dirty="0"/>
          </a:p>
        </p:txBody>
      </p:sp>
      <p:sp>
        <p:nvSpPr>
          <p:cNvPr id="4" name="Slide Number Placeholder 3"/>
          <p:cNvSpPr>
            <a:spLocks noGrp="1"/>
          </p:cNvSpPr>
          <p:nvPr>
            <p:ph type="sldNum" sz="quarter" idx="10"/>
          </p:nvPr>
        </p:nvSpPr>
        <p:spPr/>
        <p:txBody>
          <a:bodyPr/>
          <a:lstStyle/>
          <a:p>
            <a:fld id="{B4D21C41-F4A6-4073-AFB0-F960BC7A9870}"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Autumn</a:t>
            </a:r>
            <a:r>
              <a:rPr lang="en-US" baseline="0" dirty="0" smtClean="0"/>
              <a:t> the sun returns to its normal southerly location and the long shadows are cast on the north-facing slopes once again.</a:t>
            </a:r>
            <a:endParaRPr lang="en-US" dirty="0"/>
          </a:p>
        </p:txBody>
      </p:sp>
      <p:sp>
        <p:nvSpPr>
          <p:cNvPr id="4" name="Slide Number Placeholder 3"/>
          <p:cNvSpPr>
            <a:spLocks noGrp="1"/>
          </p:cNvSpPr>
          <p:nvPr>
            <p:ph type="sldNum" sz="quarter" idx="10"/>
          </p:nvPr>
        </p:nvSpPr>
        <p:spPr/>
        <p:txBody>
          <a:bodyPr/>
          <a:lstStyle/>
          <a:p>
            <a:fld id="{B4D21C41-F4A6-4073-AFB0-F960BC7A9870}"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a:t>
            </a:r>
            <a:r>
              <a:rPr lang="en-US" baseline="0" dirty="0" smtClean="0"/>
              <a:t> image shows the snow that has piled up on the north-facing slope of Hurricane Ridge by late winter. The blowing drifts have accumulated up to 30 feet deep in places. These melt much more slowly than the south-facing slopes due to the long winter shadows.</a:t>
            </a:r>
          </a:p>
          <a:p>
            <a:endParaRPr lang="en-US" baseline="0" dirty="0" smtClean="0"/>
          </a:p>
          <a:p>
            <a:r>
              <a:rPr lang="en-US" baseline="0" dirty="0" smtClean="0"/>
              <a:t>The second image shows that in August, there is still a patch of snow that has lingered on this north-facing slope because of the shadows that linger all year on this slope. That particular slope is extremely difficult for trees to become established on due to the extremely short growing season. </a:t>
            </a:r>
            <a:endParaRPr lang="en-US" dirty="0"/>
          </a:p>
        </p:txBody>
      </p:sp>
      <p:sp>
        <p:nvSpPr>
          <p:cNvPr id="4" name="Slide Number Placeholder 3"/>
          <p:cNvSpPr>
            <a:spLocks noGrp="1"/>
          </p:cNvSpPr>
          <p:nvPr>
            <p:ph type="sldNum" sz="quarter" idx="10"/>
          </p:nvPr>
        </p:nvSpPr>
        <p:spPr/>
        <p:txBody>
          <a:bodyPr/>
          <a:lstStyle/>
          <a:p>
            <a:fld id="{B4D21C41-F4A6-4073-AFB0-F960BC7A9870}"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the High Divide, the north-facing slopes still have snow in July and are devoid of trees. The south-facing</a:t>
            </a:r>
            <a:r>
              <a:rPr lang="en-US" baseline="0" dirty="0" smtClean="0"/>
              <a:t> slopes in the distance have long since shed their snow. In addition, there is more vegetation on those south-facing slopes. </a:t>
            </a:r>
          </a:p>
          <a:p>
            <a:endParaRPr lang="en-US" baseline="0" dirty="0" smtClean="0"/>
          </a:p>
          <a:p>
            <a:r>
              <a:rPr lang="en-US" baseline="0" dirty="0" smtClean="0"/>
              <a:t>The second image shows what it looks like immediately upon looking south from the ridgeline. Rather than barren slopes and snow, it contains green meadows and forests. That is because those slopes have a longer growing season because the trees are not buried by snow as long. Thus, treeline is further down the slope on the north side than on the south side.</a:t>
            </a:r>
            <a:endParaRPr lang="en-US" dirty="0"/>
          </a:p>
        </p:txBody>
      </p:sp>
      <p:sp>
        <p:nvSpPr>
          <p:cNvPr id="4" name="Slide Number Placeholder 3"/>
          <p:cNvSpPr>
            <a:spLocks noGrp="1"/>
          </p:cNvSpPr>
          <p:nvPr>
            <p:ph type="sldNum" sz="quarter" idx="10"/>
          </p:nvPr>
        </p:nvSpPr>
        <p:spPr/>
        <p:txBody>
          <a:bodyPr/>
          <a:lstStyle/>
          <a:p>
            <a:fld id="{B4D21C41-F4A6-4073-AFB0-F960BC7A9870}"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Again,</a:t>
            </a:r>
            <a:r>
              <a:rPr lang="en-US" baseline="0" dirty="0" smtClean="0"/>
              <a:t> this image illustrates the difference between a north and south facing slope when it comes to melting snowpack. This image was taken in June when the sun is most directly overhead and the shadows are at their least. The shadows in this image are because of passing clouds. </a:t>
            </a:r>
            <a:endParaRPr lang="en-US" dirty="0"/>
          </a:p>
        </p:txBody>
      </p:sp>
      <p:sp>
        <p:nvSpPr>
          <p:cNvPr id="4" name="Slide Number Placeholder 3"/>
          <p:cNvSpPr>
            <a:spLocks noGrp="1"/>
          </p:cNvSpPr>
          <p:nvPr>
            <p:ph type="sldNum" sz="quarter" idx="10"/>
          </p:nvPr>
        </p:nvSpPr>
        <p:spPr/>
        <p:txBody>
          <a:bodyPr/>
          <a:lstStyle/>
          <a:p>
            <a:fld id="{B4D21C41-F4A6-4073-AFB0-F960BC7A9870}"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Many factors can affect the types of alpine meadows which develop in an area, such as soil substrates and wind conditions. But, perhaps the most important factor is the intensity of the sunlight on a meadow. South-facing meadows are often very dry (First image), since the sun melts the snowpack sooner and evaporates the soil moisture quicker. These dry meadows tend to turn brown pretty rapidly and are dominated by low grasses and hardy plants adapted to arid conditions.</a:t>
            </a:r>
          </a:p>
          <a:p>
            <a:endParaRPr lang="en-US" baseline="0" dirty="0" smtClean="0"/>
          </a:p>
          <a:p>
            <a:r>
              <a:rPr lang="en-US" baseline="0" dirty="0" smtClean="0"/>
              <a:t>Wet meadows (second image) can often form on north-facing slopes, where shade keeps soil moisture high for a longer period into the summer. These meadows tend to grow taller, are more lush, and last longer into the summer.</a:t>
            </a:r>
            <a:endParaRPr lang="en-US" dirty="0"/>
          </a:p>
        </p:txBody>
      </p:sp>
      <p:sp>
        <p:nvSpPr>
          <p:cNvPr id="4" name="Slide Number Placeholder 3"/>
          <p:cNvSpPr>
            <a:spLocks noGrp="1"/>
          </p:cNvSpPr>
          <p:nvPr>
            <p:ph type="sldNum" sz="quarter" idx="10"/>
          </p:nvPr>
        </p:nvSpPr>
        <p:spPr/>
        <p:txBody>
          <a:bodyPr/>
          <a:lstStyle/>
          <a:p>
            <a:fld id="{B4D21C41-F4A6-4073-AFB0-F960BC7A9870}"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38200" y="1066800"/>
            <a:ext cx="7467600" cy="1828090"/>
          </a:xfrm>
        </p:spPr>
        <p:txBody>
          <a:bodyPr anchor="b">
            <a:normAutofit/>
          </a:bodyPr>
          <a:lstStyle>
            <a:lvl1pPr>
              <a:defRPr sz="4800">
                <a:latin typeface="Andalus" pitchFamily="18" charset="-78"/>
                <a:cs typeface="Andalus" pitchFamily="18" charset="-78"/>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752600" y="2895600"/>
            <a:ext cx="5712179" cy="1521178"/>
          </a:xfrm>
        </p:spPr>
        <p:txBody>
          <a:bodyPr/>
          <a:lstStyle>
            <a:lvl1pPr marL="0" indent="0" algn="ctr">
              <a:buNone/>
              <a:defRPr>
                <a:solidFill>
                  <a:schemeClr val="tx2"/>
                </a:solidFill>
                <a:latin typeface="Cambr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986" y="3429000"/>
            <a:ext cx="2667000" cy="2611438"/>
          </a:xfrm>
          <a:prstGeom prst="rect">
            <a:avLst/>
          </a:prstGeom>
        </p:spPr>
      </p:pic>
      <p:sp>
        <p:nvSpPr>
          <p:cNvPr id="6" name="Footer Placeholder 4"/>
          <p:cNvSpPr>
            <a:spLocks noGrp="1"/>
          </p:cNvSpPr>
          <p:nvPr>
            <p:ph type="ftr" sz="quarter" idx="3"/>
          </p:nvPr>
        </p:nvSpPr>
        <p:spPr>
          <a:xfrm>
            <a:off x="7391400" y="6569075"/>
            <a:ext cx="1752600" cy="288925"/>
          </a:xfrm>
          <a:prstGeom prst="rect">
            <a:avLst/>
          </a:prstGeom>
        </p:spPr>
        <p:txBody>
          <a:bodyPr/>
          <a:lstStyle>
            <a:lvl1pPr>
              <a:defRPr sz="1400" b="1">
                <a:ln w="3175">
                  <a:solidFill>
                    <a:schemeClr val="accent1">
                      <a:lumMod val="20000"/>
                      <a:lumOff val="80000"/>
                    </a:schemeClr>
                  </a:solidFill>
                </a:ln>
                <a:solidFill>
                  <a:schemeClr val="tx1"/>
                </a:solidFill>
                <a:latin typeface="Calibri" pitchFamily="34" charset="0"/>
                <a:cs typeface="Calibri" pitchFamily="34" charset="0"/>
              </a:defRPr>
            </a:lvl1pPr>
          </a:lstStyle>
          <a:p>
            <a:r>
              <a:rPr lang="en-US" smtClean="0"/>
              <a:t>FREEING THE ELWHA</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7391400" y="6569075"/>
            <a:ext cx="1752600" cy="288925"/>
          </a:xfrm>
          <a:prstGeom prst="rect">
            <a:avLst/>
          </a:prstGeom>
        </p:spPr>
        <p:txBody>
          <a:bodyPr/>
          <a:lstStyle>
            <a:lvl1pPr>
              <a:defRPr sz="1400" b="1">
                <a:ln w="3175">
                  <a:solidFill>
                    <a:schemeClr val="accent1">
                      <a:lumMod val="20000"/>
                      <a:lumOff val="80000"/>
                    </a:schemeClr>
                  </a:solidFill>
                </a:ln>
                <a:solidFill>
                  <a:schemeClr val="tx1"/>
                </a:solidFill>
                <a:latin typeface="Calibri" pitchFamily="34" charset="0"/>
                <a:cs typeface="Calibri" pitchFamily="34" charset="0"/>
              </a:defRPr>
            </a:lvl1pPr>
          </a:lstStyle>
          <a:p>
            <a:r>
              <a:rPr lang="en-US" smtClean="0"/>
              <a:t>FREEING THE ELWHA</a:t>
            </a:r>
            <a:endParaRPr lang="en-US"/>
          </a:p>
        </p:txBody>
      </p:sp>
    </p:spTree>
    <p:extLst>
      <p:ext uri="{BB962C8B-B14F-4D97-AF65-F5344CB8AC3E}">
        <p14:creationId xmlns:p14="http://schemas.microsoft.com/office/powerpoint/2010/main" val="35189006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391400" y="6569075"/>
            <a:ext cx="1752600" cy="288925"/>
          </a:xfrm>
          <a:prstGeom prst="rect">
            <a:avLst/>
          </a:prstGeom>
        </p:spPr>
        <p:txBody>
          <a:bodyPr/>
          <a:lstStyle>
            <a:lvl1pPr>
              <a:defRPr sz="1400" b="1">
                <a:ln w="3175">
                  <a:solidFill>
                    <a:schemeClr val="accent1">
                      <a:lumMod val="20000"/>
                      <a:lumOff val="80000"/>
                    </a:schemeClr>
                  </a:solidFill>
                </a:ln>
                <a:solidFill>
                  <a:schemeClr val="tx1"/>
                </a:solidFill>
                <a:latin typeface="Calibri" pitchFamily="34" charset="0"/>
                <a:cs typeface="Calibri" pitchFamily="34" charset="0"/>
              </a:defRPr>
            </a:lvl1pPr>
          </a:lstStyle>
          <a:p>
            <a:r>
              <a:rPr lang="en-US" smtClean="0"/>
              <a:t>FREEING THE ELWHA</a:t>
            </a: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smtClean="0"/>
              <a:t>FREEING THE ELWHA</a:t>
            </a: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6968723-2E49-4772-AC7B-5ECDA6DFED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gs>
            <a:gs pos="75000">
              <a:schemeClr val="accent1">
                <a:lumMod val="60000"/>
                <a:lumOff val="40000"/>
              </a:schemeClr>
            </a:gs>
            <a:gs pos="100000">
              <a:schemeClr val="accent1">
                <a:lumMod val="0"/>
                <a:lumOff val="10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3"/>
          </p:nvPr>
        </p:nvSpPr>
        <p:spPr>
          <a:xfrm>
            <a:off x="7391400" y="6569075"/>
            <a:ext cx="1752600" cy="288925"/>
          </a:xfrm>
          <a:prstGeom prst="rect">
            <a:avLst/>
          </a:prstGeom>
        </p:spPr>
        <p:txBody>
          <a:bodyPr/>
          <a:lstStyle>
            <a:lvl1pPr>
              <a:defRPr sz="1400" b="1">
                <a:ln w="3175">
                  <a:solidFill>
                    <a:schemeClr val="accent1">
                      <a:lumMod val="20000"/>
                      <a:lumOff val="80000"/>
                    </a:schemeClr>
                  </a:solidFill>
                </a:ln>
                <a:solidFill>
                  <a:schemeClr val="tx1"/>
                </a:solidFill>
                <a:latin typeface="Calibri" pitchFamily="34" charset="0"/>
                <a:cs typeface="Calibri" pitchFamily="34" charset="0"/>
              </a:defRPr>
            </a:lvl1pPr>
          </a:lstStyle>
          <a:p>
            <a:r>
              <a:rPr lang="en-US" smtClean="0"/>
              <a:t>FREEING THE ELWHA</a:t>
            </a: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Andalus" pitchFamily="18" charset="-78"/>
          <a:ea typeface="+mj-ea"/>
          <a:cs typeface="Andalus" pitchFamily="18" charset="-78"/>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Cambria" pitchFamily="18" charset="0"/>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Cambria" pitchFamily="18" charset="0"/>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Cambria" pitchFamily="18" charset="0"/>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Cambria" pitchFamily="18" charset="0"/>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Cambria" pitchFamily="18" charset="0"/>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Moisture Availability and Its Impact on Vegetation</a:t>
            </a:r>
            <a:endParaRPr lang="en-US" dirty="0"/>
          </a:p>
        </p:txBody>
      </p:sp>
      <p:sp>
        <p:nvSpPr>
          <p:cNvPr id="3" name="Subtitle 2"/>
          <p:cNvSpPr>
            <a:spLocks noGrp="1"/>
          </p:cNvSpPr>
          <p:nvPr>
            <p:ph type="subTitle" idx="1"/>
          </p:nvPr>
        </p:nvSpPr>
        <p:spPr/>
        <p:txBody>
          <a:bodyPr/>
          <a:lstStyle/>
          <a:p>
            <a:r>
              <a:rPr lang="en-US" dirty="0" err="1" smtClean="0"/>
              <a:t>Treelines</a:t>
            </a:r>
            <a:r>
              <a:rPr lang="en-US" dirty="0" smtClean="0"/>
              <a:t> and Forest Types</a:t>
            </a:r>
          </a:p>
        </p:txBody>
      </p:sp>
      <p:sp>
        <p:nvSpPr>
          <p:cNvPr id="4" name="Footer Placeholder 3"/>
          <p:cNvSpPr>
            <a:spLocks noGrp="1"/>
          </p:cNvSpPr>
          <p:nvPr>
            <p:ph type="ftr" sz="quarter" idx="3"/>
          </p:nvPr>
        </p:nvSpPr>
        <p:spPr/>
        <p:txBody>
          <a:bodyPr/>
          <a:lstStyle/>
          <a:p>
            <a:r>
              <a:rPr lang="en-US" smtClean="0"/>
              <a:t>FREEING THE ELWHA</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rockymountainjuniper-mature.jpg"/>
          <p:cNvPicPr>
            <a:picLocks noChangeAspect="1"/>
          </p:cNvPicPr>
          <p:nvPr/>
        </p:nvPicPr>
        <p:blipFill>
          <a:blip r:embed="rId3">
            <a:lum contrast="10000"/>
          </a:blip>
          <a:stretch>
            <a:fillRect/>
          </a:stretch>
        </p:blipFill>
        <p:spPr>
          <a:xfrm>
            <a:off x="0" y="838200"/>
            <a:ext cx="9144000" cy="6019801"/>
          </a:xfrm>
          <a:prstGeom prst="rect">
            <a:avLst/>
          </a:prstGeom>
        </p:spPr>
      </p:pic>
      <p:sp>
        <p:nvSpPr>
          <p:cNvPr id="2" name="Title 1"/>
          <p:cNvSpPr>
            <a:spLocks noGrp="1"/>
          </p:cNvSpPr>
          <p:nvPr>
            <p:ph type="title"/>
          </p:nvPr>
        </p:nvSpPr>
        <p:spPr>
          <a:xfrm>
            <a:off x="457200" y="274638"/>
            <a:ext cx="8229600" cy="411162"/>
          </a:xfrm>
        </p:spPr>
        <p:txBody>
          <a:bodyPr>
            <a:noAutofit/>
          </a:bodyPr>
          <a:lstStyle/>
          <a:p>
            <a:r>
              <a:rPr lang="en-US" sz="3200" dirty="0" smtClean="0"/>
              <a:t>Dry Meadows and Wet Meadows</a:t>
            </a:r>
            <a:endParaRPr lang="en-US" sz="3200" dirty="0"/>
          </a:p>
        </p:txBody>
      </p:sp>
      <p:pic>
        <p:nvPicPr>
          <p:cNvPr id="11" name="Picture 10" descr="meadows3.jpg"/>
          <p:cNvPicPr>
            <a:picLocks noChangeAspect="1"/>
          </p:cNvPicPr>
          <p:nvPr/>
        </p:nvPicPr>
        <p:blipFill>
          <a:blip r:embed="rId4"/>
          <a:stretch>
            <a:fillRect/>
          </a:stretch>
        </p:blipFill>
        <p:spPr>
          <a:xfrm>
            <a:off x="0" y="838200"/>
            <a:ext cx="9144000" cy="6019800"/>
          </a:xfrm>
          <a:prstGeom prst="rect">
            <a:avLst/>
          </a:prstGeom>
        </p:spPr>
      </p:pic>
      <p:sp>
        <p:nvSpPr>
          <p:cNvPr id="3" name="Footer Placeholder 2"/>
          <p:cNvSpPr>
            <a:spLocks noGrp="1"/>
          </p:cNvSpPr>
          <p:nvPr>
            <p:ph type="ftr" sz="quarter" idx="3"/>
          </p:nvPr>
        </p:nvSpPr>
        <p:spPr/>
        <p:txBody>
          <a:bodyPr/>
          <a:lstStyle/>
          <a:p>
            <a:r>
              <a:rPr lang="en-US" smtClean="0"/>
              <a:t>FREEING THE ELWHA</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t>The Effect of Aspect on Treeline</a:t>
            </a:r>
            <a:endParaRPr lang="en-US" sz="3200" dirty="0"/>
          </a:p>
        </p:txBody>
      </p:sp>
      <p:grpSp>
        <p:nvGrpSpPr>
          <p:cNvPr id="3" name="Group 43"/>
          <p:cNvGrpSpPr/>
          <p:nvPr/>
        </p:nvGrpSpPr>
        <p:grpSpPr>
          <a:xfrm>
            <a:off x="-74159" y="1447800"/>
            <a:ext cx="9065759" cy="4941332"/>
            <a:chOff x="-74159" y="1447800"/>
            <a:chExt cx="9065759" cy="4941332"/>
          </a:xfrm>
        </p:grpSpPr>
        <p:sp>
          <p:nvSpPr>
            <p:cNvPr id="17" name="Rectangle 16"/>
            <p:cNvSpPr/>
            <p:nvPr/>
          </p:nvSpPr>
          <p:spPr>
            <a:xfrm rot="20785511">
              <a:off x="-74159" y="2142837"/>
              <a:ext cx="8569499" cy="416249"/>
            </a:xfrm>
            <a:prstGeom prst="rect">
              <a:avLst/>
            </a:prstGeom>
            <a:solidFill>
              <a:srgbClr val="FFFF0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2651760" y="2551176"/>
              <a:ext cx="1545336" cy="1179576"/>
            </a:xfrm>
            <a:custGeom>
              <a:avLst/>
              <a:gdLst>
                <a:gd name="connsiteX0" fmla="*/ 1545336 w 1545336"/>
                <a:gd name="connsiteY0" fmla="*/ 0 h 1179576"/>
                <a:gd name="connsiteX1" fmla="*/ 1078992 w 1545336"/>
                <a:gd name="connsiteY1" fmla="*/ 73152 h 1179576"/>
                <a:gd name="connsiteX2" fmla="*/ 722376 w 1545336"/>
                <a:gd name="connsiteY2" fmla="*/ 173736 h 1179576"/>
                <a:gd name="connsiteX3" fmla="*/ 246888 w 1545336"/>
                <a:gd name="connsiteY3" fmla="*/ 530352 h 1179576"/>
                <a:gd name="connsiteX4" fmla="*/ 0 w 1545336"/>
                <a:gd name="connsiteY4" fmla="*/ 1115568 h 1179576"/>
                <a:gd name="connsiteX5" fmla="*/ 9144 w 1545336"/>
                <a:gd name="connsiteY5" fmla="*/ 1179576 h 1179576"/>
                <a:gd name="connsiteX6" fmla="*/ 237744 w 1545336"/>
                <a:gd name="connsiteY6" fmla="*/ 905256 h 1179576"/>
                <a:gd name="connsiteX7" fmla="*/ 530352 w 1545336"/>
                <a:gd name="connsiteY7" fmla="*/ 603504 h 1179576"/>
                <a:gd name="connsiteX8" fmla="*/ 886968 w 1545336"/>
                <a:gd name="connsiteY8" fmla="*/ 347472 h 1179576"/>
                <a:gd name="connsiteX9" fmla="*/ 1133856 w 1545336"/>
                <a:gd name="connsiteY9" fmla="*/ 164592 h 1179576"/>
                <a:gd name="connsiteX10" fmla="*/ 1481328 w 1545336"/>
                <a:gd name="connsiteY10" fmla="*/ 18288 h 1179576"/>
                <a:gd name="connsiteX11" fmla="*/ 1481328 w 1545336"/>
                <a:gd name="connsiteY11" fmla="*/ 18288 h 117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45336" h="1179576">
                  <a:moveTo>
                    <a:pt x="1545336" y="0"/>
                  </a:moveTo>
                  <a:lnTo>
                    <a:pt x="1078992" y="73152"/>
                  </a:lnTo>
                  <a:lnTo>
                    <a:pt x="722376" y="173736"/>
                  </a:lnTo>
                  <a:lnTo>
                    <a:pt x="246888" y="530352"/>
                  </a:lnTo>
                  <a:lnTo>
                    <a:pt x="0" y="1115568"/>
                  </a:lnTo>
                  <a:lnTo>
                    <a:pt x="9144" y="1179576"/>
                  </a:lnTo>
                  <a:lnTo>
                    <a:pt x="237744" y="905256"/>
                  </a:lnTo>
                  <a:lnTo>
                    <a:pt x="530352" y="603504"/>
                  </a:lnTo>
                  <a:lnTo>
                    <a:pt x="886968" y="347472"/>
                  </a:lnTo>
                  <a:lnTo>
                    <a:pt x="1133856" y="164592"/>
                  </a:lnTo>
                  <a:lnTo>
                    <a:pt x="1481328" y="18288"/>
                  </a:lnTo>
                  <a:lnTo>
                    <a:pt x="1481328" y="18288"/>
                  </a:lnTo>
                </a:path>
              </a:pathLst>
            </a:cu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Rectangle 52"/>
            <p:cNvSpPr/>
            <p:nvPr/>
          </p:nvSpPr>
          <p:spPr>
            <a:xfrm rot="20785511">
              <a:off x="4729711" y="1990657"/>
              <a:ext cx="4094337" cy="2955261"/>
            </a:xfrm>
            <a:prstGeom prst="rect">
              <a:avLst/>
            </a:prstGeom>
            <a:solidFill>
              <a:srgbClr val="FFFF00">
                <a:alpha val="2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533400" y="5791200"/>
              <a:ext cx="7924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reeform 10"/>
            <p:cNvSpPr/>
            <p:nvPr/>
          </p:nvSpPr>
          <p:spPr>
            <a:xfrm>
              <a:off x="1143000" y="2514600"/>
              <a:ext cx="6618514" cy="3289300"/>
            </a:xfrm>
            <a:custGeom>
              <a:avLst/>
              <a:gdLst>
                <a:gd name="connsiteX0" fmla="*/ 0 w 6618514"/>
                <a:gd name="connsiteY0" fmla="*/ 3289300 h 3289300"/>
                <a:gd name="connsiteX1" fmla="*/ 3341914 w 6618514"/>
                <a:gd name="connsiteY1" fmla="*/ 1814 h 3289300"/>
                <a:gd name="connsiteX2" fmla="*/ 6618514 w 6618514"/>
                <a:gd name="connsiteY2" fmla="*/ 3278414 h 3289300"/>
                <a:gd name="connsiteX0" fmla="*/ 0 w 6618514"/>
                <a:gd name="connsiteY0" fmla="*/ 3289300 h 3289300"/>
                <a:gd name="connsiteX1" fmla="*/ 3341914 w 6618514"/>
                <a:gd name="connsiteY1" fmla="*/ 1814 h 3289300"/>
                <a:gd name="connsiteX2" fmla="*/ 6618514 w 6618514"/>
                <a:gd name="connsiteY2" fmla="*/ 3278414 h 3289300"/>
                <a:gd name="connsiteX3" fmla="*/ 0 w 6618514"/>
                <a:gd name="connsiteY3" fmla="*/ 3289300 h 3289300"/>
                <a:gd name="connsiteX0" fmla="*/ 0 w 6618514"/>
                <a:gd name="connsiteY0" fmla="*/ 3289300 h 3289300"/>
                <a:gd name="connsiteX1" fmla="*/ 3341914 w 6618514"/>
                <a:gd name="connsiteY1" fmla="*/ 1814 h 3289300"/>
                <a:gd name="connsiteX2" fmla="*/ 6618514 w 6618514"/>
                <a:gd name="connsiteY2" fmla="*/ 3278414 h 3289300"/>
                <a:gd name="connsiteX3" fmla="*/ 0 w 6618514"/>
                <a:gd name="connsiteY3" fmla="*/ 3289300 h 3289300"/>
                <a:gd name="connsiteX0" fmla="*/ 0 w 6618514"/>
                <a:gd name="connsiteY0" fmla="*/ 3289300 h 3289300"/>
                <a:gd name="connsiteX1" fmla="*/ 3341914 w 6618514"/>
                <a:gd name="connsiteY1" fmla="*/ 1814 h 3289300"/>
                <a:gd name="connsiteX2" fmla="*/ 6618514 w 6618514"/>
                <a:gd name="connsiteY2" fmla="*/ 3278414 h 3289300"/>
                <a:gd name="connsiteX3" fmla="*/ 0 w 6618514"/>
                <a:gd name="connsiteY3" fmla="*/ 3289300 h 3289300"/>
              </a:gdLst>
              <a:ahLst/>
              <a:cxnLst>
                <a:cxn ang="0">
                  <a:pos x="connsiteX0" y="connsiteY0"/>
                </a:cxn>
                <a:cxn ang="0">
                  <a:pos x="connsiteX1" y="connsiteY1"/>
                </a:cxn>
                <a:cxn ang="0">
                  <a:pos x="connsiteX2" y="connsiteY2"/>
                </a:cxn>
                <a:cxn ang="0">
                  <a:pos x="connsiteX3" y="connsiteY3"/>
                </a:cxn>
              </a:cxnLst>
              <a:rect l="l" t="t" r="r" b="b"/>
              <a:pathLst>
                <a:path w="6618514" h="3289300">
                  <a:moveTo>
                    <a:pt x="0" y="3289300"/>
                  </a:moveTo>
                  <a:cubicBezTo>
                    <a:pt x="1119414" y="1646464"/>
                    <a:pt x="2238828" y="3628"/>
                    <a:pt x="3341914" y="1814"/>
                  </a:cubicBezTo>
                  <a:cubicBezTo>
                    <a:pt x="4445000" y="0"/>
                    <a:pt x="6618514" y="3278414"/>
                    <a:pt x="6618514" y="3278414"/>
                  </a:cubicBezTo>
                  <a:lnTo>
                    <a:pt x="0" y="3289300"/>
                  </a:lnTo>
                  <a:close/>
                </a:path>
              </a:pathLst>
            </a:custGeom>
            <a:solidFill>
              <a:srgbClr val="47804E"/>
            </a:solidFill>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Sun 15"/>
            <p:cNvSpPr/>
            <p:nvPr/>
          </p:nvSpPr>
          <p:spPr>
            <a:xfrm>
              <a:off x="8077200" y="1981200"/>
              <a:ext cx="914400" cy="914400"/>
            </a:xfrm>
            <a:prstGeom prst="sun">
              <a:avLst/>
            </a:prstGeom>
            <a:solidFill>
              <a:srgbClr val="FFFF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Tree"/>
            <p:cNvSpPr>
              <a:spLocks noEditPoints="1" noChangeArrowheads="1"/>
            </p:cNvSpPr>
            <p:nvPr/>
          </p:nvSpPr>
          <p:spPr bwMode="auto">
            <a:xfrm>
              <a:off x="5715001" y="2819400"/>
              <a:ext cx="152400" cy="600075"/>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2" name="Tree"/>
            <p:cNvSpPr>
              <a:spLocks noEditPoints="1" noChangeArrowheads="1"/>
            </p:cNvSpPr>
            <p:nvPr/>
          </p:nvSpPr>
          <p:spPr bwMode="auto">
            <a:xfrm>
              <a:off x="5867400" y="2971800"/>
              <a:ext cx="152400" cy="600075"/>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3" name="Tree"/>
            <p:cNvSpPr>
              <a:spLocks noEditPoints="1" noChangeArrowheads="1"/>
            </p:cNvSpPr>
            <p:nvPr/>
          </p:nvSpPr>
          <p:spPr bwMode="auto">
            <a:xfrm>
              <a:off x="6019800" y="3124200"/>
              <a:ext cx="152400" cy="600075"/>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4" name="Tree"/>
            <p:cNvSpPr>
              <a:spLocks noEditPoints="1" noChangeArrowheads="1"/>
            </p:cNvSpPr>
            <p:nvPr/>
          </p:nvSpPr>
          <p:spPr bwMode="auto">
            <a:xfrm>
              <a:off x="6172200" y="3276600"/>
              <a:ext cx="152400" cy="600075"/>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5" name="Tree"/>
            <p:cNvSpPr>
              <a:spLocks noEditPoints="1" noChangeArrowheads="1"/>
            </p:cNvSpPr>
            <p:nvPr/>
          </p:nvSpPr>
          <p:spPr bwMode="auto">
            <a:xfrm>
              <a:off x="2209800" y="3733800"/>
              <a:ext cx="152400" cy="600075"/>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6" name="Tree"/>
            <p:cNvSpPr>
              <a:spLocks noEditPoints="1" noChangeArrowheads="1"/>
            </p:cNvSpPr>
            <p:nvPr/>
          </p:nvSpPr>
          <p:spPr bwMode="auto">
            <a:xfrm>
              <a:off x="2057400" y="3886200"/>
              <a:ext cx="152400" cy="600075"/>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7" name="Tree"/>
            <p:cNvSpPr>
              <a:spLocks noEditPoints="1" noChangeArrowheads="1"/>
            </p:cNvSpPr>
            <p:nvPr/>
          </p:nvSpPr>
          <p:spPr bwMode="auto">
            <a:xfrm>
              <a:off x="1905000" y="4114800"/>
              <a:ext cx="152400" cy="600075"/>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8" name="Tree"/>
            <p:cNvSpPr>
              <a:spLocks noEditPoints="1" noChangeArrowheads="1"/>
            </p:cNvSpPr>
            <p:nvPr/>
          </p:nvSpPr>
          <p:spPr bwMode="auto">
            <a:xfrm>
              <a:off x="1676400" y="4343400"/>
              <a:ext cx="228600" cy="600075"/>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29" name="Tree"/>
            <p:cNvSpPr>
              <a:spLocks noEditPoints="1" noChangeArrowheads="1"/>
            </p:cNvSpPr>
            <p:nvPr/>
          </p:nvSpPr>
          <p:spPr bwMode="auto">
            <a:xfrm>
              <a:off x="6324600" y="3505200"/>
              <a:ext cx="304800" cy="762000"/>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0" name="Tree"/>
            <p:cNvSpPr>
              <a:spLocks noEditPoints="1" noChangeArrowheads="1"/>
            </p:cNvSpPr>
            <p:nvPr/>
          </p:nvSpPr>
          <p:spPr bwMode="auto">
            <a:xfrm>
              <a:off x="6553200" y="3733800"/>
              <a:ext cx="304800" cy="762000"/>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1" name="Tree"/>
            <p:cNvSpPr>
              <a:spLocks noEditPoints="1" noChangeArrowheads="1"/>
            </p:cNvSpPr>
            <p:nvPr/>
          </p:nvSpPr>
          <p:spPr bwMode="auto">
            <a:xfrm>
              <a:off x="6781800" y="4038600"/>
              <a:ext cx="381000" cy="762000"/>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2" name="Tree"/>
            <p:cNvSpPr>
              <a:spLocks noEditPoints="1" noChangeArrowheads="1"/>
            </p:cNvSpPr>
            <p:nvPr/>
          </p:nvSpPr>
          <p:spPr bwMode="auto">
            <a:xfrm>
              <a:off x="1447800" y="4419600"/>
              <a:ext cx="304800" cy="762000"/>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3" name="Tree"/>
            <p:cNvSpPr>
              <a:spLocks noEditPoints="1" noChangeArrowheads="1"/>
            </p:cNvSpPr>
            <p:nvPr/>
          </p:nvSpPr>
          <p:spPr bwMode="auto">
            <a:xfrm>
              <a:off x="1219200" y="4724400"/>
              <a:ext cx="304800" cy="762000"/>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4" name="Tree"/>
            <p:cNvSpPr>
              <a:spLocks noEditPoints="1" noChangeArrowheads="1"/>
            </p:cNvSpPr>
            <p:nvPr/>
          </p:nvSpPr>
          <p:spPr bwMode="auto">
            <a:xfrm>
              <a:off x="7086600" y="4267200"/>
              <a:ext cx="381000" cy="838200"/>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5" name="Tree"/>
            <p:cNvSpPr>
              <a:spLocks noEditPoints="1" noChangeArrowheads="1"/>
            </p:cNvSpPr>
            <p:nvPr/>
          </p:nvSpPr>
          <p:spPr bwMode="auto">
            <a:xfrm>
              <a:off x="7315200" y="4572000"/>
              <a:ext cx="457200" cy="990600"/>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6" name="Tree"/>
            <p:cNvSpPr>
              <a:spLocks noEditPoints="1" noChangeArrowheads="1"/>
            </p:cNvSpPr>
            <p:nvPr/>
          </p:nvSpPr>
          <p:spPr bwMode="auto">
            <a:xfrm>
              <a:off x="838200" y="4724400"/>
              <a:ext cx="457200" cy="1066800"/>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7" name="Tree"/>
            <p:cNvSpPr>
              <a:spLocks noEditPoints="1" noChangeArrowheads="1"/>
            </p:cNvSpPr>
            <p:nvPr/>
          </p:nvSpPr>
          <p:spPr bwMode="auto">
            <a:xfrm>
              <a:off x="7620000" y="4724400"/>
              <a:ext cx="457200" cy="1066800"/>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8" name="Tree"/>
            <p:cNvSpPr>
              <a:spLocks noEditPoints="1" noChangeArrowheads="1"/>
            </p:cNvSpPr>
            <p:nvPr/>
          </p:nvSpPr>
          <p:spPr bwMode="auto">
            <a:xfrm>
              <a:off x="4191000" y="2209800"/>
              <a:ext cx="152400" cy="371475"/>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39" name="Tree"/>
            <p:cNvSpPr>
              <a:spLocks noEditPoints="1" noChangeArrowheads="1"/>
            </p:cNvSpPr>
            <p:nvPr/>
          </p:nvSpPr>
          <p:spPr bwMode="auto">
            <a:xfrm>
              <a:off x="4343400" y="2133600"/>
              <a:ext cx="152400" cy="371475"/>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0" name="Tree"/>
            <p:cNvSpPr>
              <a:spLocks noEditPoints="1" noChangeArrowheads="1"/>
            </p:cNvSpPr>
            <p:nvPr/>
          </p:nvSpPr>
          <p:spPr bwMode="auto">
            <a:xfrm>
              <a:off x="5562600" y="2895600"/>
              <a:ext cx="152400" cy="371475"/>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1" name="Tree"/>
            <p:cNvSpPr>
              <a:spLocks noEditPoints="1" noChangeArrowheads="1"/>
            </p:cNvSpPr>
            <p:nvPr/>
          </p:nvSpPr>
          <p:spPr bwMode="auto">
            <a:xfrm>
              <a:off x="2362200" y="3657600"/>
              <a:ext cx="152400" cy="371475"/>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2" name="Tree"/>
            <p:cNvSpPr>
              <a:spLocks noEditPoints="1" noChangeArrowheads="1"/>
            </p:cNvSpPr>
            <p:nvPr/>
          </p:nvSpPr>
          <p:spPr bwMode="auto">
            <a:xfrm>
              <a:off x="2514600" y="3505200"/>
              <a:ext cx="152400" cy="371475"/>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49" name="Tree"/>
            <p:cNvSpPr>
              <a:spLocks noEditPoints="1" noChangeArrowheads="1"/>
            </p:cNvSpPr>
            <p:nvPr/>
          </p:nvSpPr>
          <p:spPr bwMode="auto">
            <a:xfrm>
              <a:off x="8001000" y="4724400"/>
              <a:ext cx="457200" cy="1066800"/>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50" name="Tree"/>
            <p:cNvSpPr>
              <a:spLocks noEditPoints="1" noChangeArrowheads="1"/>
            </p:cNvSpPr>
            <p:nvPr/>
          </p:nvSpPr>
          <p:spPr bwMode="auto">
            <a:xfrm>
              <a:off x="457200" y="4724400"/>
              <a:ext cx="457200" cy="1066800"/>
            </a:xfrm>
            <a:custGeom>
              <a:avLst/>
              <a:gdLst>
                <a:gd name="G0" fmla="+- 0 0 0"/>
                <a:gd name="G1" fmla="*/ 18900 1 3"/>
                <a:gd name="G2" fmla="*/ 18900 2 3"/>
                <a:gd name="G3" fmla="+- 18900 0 0"/>
                <a:gd name="T0" fmla="*/ 10800 w 21600"/>
                <a:gd name="T1" fmla="*/ 0 h 21600"/>
                <a:gd name="T2" fmla="*/ 6171 w 21600"/>
                <a:gd name="T3" fmla="*/ 6300 h 21600"/>
                <a:gd name="T4" fmla="*/ 3086 w 21600"/>
                <a:gd name="T5" fmla="*/ 12600 h 21600"/>
                <a:gd name="T6" fmla="*/ 0 w 21600"/>
                <a:gd name="T7" fmla="*/ 18900 h 21600"/>
                <a:gd name="T8" fmla="*/ 15429 w 21600"/>
                <a:gd name="T9" fmla="*/ 6300 h 21600"/>
                <a:gd name="T10" fmla="*/ 18514 w 21600"/>
                <a:gd name="T11" fmla="*/ 12600 h 21600"/>
                <a:gd name="T12" fmla="*/ 21600 w 21600"/>
                <a:gd name="T13" fmla="*/ 18900 h 21600"/>
                <a:gd name="T14" fmla="*/ 17694720 60000 65536"/>
                <a:gd name="T15" fmla="*/ 11796480 60000 65536"/>
                <a:gd name="T16" fmla="*/ 11796480 60000 65536"/>
                <a:gd name="T17" fmla="*/ 11796480 60000 65536"/>
                <a:gd name="T18" fmla="*/ 0 60000 65536"/>
                <a:gd name="T19" fmla="*/ 0 60000 65536"/>
                <a:gd name="T20" fmla="*/ 0 60000 65536"/>
                <a:gd name="T21" fmla="*/ 761 w 21600"/>
                <a:gd name="T22" fmla="*/ 22454 h 21600"/>
                <a:gd name="T23" fmla="*/ 21069 w 21600"/>
                <a:gd name="T24" fmla="*/ 28282 h 21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600" h="21600">
                  <a:moveTo>
                    <a:pt x="0" y="18900"/>
                  </a:moveTo>
                  <a:lnTo>
                    <a:pt x="9257" y="18900"/>
                  </a:lnTo>
                  <a:lnTo>
                    <a:pt x="9257" y="21600"/>
                  </a:lnTo>
                  <a:lnTo>
                    <a:pt x="12343" y="21600"/>
                  </a:lnTo>
                  <a:lnTo>
                    <a:pt x="12343" y="18900"/>
                  </a:lnTo>
                  <a:lnTo>
                    <a:pt x="21600" y="18900"/>
                  </a:lnTo>
                  <a:lnTo>
                    <a:pt x="12343" y="12600"/>
                  </a:lnTo>
                  <a:lnTo>
                    <a:pt x="18514" y="12600"/>
                  </a:lnTo>
                  <a:lnTo>
                    <a:pt x="12343" y="6300"/>
                  </a:lnTo>
                  <a:lnTo>
                    <a:pt x="15429" y="6300"/>
                  </a:lnTo>
                  <a:lnTo>
                    <a:pt x="10800" y="0"/>
                  </a:lnTo>
                  <a:lnTo>
                    <a:pt x="6171" y="6300"/>
                  </a:lnTo>
                  <a:lnTo>
                    <a:pt x="9257" y="6300"/>
                  </a:lnTo>
                  <a:lnTo>
                    <a:pt x="3086" y="12600"/>
                  </a:lnTo>
                  <a:lnTo>
                    <a:pt x="9257" y="12600"/>
                  </a:lnTo>
                  <a:close/>
                </a:path>
              </a:pathLst>
            </a:custGeom>
            <a:solidFill>
              <a:srgbClr val="008000"/>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en-US"/>
            </a:p>
          </p:txBody>
        </p:sp>
        <p:sp>
          <p:nvSpPr>
            <p:cNvPr id="61" name="Freeform 60"/>
            <p:cNvSpPr/>
            <p:nvPr/>
          </p:nvSpPr>
          <p:spPr>
            <a:xfrm>
              <a:off x="2660904" y="2449576"/>
              <a:ext cx="2926080" cy="1290320"/>
            </a:xfrm>
            <a:custGeom>
              <a:avLst/>
              <a:gdLst>
                <a:gd name="connsiteX0" fmla="*/ 0 w 3185160"/>
                <a:gd name="connsiteY0" fmla="*/ 1232916 h 1232916"/>
                <a:gd name="connsiteX1" fmla="*/ 1371600 w 3185160"/>
                <a:gd name="connsiteY1" fmla="*/ 99060 h 1232916"/>
                <a:gd name="connsiteX2" fmla="*/ 2926080 w 3185160"/>
                <a:gd name="connsiteY2" fmla="*/ 638556 h 1232916"/>
                <a:gd name="connsiteX3" fmla="*/ 2926080 w 3185160"/>
                <a:gd name="connsiteY3" fmla="*/ 647700 h 1232916"/>
                <a:gd name="connsiteX0" fmla="*/ 0 w 2926080"/>
                <a:gd name="connsiteY0" fmla="*/ 1232916 h 1232916"/>
                <a:gd name="connsiteX1" fmla="*/ 1371600 w 2926080"/>
                <a:gd name="connsiteY1" fmla="*/ 99060 h 1232916"/>
                <a:gd name="connsiteX2" fmla="*/ 2926080 w 2926080"/>
                <a:gd name="connsiteY2" fmla="*/ 638556 h 1232916"/>
                <a:gd name="connsiteX0" fmla="*/ 0 w 2926080"/>
                <a:gd name="connsiteY0" fmla="*/ 1232916 h 1232916"/>
                <a:gd name="connsiteX1" fmla="*/ 1371600 w 2926080"/>
                <a:gd name="connsiteY1" fmla="*/ 99060 h 1232916"/>
                <a:gd name="connsiteX2" fmla="*/ 2926080 w 2926080"/>
                <a:gd name="connsiteY2" fmla="*/ 638556 h 1232916"/>
                <a:gd name="connsiteX3" fmla="*/ 0 w 2926080"/>
                <a:gd name="connsiteY3" fmla="*/ 1232916 h 1232916"/>
                <a:gd name="connsiteX0" fmla="*/ 0 w 3273552"/>
                <a:gd name="connsiteY0" fmla="*/ 1301496 h 1301496"/>
                <a:gd name="connsiteX1" fmla="*/ 1371600 w 3273552"/>
                <a:gd name="connsiteY1" fmla="*/ 167640 h 1301496"/>
                <a:gd name="connsiteX2" fmla="*/ 2237232 w 3273552"/>
                <a:gd name="connsiteY2" fmla="*/ 143256 h 1301496"/>
                <a:gd name="connsiteX3" fmla="*/ 2926080 w 3273552"/>
                <a:gd name="connsiteY3" fmla="*/ 707136 h 1301496"/>
                <a:gd name="connsiteX4" fmla="*/ 0 w 3273552"/>
                <a:gd name="connsiteY4" fmla="*/ 1301496 h 1301496"/>
                <a:gd name="connsiteX0" fmla="*/ 0 w 3273552"/>
                <a:gd name="connsiteY0" fmla="*/ 1301496 h 1301496"/>
                <a:gd name="connsiteX1" fmla="*/ 1371600 w 3273552"/>
                <a:gd name="connsiteY1" fmla="*/ 167640 h 1301496"/>
                <a:gd name="connsiteX2" fmla="*/ 2237232 w 3273552"/>
                <a:gd name="connsiteY2" fmla="*/ 143256 h 1301496"/>
                <a:gd name="connsiteX3" fmla="*/ 2926080 w 3273552"/>
                <a:gd name="connsiteY3" fmla="*/ 707136 h 1301496"/>
                <a:gd name="connsiteX4" fmla="*/ 0 w 3273552"/>
                <a:gd name="connsiteY4" fmla="*/ 1301496 h 1301496"/>
                <a:gd name="connsiteX0" fmla="*/ 0 w 2926080"/>
                <a:gd name="connsiteY0" fmla="*/ 1301496 h 1301496"/>
                <a:gd name="connsiteX1" fmla="*/ 1371600 w 2926080"/>
                <a:gd name="connsiteY1" fmla="*/ 167640 h 1301496"/>
                <a:gd name="connsiteX2" fmla="*/ 2237232 w 2926080"/>
                <a:gd name="connsiteY2" fmla="*/ 143256 h 1301496"/>
                <a:gd name="connsiteX3" fmla="*/ 2926080 w 2926080"/>
                <a:gd name="connsiteY3" fmla="*/ 707136 h 1301496"/>
                <a:gd name="connsiteX4" fmla="*/ 0 w 2926080"/>
                <a:gd name="connsiteY4" fmla="*/ 1301496 h 1301496"/>
                <a:gd name="connsiteX0" fmla="*/ 0 w 2926080"/>
                <a:gd name="connsiteY0" fmla="*/ 1301496 h 1301496"/>
                <a:gd name="connsiteX1" fmla="*/ 1371600 w 2926080"/>
                <a:gd name="connsiteY1" fmla="*/ 167640 h 1301496"/>
                <a:gd name="connsiteX2" fmla="*/ 2237232 w 2926080"/>
                <a:gd name="connsiteY2" fmla="*/ 143256 h 1301496"/>
                <a:gd name="connsiteX3" fmla="*/ 2926080 w 2926080"/>
                <a:gd name="connsiteY3" fmla="*/ 707136 h 1301496"/>
                <a:gd name="connsiteX4" fmla="*/ 0 w 2926080"/>
                <a:gd name="connsiteY4" fmla="*/ 1301496 h 1301496"/>
                <a:gd name="connsiteX0" fmla="*/ 0 w 2926080"/>
                <a:gd name="connsiteY0" fmla="*/ 1301496 h 1301496"/>
                <a:gd name="connsiteX1" fmla="*/ 1371600 w 2926080"/>
                <a:gd name="connsiteY1" fmla="*/ 167640 h 1301496"/>
                <a:gd name="connsiteX2" fmla="*/ 2237232 w 2926080"/>
                <a:gd name="connsiteY2" fmla="*/ 143256 h 1301496"/>
                <a:gd name="connsiteX3" fmla="*/ 2926080 w 2926080"/>
                <a:gd name="connsiteY3" fmla="*/ 707136 h 1301496"/>
                <a:gd name="connsiteX4" fmla="*/ 0 w 2926080"/>
                <a:gd name="connsiteY4" fmla="*/ 1301496 h 1301496"/>
                <a:gd name="connsiteX0" fmla="*/ 0 w 2926080"/>
                <a:gd name="connsiteY0" fmla="*/ 1301496 h 1301496"/>
                <a:gd name="connsiteX1" fmla="*/ 1371600 w 2926080"/>
                <a:gd name="connsiteY1" fmla="*/ 167640 h 1301496"/>
                <a:gd name="connsiteX2" fmla="*/ 2237232 w 2926080"/>
                <a:gd name="connsiteY2" fmla="*/ 143256 h 1301496"/>
                <a:gd name="connsiteX3" fmla="*/ 2926080 w 2926080"/>
                <a:gd name="connsiteY3" fmla="*/ 707136 h 1301496"/>
                <a:gd name="connsiteX4" fmla="*/ 0 w 2926080"/>
                <a:gd name="connsiteY4" fmla="*/ 1301496 h 1301496"/>
                <a:gd name="connsiteX0" fmla="*/ 0 w 3300984"/>
                <a:gd name="connsiteY0" fmla="*/ 1301496 h 1301496"/>
                <a:gd name="connsiteX1" fmla="*/ 1371600 w 3300984"/>
                <a:gd name="connsiteY1" fmla="*/ 167640 h 1301496"/>
                <a:gd name="connsiteX2" fmla="*/ 2237232 w 3300984"/>
                <a:gd name="connsiteY2" fmla="*/ 143256 h 1301496"/>
                <a:gd name="connsiteX3" fmla="*/ 2249424 w 3300984"/>
                <a:gd name="connsiteY3" fmla="*/ 140208 h 1301496"/>
                <a:gd name="connsiteX4" fmla="*/ 2926080 w 3300984"/>
                <a:gd name="connsiteY4" fmla="*/ 707136 h 1301496"/>
                <a:gd name="connsiteX5" fmla="*/ 0 w 3300984"/>
                <a:gd name="connsiteY5" fmla="*/ 1301496 h 1301496"/>
                <a:gd name="connsiteX0" fmla="*/ 0 w 3298952"/>
                <a:gd name="connsiteY0" fmla="*/ 1301496 h 1301496"/>
                <a:gd name="connsiteX1" fmla="*/ 1371600 w 3298952"/>
                <a:gd name="connsiteY1" fmla="*/ 167640 h 1301496"/>
                <a:gd name="connsiteX2" fmla="*/ 2237232 w 3298952"/>
                <a:gd name="connsiteY2" fmla="*/ 143256 h 1301496"/>
                <a:gd name="connsiteX3" fmla="*/ 2926080 w 3298952"/>
                <a:gd name="connsiteY3" fmla="*/ 707136 h 1301496"/>
                <a:gd name="connsiteX4" fmla="*/ 0 w 3298952"/>
                <a:gd name="connsiteY4" fmla="*/ 1301496 h 1301496"/>
                <a:gd name="connsiteX0" fmla="*/ 0 w 3154680"/>
                <a:gd name="connsiteY0" fmla="*/ 1232916 h 1232916"/>
                <a:gd name="connsiteX1" fmla="*/ 1371600 w 3154680"/>
                <a:gd name="connsiteY1" fmla="*/ 99060 h 1232916"/>
                <a:gd name="connsiteX2" fmla="*/ 2926080 w 3154680"/>
                <a:gd name="connsiteY2" fmla="*/ 638556 h 1232916"/>
                <a:gd name="connsiteX3" fmla="*/ 0 w 3154680"/>
                <a:gd name="connsiteY3" fmla="*/ 1232916 h 1232916"/>
                <a:gd name="connsiteX0" fmla="*/ 0 w 2926080"/>
                <a:gd name="connsiteY0" fmla="*/ 1232916 h 1232916"/>
                <a:gd name="connsiteX1" fmla="*/ 1371600 w 2926080"/>
                <a:gd name="connsiteY1" fmla="*/ 99060 h 1232916"/>
                <a:gd name="connsiteX2" fmla="*/ 2926080 w 2926080"/>
                <a:gd name="connsiteY2" fmla="*/ 638556 h 1232916"/>
                <a:gd name="connsiteX3" fmla="*/ 0 w 2926080"/>
                <a:gd name="connsiteY3" fmla="*/ 1232916 h 1232916"/>
                <a:gd name="connsiteX0" fmla="*/ 0 w 3156204"/>
                <a:gd name="connsiteY0" fmla="*/ 1324356 h 1324356"/>
                <a:gd name="connsiteX1" fmla="*/ 1371600 w 3156204"/>
                <a:gd name="connsiteY1" fmla="*/ 190500 h 1324356"/>
                <a:gd name="connsiteX2" fmla="*/ 1837944 w 3156204"/>
                <a:gd name="connsiteY2" fmla="*/ 181356 h 1324356"/>
                <a:gd name="connsiteX3" fmla="*/ 2926080 w 3156204"/>
                <a:gd name="connsiteY3" fmla="*/ 729996 h 1324356"/>
                <a:gd name="connsiteX4" fmla="*/ 0 w 3156204"/>
                <a:gd name="connsiteY4" fmla="*/ 1324356 h 1324356"/>
                <a:gd name="connsiteX0" fmla="*/ 1837944 w 3156204"/>
                <a:gd name="connsiteY0" fmla="*/ 0 h 1143000"/>
                <a:gd name="connsiteX1" fmla="*/ 2926080 w 3156204"/>
                <a:gd name="connsiteY1" fmla="*/ 548640 h 1143000"/>
                <a:gd name="connsiteX2" fmla="*/ 0 w 3156204"/>
                <a:gd name="connsiteY2" fmla="*/ 1143000 h 1143000"/>
                <a:gd name="connsiteX3" fmla="*/ 1463040 w 3156204"/>
                <a:gd name="connsiteY3" fmla="*/ 100584 h 1143000"/>
                <a:gd name="connsiteX0" fmla="*/ 1837944 w 3156204"/>
                <a:gd name="connsiteY0" fmla="*/ 0 h 1143000"/>
                <a:gd name="connsiteX1" fmla="*/ 2926080 w 3156204"/>
                <a:gd name="connsiteY1" fmla="*/ 548640 h 1143000"/>
                <a:gd name="connsiteX2" fmla="*/ 0 w 3156204"/>
                <a:gd name="connsiteY2" fmla="*/ 1143000 h 1143000"/>
                <a:gd name="connsiteX3" fmla="*/ 1615440 w 3156204"/>
                <a:gd name="connsiteY3" fmla="*/ 100584 h 1143000"/>
                <a:gd name="connsiteX0" fmla="*/ 1837944 w 3156204"/>
                <a:gd name="connsiteY0" fmla="*/ 51816 h 1194816"/>
                <a:gd name="connsiteX1" fmla="*/ 2926080 w 3156204"/>
                <a:gd name="connsiteY1" fmla="*/ 600456 h 1194816"/>
                <a:gd name="connsiteX2" fmla="*/ 0 w 3156204"/>
                <a:gd name="connsiteY2" fmla="*/ 1194816 h 1194816"/>
                <a:gd name="connsiteX3" fmla="*/ 1615440 w 3156204"/>
                <a:gd name="connsiteY3" fmla="*/ 0 h 1194816"/>
                <a:gd name="connsiteX0" fmla="*/ 1837944 w 3232404"/>
                <a:gd name="connsiteY0" fmla="*/ 51816 h 1194816"/>
                <a:gd name="connsiteX1" fmla="*/ 1837944 w 3232404"/>
                <a:gd name="connsiteY1" fmla="*/ 51816 h 1194816"/>
                <a:gd name="connsiteX2" fmla="*/ 2926080 w 3232404"/>
                <a:gd name="connsiteY2" fmla="*/ 600456 h 1194816"/>
                <a:gd name="connsiteX3" fmla="*/ 0 w 3232404"/>
                <a:gd name="connsiteY3" fmla="*/ 1194816 h 1194816"/>
                <a:gd name="connsiteX4" fmla="*/ 1615440 w 3232404"/>
                <a:gd name="connsiteY4" fmla="*/ 0 h 1194816"/>
                <a:gd name="connsiteX0" fmla="*/ 1837944 w 3232404"/>
                <a:gd name="connsiteY0" fmla="*/ 51816 h 1194816"/>
                <a:gd name="connsiteX1" fmla="*/ 1837944 w 3232404"/>
                <a:gd name="connsiteY1" fmla="*/ 51816 h 1194816"/>
                <a:gd name="connsiteX2" fmla="*/ 2926080 w 3232404"/>
                <a:gd name="connsiteY2" fmla="*/ 600456 h 1194816"/>
                <a:gd name="connsiteX3" fmla="*/ 0 w 3232404"/>
                <a:gd name="connsiteY3" fmla="*/ 1194816 h 1194816"/>
                <a:gd name="connsiteX4" fmla="*/ 1615440 w 3232404"/>
                <a:gd name="connsiteY4" fmla="*/ 0 h 1194816"/>
                <a:gd name="connsiteX5" fmla="*/ 1837944 w 3232404"/>
                <a:gd name="connsiteY5" fmla="*/ 51816 h 1194816"/>
                <a:gd name="connsiteX0" fmla="*/ 1837944 w 3232404"/>
                <a:gd name="connsiteY0" fmla="*/ 51816 h 1194816"/>
                <a:gd name="connsiteX1" fmla="*/ 1837944 w 3232404"/>
                <a:gd name="connsiteY1" fmla="*/ 51816 h 1194816"/>
                <a:gd name="connsiteX2" fmla="*/ 2926080 w 3232404"/>
                <a:gd name="connsiteY2" fmla="*/ 600456 h 1194816"/>
                <a:gd name="connsiteX3" fmla="*/ 0 w 3232404"/>
                <a:gd name="connsiteY3" fmla="*/ 1194816 h 1194816"/>
                <a:gd name="connsiteX4" fmla="*/ 1615440 w 3232404"/>
                <a:gd name="connsiteY4" fmla="*/ 0 h 1194816"/>
                <a:gd name="connsiteX5" fmla="*/ 1837944 w 3232404"/>
                <a:gd name="connsiteY5" fmla="*/ 51816 h 1194816"/>
                <a:gd name="connsiteX0" fmla="*/ 1837944 w 2926080"/>
                <a:gd name="connsiteY0" fmla="*/ 51816 h 1194816"/>
                <a:gd name="connsiteX1" fmla="*/ 1837944 w 2926080"/>
                <a:gd name="connsiteY1" fmla="*/ 51816 h 1194816"/>
                <a:gd name="connsiteX2" fmla="*/ 2926080 w 2926080"/>
                <a:gd name="connsiteY2" fmla="*/ 600456 h 1194816"/>
                <a:gd name="connsiteX3" fmla="*/ 0 w 2926080"/>
                <a:gd name="connsiteY3" fmla="*/ 1194816 h 1194816"/>
                <a:gd name="connsiteX4" fmla="*/ 1615440 w 2926080"/>
                <a:gd name="connsiteY4" fmla="*/ 0 h 1194816"/>
                <a:gd name="connsiteX5" fmla="*/ 1837944 w 2926080"/>
                <a:gd name="connsiteY5" fmla="*/ 51816 h 1194816"/>
                <a:gd name="connsiteX0" fmla="*/ 1837944 w 2926080"/>
                <a:gd name="connsiteY0" fmla="*/ 51816 h 1194816"/>
                <a:gd name="connsiteX1" fmla="*/ 1837944 w 2926080"/>
                <a:gd name="connsiteY1" fmla="*/ 51816 h 1194816"/>
                <a:gd name="connsiteX2" fmla="*/ 2926080 w 2926080"/>
                <a:gd name="connsiteY2" fmla="*/ 600456 h 1194816"/>
                <a:gd name="connsiteX3" fmla="*/ 0 w 2926080"/>
                <a:gd name="connsiteY3" fmla="*/ 1194816 h 1194816"/>
                <a:gd name="connsiteX4" fmla="*/ 1615440 w 2926080"/>
                <a:gd name="connsiteY4" fmla="*/ 0 h 1194816"/>
                <a:gd name="connsiteX5" fmla="*/ 1837944 w 2926080"/>
                <a:gd name="connsiteY5" fmla="*/ 51816 h 1194816"/>
                <a:gd name="connsiteX0" fmla="*/ 1837944 w 2926080"/>
                <a:gd name="connsiteY0" fmla="*/ 51816 h 1194816"/>
                <a:gd name="connsiteX1" fmla="*/ 2926080 w 2926080"/>
                <a:gd name="connsiteY1" fmla="*/ 600456 h 1194816"/>
                <a:gd name="connsiteX2" fmla="*/ 0 w 2926080"/>
                <a:gd name="connsiteY2" fmla="*/ 1194816 h 1194816"/>
                <a:gd name="connsiteX3" fmla="*/ 1615440 w 2926080"/>
                <a:gd name="connsiteY3" fmla="*/ 0 h 1194816"/>
                <a:gd name="connsiteX4" fmla="*/ 1837944 w 2926080"/>
                <a:gd name="connsiteY4" fmla="*/ 51816 h 1194816"/>
                <a:gd name="connsiteX0" fmla="*/ 1615440 w 2926080"/>
                <a:gd name="connsiteY0" fmla="*/ 0 h 1194816"/>
                <a:gd name="connsiteX1" fmla="*/ 2926080 w 2926080"/>
                <a:gd name="connsiteY1" fmla="*/ 600456 h 1194816"/>
                <a:gd name="connsiteX2" fmla="*/ 0 w 2926080"/>
                <a:gd name="connsiteY2" fmla="*/ 1194816 h 1194816"/>
                <a:gd name="connsiteX3" fmla="*/ 1615440 w 2926080"/>
                <a:gd name="connsiteY3" fmla="*/ 0 h 1194816"/>
                <a:gd name="connsiteX0" fmla="*/ 1615440 w 2926080"/>
                <a:gd name="connsiteY0" fmla="*/ 0 h 1194816"/>
                <a:gd name="connsiteX1" fmla="*/ 2926080 w 2926080"/>
                <a:gd name="connsiteY1" fmla="*/ 600456 h 1194816"/>
                <a:gd name="connsiteX2" fmla="*/ 0 w 2926080"/>
                <a:gd name="connsiteY2" fmla="*/ 1194816 h 1194816"/>
                <a:gd name="connsiteX3" fmla="*/ 1615440 w 2926080"/>
                <a:gd name="connsiteY3" fmla="*/ 0 h 1194816"/>
                <a:gd name="connsiteX0" fmla="*/ 1615440 w 2926080"/>
                <a:gd name="connsiteY0" fmla="*/ 95504 h 1290320"/>
                <a:gd name="connsiteX1" fmla="*/ 2926080 w 2926080"/>
                <a:gd name="connsiteY1" fmla="*/ 695960 h 1290320"/>
                <a:gd name="connsiteX2" fmla="*/ 0 w 2926080"/>
                <a:gd name="connsiteY2" fmla="*/ 1290320 h 1290320"/>
                <a:gd name="connsiteX3" fmla="*/ 1615440 w 2926080"/>
                <a:gd name="connsiteY3" fmla="*/ 95504 h 1290320"/>
                <a:gd name="connsiteX0" fmla="*/ 1615440 w 2926080"/>
                <a:gd name="connsiteY0" fmla="*/ 95504 h 1290320"/>
                <a:gd name="connsiteX1" fmla="*/ 2926080 w 2926080"/>
                <a:gd name="connsiteY1" fmla="*/ 695960 h 1290320"/>
                <a:gd name="connsiteX2" fmla="*/ 0 w 2926080"/>
                <a:gd name="connsiteY2" fmla="*/ 1290320 h 1290320"/>
                <a:gd name="connsiteX3" fmla="*/ 1615440 w 2926080"/>
                <a:gd name="connsiteY3" fmla="*/ 95504 h 1290320"/>
                <a:gd name="connsiteX0" fmla="*/ 1615440 w 2926080"/>
                <a:gd name="connsiteY0" fmla="*/ 95504 h 1290320"/>
                <a:gd name="connsiteX1" fmla="*/ 2926080 w 2926080"/>
                <a:gd name="connsiteY1" fmla="*/ 695960 h 1290320"/>
                <a:gd name="connsiteX2" fmla="*/ 0 w 2926080"/>
                <a:gd name="connsiteY2" fmla="*/ 1290320 h 1290320"/>
                <a:gd name="connsiteX3" fmla="*/ 1615440 w 2926080"/>
                <a:gd name="connsiteY3" fmla="*/ 95504 h 1290320"/>
              </a:gdLst>
              <a:ahLst/>
              <a:cxnLst>
                <a:cxn ang="0">
                  <a:pos x="connsiteX0" y="connsiteY0"/>
                </a:cxn>
                <a:cxn ang="0">
                  <a:pos x="connsiteX1" y="connsiteY1"/>
                </a:cxn>
                <a:cxn ang="0">
                  <a:pos x="connsiteX2" y="connsiteY2"/>
                </a:cxn>
                <a:cxn ang="0">
                  <a:pos x="connsiteX3" y="connsiteY3"/>
                </a:cxn>
              </a:cxnLst>
              <a:rect l="l" t="t" r="r" b="b"/>
              <a:pathLst>
                <a:path w="2926080" h="1290320">
                  <a:moveTo>
                    <a:pt x="1615440" y="95504"/>
                  </a:moveTo>
                  <a:cubicBezTo>
                    <a:pt x="2201672" y="0"/>
                    <a:pt x="2592832" y="434848"/>
                    <a:pt x="2926080" y="695960"/>
                  </a:cubicBezTo>
                  <a:lnTo>
                    <a:pt x="0" y="1290320"/>
                  </a:lnTo>
                  <a:cubicBezTo>
                    <a:pt x="441960" y="772922"/>
                    <a:pt x="1124712" y="170180"/>
                    <a:pt x="1615440" y="95504"/>
                  </a:cubicBezTo>
                  <a:close/>
                </a:path>
              </a:pathLst>
            </a:custGeom>
            <a:solidFill>
              <a:schemeClr val="bg2">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00" b="1" dirty="0"/>
            </a:p>
          </p:txBody>
        </p:sp>
        <p:cxnSp>
          <p:nvCxnSpPr>
            <p:cNvPr id="65" name="Straight Arrow Connector 64"/>
            <p:cNvCxnSpPr/>
            <p:nvPr/>
          </p:nvCxnSpPr>
          <p:spPr>
            <a:xfrm rot="16200000" flipH="1">
              <a:off x="2476500" y="2019300"/>
              <a:ext cx="762000" cy="685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1828800" y="1752600"/>
              <a:ext cx="854401" cy="276999"/>
            </a:xfrm>
            <a:prstGeom prst="rect">
              <a:avLst/>
            </a:prstGeom>
            <a:noFill/>
          </p:spPr>
          <p:txBody>
            <a:bodyPr wrap="none" rtlCol="0">
              <a:spAutoFit/>
            </a:bodyPr>
            <a:lstStyle/>
            <a:p>
              <a:r>
                <a:rPr lang="en-US" sz="1200" b="1" dirty="0" err="1" smtClean="0"/>
                <a:t>Snowbank</a:t>
              </a:r>
              <a:endParaRPr lang="en-US" sz="1200" b="1" dirty="0"/>
            </a:p>
          </p:txBody>
        </p:sp>
        <p:sp>
          <p:nvSpPr>
            <p:cNvPr id="67" name="TextBox 66"/>
            <p:cNvSpPr txBox="1"/>
            <p:nvPr/>
          </p:nvSpPr>
          <p:spPr>
            <a:xfrm rot="20953385">
              <a:off x="3753545" y="3186979"/>
              <a:ext cx="697627" cy="276999"/>
            </a:xfrm>
            <a:prstGeom prst="rect">
              <a:avLst/>
            </a:prstGeom>
            <a:noFill/>
          </p:spPr>
          <p:txBody>
            <a:bodyPr wrap="none" rtlCol="0">
              <a:spAutoFit/>
            </a:bodyPr>
            <a:lstStyle/>
            <a:p>
              <a:r>
                <a:rPr lang="en-US" sz="1200" b="1" dirty="0" smtClean="0"/>
                <a:t>Treeline</a:t>
              </a:r>
              <a:endParaRPr lang="en-US" sz="1200" b="1" dirty="0"/>
            </a:p>
          </p:txBody>
        </p:sp>
        <p:sp>
          <p:nvSpPr>
            <p:cNvPr id="68" name="TextBox 67"/>
            <p:cNvSpPr txBox="1"/>
            <p:nvPr/>
          </p:nvSpPr>
          <p:spPr>
            <a:xfrm rot="2084891">
              <a:off x="4478997" y="2719705"/>
              <a:ext cx="1073755" cy="276999"/>
            </a:xfrm>
            <a:prstGeom prst="rect">
              <a:avLst/>
            </a:prstGeom>
            <a:noFill/>
          </p:spPr>
          <p:txBody>
            <a:bodyPr wrap="none" rtlCol="0">
              <a:spAutoFit/>
            </a:bodyPr>
            <a:lstStyle/>
            <a:p>
              <a:r>
                <a:rPr lang="en-US" sz="1200" b="1" dirty="0" smtClean="0"/>
                <a:t>Dry Meadows</a:t>
              </a:r>
              <a:endParaRPr lang="en-US" sz="1200" b="1" dirty="0"/>
            </a:p>
          </p:txBody>
        </p:sp>
        <p:sp>
          <p:nvSpPr>
            <p:cNvPr id="69" name="TextBox 68"/>
            <p:cNvSpPr txBox="1"/>
            <p:nvPr/>
          </p:nvSpPr>
          <p:spPr>
            <a:xfrm rot="19102969">
              <a:off x="2771125" y="3077309"/>
              <a:ext cx="1111394" cy="276999"/>
            </a:xfrm>
            <a:prstGeom prst="rect">
              <a:avLst/>
            </a:prstGeom>
            <a:noFill/>
          </p:spPr>
          <p:txBody>
            <a:bodyPr wrap="none" rtlCol="0">
              <a:spAutoFit/>
            </a:bodyPr>
            <a:lstStyle/>
            <a:p>
              <a:r>
                <a:rPr lang="en-US" sz="1200" b="1" dirty="0" smtClean="0"/>
                <a:t>Wet Meadows</a:t>
              </a:r>
              <a:endParaRPr lang="en-US" sz="1200" b="1" dirty="0"/>
            </a:p>
          </p:txBody>
        </p:sp>
        <p:sp>
          <p:nvSpPr>
            <p:cNvPr id="70" name="TextBox 69"/>
            <p:cNvSpPr txBox="1"/>
            <p:nvPr/>
          </p:nvSpPr>
          <p:spPr>
            <a:xfrm>
              <a:off x="5029200" y="3200400"/>
              <a:ext cx="781111" cy="276999"/>
            </a:xfrm>
            <a:prstGeom prst="rect">
              <a:avLst/>
            </a:prstGeom>
            <a:noFill/>
          </p:spPr>
          <p:txBody>
            <a:bodyPr wrap="none" rtlCol="0">
              <a:spAutoFit/>
            </a:bodyPr>
            <a:lstStyle/>
            <a:p>
              <a:r>
                <a:rPr lang="en-US" sz="1200" b="1" dirty="0" smtClean="0"/>
                <a:t>5500 feet</a:t>
              </a:r>
              <a:endParaRPr lang="en-US" sz="1200" b="1" dirty="0"/>
            </a:p>
          </p:txBody>
        </p:sp>
        <p:sp>
          <p:nvSpPr>
            <p:cNvPr id="71" name="TextBox 70"/>
            <p:cNvSpPr txBox="1"/>
            <p:nvPr/>
          </p:nvSpPr>
          <p:spPr>
            <a:xfrm>
              <a:off x="2590800" y="3657600"/>
              <a:ext cx="785280" cy="276999"/>
            </a:xfrm>
            <a:prstGeom prst="rect">
              <a:avLst/>
            </a:prstGeom>
            <a:noFill/>
          </p:spPr>
          <p:txBody>
            <a:bodyPr wrap="none" rtlCol="0">
              <a:spAutoFit/>
            </a:bodyPr>
            <a:lstStyle/>
            <a:p>
              <a:r>
                <a:rPr lang="en-US" sz="1200" b="1" dirty="0"/>
                <a:t>4</a:t>
              </a:r>
              <a:r>
                <a:rPr lang="en-US" sz="1200" b="1" dirty="0" smtClean="0"/>
                <a:t>500 feet</a:t>
              </a:r>
              <a:endParaRPr lang="en-US" sz="1200" b="1" dirty="0"/>
            </a:p>
          </p:txBody>
        </p:sp>
        <p:cxnSp>
          <p:nvCxnSpPr>
            <p:cNvPr id="72" name="Straight Arrow Connector 71"/>
            <p:cNvCxnSpPr/>
            <p:nvPr/>
          </p:nvCxnSpPr>
          <p:spPr>
            <a:xfrm rot="16200000" flipH="1">
              <a:off x="3848100" y="1714500"/>
              <a:ext cx="533400" cy="457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3276600" y="1447800"/>
              <a:ext cx="878767" cy="276999"/>
            </a:xfrm>
            <a:prstGeom prst="rect">
              <a:avLst/>
            </a:prstGeom>
            <a:noFill/>
          </p:spPr>
          <p:txBody>
            <a:bodyPr wrap="none" rtlCol="0">
              <a:spAutoFit/>
            </a:bodyPr>
            <a:lstStyle/>
            <a:p>
              <a:r>
                <a:rPr lang="en-US" sz="1200" b="1" dirty="0" smtClean="0"/>
                <a:t>Tree Island</a:t>
              </a:r>
              <a:endParaRPr lang="en-US" sz="1200" b="1" dirty="0"/>
            </a:p>
          </p:txBody>
        </p:sp>
        <p:sp>
          <p:nvSpPr>
            <p:cNvPr id="43" name="TextBox 42"/>
            <p:cNvSpPr txBox="1"/>
            <p:nvPr/>
          </p:nvSpPr>
          <p:spPr>
            <a:xfrm>
              <a:off x="3657600" y="6019800"/>
              <a:ext cx="1861985" cy="369332"/>
            </a:xfrm>
            <a:prstGeom prst="rect">
              <a:avLst/>
            </a:prstGeom>
            <a:noFill/>
          </p:spPr>
          <p:txBody>
            <a:bodyPr wrap="none" rtlCol="0">
              <a:spAutoFit/>
            </a:bodyPr>
            <a:lstStyle/>
            <a:p>
              <a:r>
                <a:rPr lang="en-US" b="1" dirty="0" smtClean="0"/>
                <a:t>Pacific Northwest</a:t>
              </a:r>
              <a:endParaRPr lang="en-US" b="1" dirty="0"/>
            </a:p>
          </p:txBody>
        </p:sp>
      </p:grpSp>
      <p:sp>
        <p:nvSpPr>
          <p:cNvPr id="45" name="TextBox 44"/>
          <p:cNvSpPr txBox="1"/>
          <p:nvPr/>
        </p:nvSpPr>
        <p:spPr>
          <a:xfrm>
            <a:off x="7772400" y="5791200"/>
            <a:ext cx="559769" cy="276999"/>
          </a:xfrm>
          <a:prstGeom prst="rect">
            <a:avLst/>
          </a:prstGeom>
          <a:noFill/>
        </p:spPr>
        <p:txBody>
          <a:bodyPr wrap="none" rtlCol="0">
            <a:spAutoFit/>
          </a:bodyPr>
          <a:lstStyle/>
          <a:p>
            <a:r>
              <a:rPr lang="en-US" sz="1200" b="1" dirty="0" smtClean="0"/>
              <a:t>South</a:t>
            </a:r>
            <a:endParaRPr lang="en-US" sz="1200" b="1" dirty="0"/>
          </a:p>
        </p:txBody>
      </p:sp>
      <p:sp>
        <p:nvSpPr>
          <p:cNvPr id="46" name="TextBox 45"/>
          <p:cNvSpPr txBox="1"/>
          <p:nvPr/>
        </p:nvSpPr>
        <p:spPr>
          <a:xfrm>
            <a:off x="533400" y="5791200"/>
            <a:ext cx="559769" cy="276999"/>
          </a:xfrm>
          <a:prstGeom prst="rect">
            <a:avLst/>
          </a:prstGeom>
          <a:noFill/>
        </p:spPr>
        <p:txBody>
          <a:bodyPr wrap="none" rtlCol="0">
            <a:spAutoFit/>
          </a:bodyPr>
          <a:lstStyle/>
          <a:p>
            <a:r>
              <a:rPr lang="en-US" sz="1200" b="1" dirty="0" smtClean="0"/>
              <a:t>North</a:t>
            </a:r>
            <a:endParaRPr lang="en-US" sz="1200" b="1" dirty="0"/>
          </a:p>
        </p:txBody>
      </p:sp>
      <p:sp>
        <p:nvSpPr>
          <p:cNvPr id="47" name="TextBox 46"/>
          <p:cNvSpPr txBox="1"/>
          <p:nvPr/>
        </p:nvSpPr>
        <p:spPr>
          <a:xfrm>
            <a:off x="1371600" y="5562600"/>
            <a:ext cx="772391" cy="276999"/>
          </a:xfrm>
          <a:prstGeom prst="rect">
            <a:avLst/>
          </a:prstGeom>
          <a:noFill/>
        </p:spPr>
        <p:txBody>
          <a:bodyPr wrap="none" rtlCol="0">
            <a:spAutoFit/>
          </a:bodyPr>
          <a:lstStyle/>
          <a:p>
            <a:r>
              <a:rPr lang="en-US" sz="1200" b="1" dirty="0" smtClean="0"/>
              <a:t>Sea Level</a:t>
            </a:r>
            <a:endParaRPr lang="en-US" sz="1200" b="1" dirty="0"/>
          </a:p>
        </p:txBody>
      </p:sp>
      <p:sp>
        <p:nvSpPr>
          <p:cNvPr id="4" name="Footer Placeholder 3"/>
          <p:cNvSpPr>
            <a:spLocks noGrp="1"/>
          </p:cNvSpPr>
          <p:nvPr>
            <p:ph type="ftr" sz="quarter" idx="3"/>
          </p:nvPr>
        </p:nvSpPr>
        <p:spPr/>
        <p:txBody>
          <a:bodyPr/>
          <a:lstStyle/>
          <a:p>
            <a:r>
              <a:rPr lang="en-US" smtClean="0"/>
              <a:t>FREEING THE ELWHA</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Klickitat Canyon.JPG"/>
          <p:cNvPicPr>
            <a:picLocks noChangeAspect="1"/>
          </p:cNvPicPr>
          <p:nvPr/>
        </p:nvPicPr>
        <p:blipFill>
          <a:blip r:embed="rId3"/>
          <a:stretch>
            <a:fillRect/>
          </a:stretch>
        </p:blipFill>
        <p:spPr>
          <a:xfrm>
            <a:off x="0" y="789709"/>
            <a:ext cx="9144000" cy="6068291"/>
          </a:xfrm>
          <a:prstGeom prst="rect">
            <a:avLst/>
          </a:prstGeom>
        </p:spPr>
      </p:pic>
      <p:sp>
        <p:nvSpPr>
          <p:cNvPr id="19" name="TextBox 18"/>
          <p:cNvSpPr txBox="1"/>
          <p:nvPr/>
        </p:nvSpPr>
        <p:spPr>
          <a:xfrm>
            <a:off x="0" y="228600"/>
            <a:ext cx="9144000" cy="523220"/>
          </a:xfrm>
          <a:prstGeom prst="rect">
            <a:avLst/>
          </a:prstGeom>
          <a:noFill/>
        </p:spPr>
        <p:txBody>
          <a:bodyPr wrap="square" rtlCol="0">
            <a:spAutoFit/>
          </a:bodyPr>
          <a:lstStyle/>
          <a:p>
            <a:pPr algn="ctr"/>
            <a:r>
              <a:rPr lang="en-US" sz="2800" dirty="0" smtClean="0"/>
              <a:t>Aspect: The Difference </a:t>
            </a:r>
            <a:r>
              <a:rPr lang="en-US" sz="2800" dirty="0"/>
              <a:t>B</a:t>
            </a:r>
            <a:r>
              <a:rPr lang="en-US" sz="2800" dirty="0" smtClean="0"/>
              <a:t>etween </a:t>
            </a:r>
            <a:r>
              <a:rPr lang="en-US" sz="2800" dirty="0"/>
              <a:t>F</a:t>
            </a:r>
            <a:r>
              <a:rPr lang="en-US" sz="2800" dirty="0" smtClean="0"/>
              <a:t>orest and Grassland</a:t>
            </a:r>
            <a:endParaRPr lang="en-US" sz="2800" dirty="0"/>
          </a:p>
        </p:txBody>
      </p:sp>
      <p:sp>
        <p:nvSpPr>
          <p:cNvPr id="2" name="Footer Placeholder 1"/>
          <p:cNvSpPr>
            <a:spLocks noGrp="1"/>
          </p:cNvSpPr>
          <p:nvPr>
            <p:ph type="ftr" sz="quarter" idx="11"/>
          </p:nvPr>
        </p:nvSpPr>
        <p:spPr/>
        <p:txBody>
          <a:bodyPr/>
          <a:lstStyle/>
          <a:p>
            <a:r>
              <a:rPr lang="en-US" smtClean="0"/>
              <a:t>FREEING THE ELWHA</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534400" cy="4525963"/>
          </a:xfrm>
        </p:spPr>
        <p:txBody>
          <a:bodyPr>
            <a:normAutofit/>
          </a:bodyPr>
          <a:lstStyle/>
          <a:p>
            <a:pPr algn="ctr">
              <a:buNone/>
            </a:pPr>
            <a:r>
              <a:rPr lang="en-US" sz="2800" dirty="0" smtClean="0"/>
              <a:t>This project was made possible in part by a grant from </a:t>
            </a:r>
          </a:p>
          <a:p>
            <a:pPr algn="ctr">
              <a:buNone/>
            </a:pPr>
            <a:r>
              <a:rPr lang="en-US" sz="4000" b="1" dirty="0" smtClean="0"/>
              <a:t>Washington’s National Park Fund.</a:t>
            </a:r>
            <a:endParaRPr lang="en-US" sz="4000" b="1" dirty="0"/>
          </a:p>
        </p:txBody>
      </p:sp>
      <p:pic>
        <p:nvPicPr>
          <p:cNvPr id="1026" name="Picture 2" descr="http://onwebmanager.net/wnpf/images/WNPF_Logo_trans.gif"/>
          <p:cNvPicPr>
            <a:picLocks noChangeAspect="1" noChangeArrowheads="1"/>
          </p:cNvPicPr>
          <p:nvPr/>
        </p:nvPicPr>
        <p:blipFill>
          <a:blip r:embed="rId2"/>
          <a:srcRect/>
          <a:stretch>
            <a:fillRect/>
          </a:stretch>
        </p:blipFill>
        <p:spPr bwMode="auto">
          <a:xfrm>
            <a:off x="3733800" y="2895600"/>
            <a:ext cx="1969129" cy="1371600"/>
          </a:xfrm>
          <a:prstGeom prst="rect">
            <a:avLst/>
          </a:prstGeom>
          <a:noFill/>
        </p:spPr>
      </p:pic>
      <p:sp>
        <p:nvSpPr>
          <p:cNvPr id="2" name="Footer Placeholder 1"/>
          <p:cNvSpPr>
            <a:spLocks noGrp="1"/>
          </p:cNvSpPr>
          <p:nvPr>
            <p:ph type="ftr" sz="quarter" idx="3"/>
          </p:nvPr>
        </p:nvSpPr>
        <p:spPr/>
        <p:txBody>
          <a:bodyPr/>
          <a:lstStyle/>
          <a:p>
            <a:r>
              <a:rPr lang="en-US" smtClean="0"/>
              <a:t>FREEING THE ELWHA</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3200" dirty="0" smtClean="0"/>
              <a:t>Aspect</a:t>
            </a:r>
            <a:endParaRPr lang="en-US" sz="3200" dirty="0"/>
          </a:p>
        </p:txBody>
      </p:sp>
      <p:sp>
        <p:nvSpPr>
          <p:cNvPr id="3" name="Content Placeholder 2"/>
          <p:cNvSpPr>
            <a:spLocks noGrp="1"/>
          </p:cNvSpPr>
          <p:nvPr>
            <p:ph idx="1"/>
          </p:nvPr>
        </p:nvSpPr>
        <p:spPr>
          <a:xfrm>
            <a:off x="457200" y="838200"/>
            <a:ext cx="8229600" cy="4525963"/>
          </a:xfrm>
        </p:spPr>
        <p:txBody>
          <a:bodyPr>
            <a:normAutofit/>
          </a:bodyPr>
          <a:lstStyle/>
          <a:p>
            <a:r>
              <a:rPr lang="en-US" sz="2400" dirty="0" smtClean="0"/>
              <a:t>The direction a slope faces.</a:t>
            </a:r>
          </a:p>
          <a:p>
            <a:r>
              <a:rPr lang="en-US" sz="2400" dirty="0" smtClean="0"/>
              <a:t>North aspects are in the shadows all winter and thus stay colder than south aspects.</a:t>
            </a:r>
            <a:endParaRPr lang="en-US" sz="2400" dirty="0"/>
          </a:p>
        </p:txBody>
      </p:sp>
      <p:pic>
        <p:nvPicPr>
          <p:cNvPr id="12" name="Picture 11" descr="DCP_1102.JPG"/>
          <p:cNvPicPr>
            <a:picLocks noChangeAspect="1"/>
          </p:cNvPicPr>
          <p:nvPr/>
        </p:nvPicPr>
        <p:blipFill>
          <a:blip r:embed="rId3"/>
          <a:srcRect l="19638" r="2473" b="4795"/>
          <a:stretch>
            <a:fillRect/>
          </a:stretch>
        </p:blipFill>
        <p:spPr>
          <a:xfrm>
            <a:off x="0" y="2590800"/>
            <a:ext cx="5410199" cy="4267201"/>
          </a:xfrm>
          <a:prstGeom prst="rect">
            <a:avLst/>
          </a:prstGeom>
        </p:spPr>
      </p:pic>
      <p:pic>
        <p:nvPicPr>
          <p:cNvPr id="10" name="Picture 9" descr="DCP_1117.JPG"/>
          <p:cNvPicPr>
            <a:picLocks noChangeAspect="1"/>
          </p:cNvPicPr>
          <p:nvPr/>
        </p:nvPicPr>
        <p:blipFill>
          <a:blip r:embed="rId4" cstate="print">
            <a:lum contrast="10000"/>
          </a:blip>
          <a:srcRect r="32949" b="6164"/>
          <a:stretch>
            <a:fillRect/>
          </a:stretch>
        </p:blipFill>
        <p:spPr>
          <a:xfrm>
            <a:off x="5257800" y="2590800"/>
            <a:ext cx="3886199" cy="4267200"/>
          </a:xfrm>
          <a:prstGeom prst="rect">
            <a:avLst/>
          </a:prstGeom>
        </p:spPr>
      </p:pic>
      <p:sp>
        <p:nvSpPr>
          <p:cNvPr id="4" name="Footer Placeholder 3"/>
          <p:cNvSpPr>
            <a:spLocks noGrp="1"/>
          </p:cNvSpPr>
          <p:nvPr>
            <p:ph type="ftr" sz="quarter" idx="3"/>
          </p:nvPr>
        </p:nvSpPr>
        <p:spPr/>
        <p:txBody>
          <a:bodyPr/>
          <a:lstStyle/>
          <a:p>
            <a:r>
              <a:rPr lang="en-US" smtClean="0"/>
              <a:t>FREEING THE ELWHA</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sz="3200" dirty="0" smtClean="0"/>
              <a:t>Winter Solstice</a:t>
            </a:r>
            <a:endParaRPr lang="en-US" sz="3200" dirty="0"/>
          </a:p>
        </p:txBody>
      </p:sp>
      <p:pic>
        <p:nvPicPr>
          <p:cNvPr id="5" name="Picture 2"/>
          <p:cNvPicPr>
            <a:picLocks noChangeAspect="1" noChangeArrowheads="1"/>
          </p:cNvPicPr>
          <p:nvPr/>
        </p:nvPicPr>
        <p:blipFill>
          <a:blip r:embed="rId3"/>
          <a:srcRect l="47500" t="20691" r="4375" b="42188"/>
          <a:stretch>
            <a:fillRect/>
          </a:stretch>
        </p:blipFill>
        <p:spPr bwMode="auto">
          <a:xfrm>
            <a:off x="4945516" y="3048000"/>
            <a:ext cx="4198484" cy="2590800"/>
          </a:xfrm>
          <a:prstGeom prst="rect">
            <a:avLst/>
          </a:prstGeom>
          <a:noFill/>
          <a:ln w="9525">
            <a:solidFill>
              <a:schemeClr val="tx1"/>
            </a:solidFill>
            <a:miter lim="800000"/>
            <a:headEnd/>
            <a:tailEnd/>
          </a:ln>
          <a:effectLst/>
        </p:spPr>
      </p:pic>
      <p:pic>
        <p:nvPicPr>
          <p:cNvPr id="1026" name="Picture 2"/>
          <p:cNvPicPr>
            <a:picLocks noChangeAspect="1" noChangeArrowheads="1"/>
          </p:cNvPicPr>
          <p:nvPr/>
        </p:nvPicPr>
        <p:blipFill>
          <a:blip r:embed="rId3"/>
          <a:srcRect l="3125" t="13281" r="53750" b="28125"/>
          <a:stretch>
            <a:fillRect/>
          </a:stretch>
        </p:blipFill>
        <p:spPr bwMode="auto">
          <a:xfrm>
            <a:off x="0" y="1447800"/>
            <a:ext cx="4977384" cy="5410200"/>
          </a:xfrm>
          <a:prstGeom prst="rect">
            <a:avLst/>
          </a:prstGeom>
          <a:noFill/>
          <a:ln w="9525">
            <a:solidFill>
              <a:schemeClr val="tx1"/>
            </a:solidFill>
            <a:miter lim="800000"/>
            <a:headEnd/>
            <a:tailEnd/>
          </a:ln>
          <a:effectLst/>
        </p:spPr>
      </p:pic>
      <p:cxnSp>
        <p:nvCxnSpPr>
          <p:cNvPr id="12" name="Straight Connector 11"/>
          <p:cNvCxnSpPr/>
          <p:nvPr/>
        </p:nvCxnSpPr>
        <p:spPr>
          <a:xfrm rot="10800000" flipV="1">
            <a:off x="6400800" y="3276600"/>
            <a:ext cx="13716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1" y="762000"/>
            <a:ext cx="9185753" cy="6096000"/>
            <a:chOff x="-1" y="762000"/>
            <a:chExt cx="9185753" cy="6096000"/>
          </a:xfrm>
        </p:grpSpPr>
        <p:pic>
          <p:nvPicPr>
            <p:cNvPr id="7" name="Picture 6" descr="DCP_1120.JPG"/>
            <p:cNvPicPr>
              <a:picLocks noChangeAspect="1"/>
            </p:cNvPicPr>
            <p:nvPr/>
          </p:nvPicPr>
          <p:blipFill>
            <a:blip r:embed="rId4"/>
            <a:stretch>
              <a:fillRect/>
            </a:stretch>
          </p:blipFill>
          <p:spPr>
            <a:xfrm>
              <a:off x="-1" y="762000"/>
              <a:ext cx="9185753" cy="6096000"/>
            </a:xfrm>
            <a:prstGeom prst="rect">
              <a:avLst/>
            </a:prstGeom>
          </p:spPr>
        </p:pic>
        <p:cxnSp>
          <p:nvCxnSpPr>
            <p:cNvPr id="11" name="Straight Connector 10"/>
            <p:cNvCxnSpPr/>
            <p:nvPr/>
          </p:nvCxnSpPr>
          <p:spPr>
            <a:xfrm flipV="1">
              <a:off x="2819400" y="4495800"/>
              <a:ext cx="3962400" cy="990600"/>
            </a:xfrm>
            <a:prstGeom prst="line">
              <a:avLst/>
            </a:prstGeom>
            <a:ln>
              <a:solidFill>
                <a:srgbClr val="FFFF00"/>
              </a:solidFill>
              <a:headEnd type="triangle" w="lg" len="med"/>
              <a:tailEnd type="none"/>
            </a:ln>
          </p:spPr>
          <p:style>
            <a:lnRef idx="1">
              <a:schemeClr val="accent1"/>
            </a:lnRef>
            <a:fillRef idx="0">
              <a:schemeClr val="accent1"/>
            </a:fillRef>
            <a:effectRef idx="0">
              <a:schemeClr val="accent1"/>
            </a:effectRef>
            <a:fontRef idx="minor">
              <a:schemeClr val="tx1"/>
            </a:fontRef>
          </p:style>
        </p:cxnSp>
      </p:grpSp>
      <p:sp>
        <p:nvSpPr>
          <p:cNvPr id="3" name="Footer Placeholder 2"/>
          <p:cNvSpPr>
            <a:spLocks noGrp="1"/>
          </p:cNvSpPr>
          <p:nvPr>
            <p:ph type="ftr" sz="quarter" idx="3"/>
          </p:nvPr>
        </p:nvSpPr>
        <p:spPr/>
        <p:txBody>
          <a:bodyPr/>
          <a:lstStyle/>
          <a:p>
            <a:r>
              <a:rPr lang="en-US" smtClean="0"/>
              <a:t>FREEING THE ELWHA</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200" dirty="0" smtClean="0"/>
              <a:t>Spring Equinox</a:t>
            </a:r>
            <a:endParaRPr lang="en-US" sz="3200" dirty="0"/>
          </a:p>
        </p:txBody>
      </p:sp>
      <p:pic>
        <p:nvPicPr>
          <p:cNvPr id="5" name="Picture 2"/>
          <p:cNvPicPr>
            <a:picLocks noChangeAspect="1" noChangeArrowheads="1"/>
          </p:cNvPicPr>
          <p:nvPr/>
        </p:nvPicPr>
        <p:blipFill>
          <a:blip r:embed="rId3"/>
          <a:srcRect l="46250" t="17187" r="3750" b="40717"/>
          <a:stretch>
            <a:fillRect/>
          </a:stretch>
        </p:blipFill>
        <p:spPr bwMode="auto">
          <a:xfrm>
            <a:off x="4800600" y="2743200"/>
            <a:ext cx="4343400" cy="2617470"/>
          </a:xfrm>
          <a:prstGeom prst="rect">
            <a:avLst/>
          </a:prstGeom>
          <a:noFill/>
          <a:ln w="6350">
            <a:solidFill>
              <a:schemeClr val="tx1"/>
            </a:solidFill>
            <a:miter lim="800000"/>
            <a:headEnd/>
            <a:tailEnd/>
          </a:ln>
          <a:effectLst/>
        </p:spPr>
      </p:pic>
      <p:pic>
        <p:nvPicPr>
          <p:cNvPr id="2050" name="Picture 2"/>
          <p:cNvPicPr>
            <a:picLocks noChangeAspect="1" noChangeArrowheads="1"/>
          </p:cNvPicPr>
          <p:nvPr/>
        </p:nvPicPr>
        <p:blipFill>
          <a:blip r:embed="rId3"/>
          <a:srcRect l="3125" t="13350" r="53750" b="28013"/>
          <a:stretch>
            <a:fillRect/>
          </a:stretch>
        </p:blipFill>
        <p:spPr bwMode="auto">
          <a:xfrm>
            <a:off x="0" y="1524000"/>
            <a:ext cx="4831492" cy="5334000"/>
          </a:xfrm>
          <a:prstGeom prst="rect">
            <a:avLst/>
          </a:prstGeom>
          <a:noFill/>
          <a:ln w="6350">
            <a:solidFill>
              <a:schemeClr val="tx1"/>
            </a:solidFill>
            <a:miter lim="800000"/>
            <a:headEnd/>
            <a:tailEnd/>
          </a:ln>
          <a:effectLst/>
        </p:spPr>
      </p:pic>
      <p:cxnSp>
        <p:nvCxnSpPr>
          <p:cNvPr id="11" name="Straight Connector 10"/>
          <p:cNvCxnSpPr/>
          <p:nvPr/>
        </p:nvCxnSpPr>
        <p:spPr>
          <a:xfrm rot="10800000" flipV="1">
            <a:off x="7543800" y="3124200"/>
            <a:ext cx="1066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0" y="1219199"/>
            <a:ext cx="9144000" cy="5638801"/>
            <a:chOff x="0" y="1219199"/>
            <a:chExt cx="9144000" cy="5638801"/>
          </a:xfrm>
        </p:grpSpPr>
        <p:pic>
          <p:nvPicPr>
            <p:cNvPr id="8" name="Picture 7" descr="DCP_1554.JPG"/>
            <p:cNvPicPr>
              <a:picLocks noChangeAspect="1"/>
            </p:cNvPicPr>
            <p:nvPr/>
          </p:nvPicPr>
          <p:blipFill>
            <a:blip r:embed="rId4"/>
            <a:srcRect l="2759"/>
            <a:stretch>
              <a:fillRect/>
            </a:stretch>
          </p:blipFill>
          <p:spPr>
            <a:xfrm>
              <a:off x="0" y="1219199"/>
              <a:ext cx="9144000" cy="5638801"/>
            </a:xfrm>
            <a:prstGeom prst="rect">
              <a:avLst/>
            </a:prstGeom>
          </p:spPr>
        </p:pic>
        <p:cxnSp>
          <p:nvCxnSpPr>
            <p:cNvPr id="10" name="Straight Arrow Connector 9"/>
            <p:cNvCxnSpPr/>
            <p:nvPr/>
          </p:nvCxnSpPr>
          <p:spPr>
            <a:xfrm rot="10800000" flipV="1">
              <a:off x="6553200" y="4343400"/>
              <a:ext cx="1676400" cy="1143000"/>
            </a:xfrm>
            <a:prstGeom prst="straightConnector1">
              <a:avLst/>
            </a:prstGeom>
            <a:ln>
              <a:solidFill>
                <a:srgbClr val="FFFF00"/>
              </a:solidFill>
              <a:headEnd type="none"/>
              <a:tailEnd type="triangle" w="lg" len="med"/>
            </a:ln>
          </p:spPr>
          <p:style>
            <a:lnRef idx="1">
              <a:schemeClr val="accent1"/>
            </a:lnRef>
            <a:fillRef idx="0">
              <a:schemeClr val="accent1"/>
            </a:fillRef>
            <a:effectRef idx="0">
              <a:schemeClr val="accent1"/>
            </a:effectRef>
            <a:fontRef idx="minor">
              <a:schemeClr val="tx1"/>
            </a:fontRef>
          </p:style>
        </p:cxnSp>
      </p:grpSp>
      <p:sp>
        <p:nvSpPr>
          <p:cNvPr id="3" name="Footer Placeholder 2"/>
          <p:cNvSpPr>
            <a:spLocks noGrp="1"/>
          </p:cNvSpPr>
          <p:nvPr>
            <p:ph type="ftr" sz="quarter" idx="3"/>
          </p:nvPr>
        </p:nvSpPr>
        <p:spPr/>
        <p:txBody>
          <a:bodyPr/>
          <a:lstStyle/>
          <a:p>
            <a:r>
              <a:rPr lang="en-US" smtClean="0"/>
              <a:t>FREEING THE ELWHA</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srcRect l="46545" t="16407" r="3750" b="40625"/>
          <a:stretch>
            <a:fillRect/>
          </a:stretch>
        </p:blipFill>
        <p:spPr bwMode="auto">
          <a:xfrm>
            <a:off x="5029200" y="2362200"/>
            <a:ext cx="4114800" cy="2514600"/>
          </a:xfrm>
          <a:prstGeom prst="rect">
            <a:avLst/>
          </a:prstGeom>
          <a:noFill/>
          <a:ln w="6350">
            <a:solidFill>
              <a:schemeClr val="tx1"/>
            </a:solidFill>
            <a:miter lim="800000"/>
            <a:headEnd/>
            <a:tailEnd/>
          </a:ln>
          <a:effectLst/>
        </p:spPr>
      </p:pic>
      <p:pic>
        <p:nvPicPr>
          <p:cNvPr id="3074" name="Picture 2"/>
          <p:cNvPicPr>
            <a:picLocks noChangeAspect="1" noChangeArrowheads="1"/>
          </p:cNvPicPr>
          <p:nvPr/>
        </p:nvPicPr>
        <p:blipFill>
          <a:blip r:embed="rId3"/>
          <a:srcRect l="2500" t="13282" r="53750" b="28125"/>
          <a:stretch>
            <a:fillRect/>
          </a:stretch>
        </p:blipFill>
        <p:spPr bwMode="auto">
          <a:xfrm>
            <a:off x="0" y="1447800"/>
            <a:ext cx="5049520" cy="5410200"/>
          </a:xfrm>
          <a:prstGeom prst="rect">
            <a:avLst/>
          </a:prstGeom>
          <a:noFill/>
          <a:ln w="6350">
            <a:solidFill>
              <a:schemeClr val="tx1"/>
            </a:solidFill>
            <a:miter lim="800000"/>
            <a:headEnd/>
            <a:tailEnd/>
          </a:ln>
          <a:effectLst/>
        </p:spPr>
      </p:pic>
      <p:sp>
        <p:nvSpPr>
          <p:cNvPr id="2" name="Title 1"/>
          <p:cNvSpPr>
            <a:spLocks noGrp="1"/>
          </p:cNvSpPr>
          <p:nvPr>
            <p:ph type="title"/>
          </p:nvPr>
        </p:nvSpPr>
        <p:spPr>
          <a:xfrm>
            <a:off x="457200" y="228600"/>
            <a:ext cx="8229600" cy="457200"/>
          </a:xfrm>
        </p:spPr>
        <p:txBody>
          <a:bodyPr>
            <a:noAutofit/>
          </a:bodyPr>
          <a:lstStyle/>
          <a:p>
            <a:r>
              <a:rPr lang="en-US" sz="3200" dirty="0" smtClean="0"/>
              <a:t>Summer Solstice</a:t>
            </a:r>
            <a:endParaRPr lang="en-US" sz="3200" dirty="0"/>
          </a:p>
        </p:txBody>
      </p:sp>
      <p:pic>
        <p:nvPicPr>
          <p:cNvPr id="13" name="Picture 12" descr="IMG_1325.jpg"/>
          <p:cNvPicPr>
            <a:picLocks noChangeAspect="1"/>
          </p:cNvPicPr>
          <p:nvPr/>
        </p:nvPicPr>
        <p:blipFill>
          <a:blip r:embed="rId4" cstate="print"/>
          <a:srcRect t="10000"/>
          <a:stretch>
            <a:fillRect/>
          </a:stretch>
        </p:blipFill>
        <p:spPr>
          <a:xfrm>
            <a:off x="0" y="685800"/>
            <a:ext cx="9144000" cy="6172200"/>
          </a:xfrm>
          <a:prstGeom prst="rect">
            <a:avLst/>
          </a:prstGeom>
        </p:spPr>
      </p:pic>
      <p:sp>
        <p:nvSpPr>
          <p:cNvPr id="3" name="Footer Placeholder 2"/>
          <p:cNvSpPr>
            <a:spLocks noGrp="1"/>
          </p:cNvSpPr>
          <p:nvPr>
            <p:ph type="ftr" sz="quarter" idx="3"/>
          </p:nvPr>
        </p:nvSpPr>
        <p:spPr/>
        <p:txBody>
          <a:bodyPr/>
          <a:lstStyle/>
          <a:p>
            <a:r>
              <a:rPr lang="en-US" smtClean="0"/>
              <a:t>FREEING THE ELWHA</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sz="3200" dirty="0" smtClean="0"/>
              <a:t>An Autumn Day</a:t>
            </a:r>
            <a:endParaRPr lang="en-US" sz="3200" dirty="0"/>
          </a:p>
        </p:txBody>
      </p:sp>
      <p:pic>
        <p:nvPicPr>
          <p:cNvPr id="6" name="Picture 2"/>
          <p:cNvPicPr>
            <a:picLocks noChangeAspect="1" noChangeArrowheads="1"/>
          </p:cNvPicPr>
          <p:nvPr/>
        </p:nvPicPr>
        <p:blipFill>
          <a:blip r:embed="rId3"/>
          <a:srcRect l="46250" t="16406" r="3750" b="40625"/>
          <a:stretch>
            <a:fillRect/>
          </a:stretch>
        </p:blipFill>
        <p:spPr bwMode="auto">
          <a:xfrm>
            <a:off x="4953000" y="2819400"/>
            <a:ext cx="4191000" cy="2590800"/>
          </a:xfrm>
          <a:prstGeom prst="rect">
            <a:avLst/>
          </a:prstGeom>
          <a:noFill/>
          <a:ln w="6350">
            <a:solidFill>
              <a:schemeClr val="tx1"/>
            </a:solidFill>
            <a:miter lim="800000"/>
            <a:headEnd/>
            <a:tailEnd/>
          </a:ln>
          <a:effectLst/>
        </p:spPr>
      </p:pic>
      <p:pic>
        <p:nvPicPr>
          <p:cNvPr id="4098" name="Picture 2"/>
          <p:cNvPicPr>
            <a:picLocks noChangeAspect="1" noChangeArrowheads="1"/>
          </p:cNvPicPr>
          <p:nvPr/>
        </p:nvPicPr>
        <p:blipFill>
          <a:blip r:embed="rId3"/>
          <a:srcRect l="3125" t="13281" r="53750" b="28125"/>
          <a:stretch>
            <a:fillRect/>
          </a:stretch>
        </p:blipFill>
        <p:spPr bwMode="auto">
          <a:xfrm>
            <a:off x="0" y="1447800"/>
            <a:ext cx="4977384" cy="5410200"/>
          </a:xfrm>
          <a:prstGeom prst="rect">
            <a:avLst/>
          </a:prstGeom>
          <a:noFill/>
          <a:ln w="6350">
            <a:solidFill>
              <a:schemeClr val="tx1"/>
            </a:solidFill>
            <a:miter lim="800000"/>
            <a:headEnd/>
            <a:tailEnd/>
          </a:ln>
          <a:effectLst/>
        </p:spPr>
      </p:pic>
      <p:grpSp>
        <p:nvGrpSpPr>
          <p:cNvPr id="12" name="Group 11"/>
          <p:cNvGrpSpPr/>
          <p:nvPr/>
        </p:nvGrpSpPr>
        <p:grpSpPr>
          <a:xfrm>
            <a:off x="0" y="792307"/>
            <a:ext cx="9144000" cy="6065693"/>
            <a:chOff x="0" y="792307"/>
            <a:chExt cx="9144000" cy="6065693"/>
          </a:xfrm>
        </p:grpSpPr>
        <p:pic>
          <p:nvPicPr>
            <p:cNvPr id="9" name="Picture 8" descr="HR-OctoberSnow2.jpg"/>
            <p:cNvPicPr>
              <a:picLocks noChangeAspect="1"/>
            </p:cNvPicPr>
            <p:nvPr/>
          </p:nvPicPr>
          <p:blipFill>
            <a:blip r:embed="rId4"/>
            <a:stretch>
              <a:fillRect/>
            </a:stretch>
          </p:blipFill>
          <p:spPr>
            <a:xfrm>
              <a:off x="0" y="792307"/>
              <a:ext cx="9144000" cy="6065693"/>
            </a:xfrm>
            <a:prstGeom prst="rect">
              <a:avLst/>
            </a:prstGeom>
          </p:spPr>
        </p:pic>
        <p:cxnSp>
          <p:nvCxnSpPr>
            <p:cNvPr id="11" name="Straight Arrow Connector 10"/>
            <p:cNvCxnSpPr/>
            <p:nvPr/>
          </p:nvCxnSpPr>
          <p:spPr>
            <a:xfrm rot="10800000" flipV="1">
              <a:off x="5181600" y="4419600"/>
              <a:ext cx="1676400" cy="381000"/>
            </a:xfrm>
            <a:prstGeom prst="straightConnector1">
              <a:avLst/>
            </a:prstGeom>
            <a:ln w="12700">
              <a:solidFill>
                <a:srgbClr val="FFFF00"/>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3" name="Footer Placeholder 2"/>
          <p:cNvSpPr>
            <a:spLocks noGrp="1"/>
          </p:cNvSpPr>
          <p:nvPr>
            <p:ph type="ftr" sz="quarter" idx="3"/>
          </p:nvPr>
        </p:nvSpPr>
        <p:spPr/>
        <p:txBody>
          <a:bodyPr/>
          <a:lstStyle/>
          <a:p>
            <a:r>
              <a:rPr lang="en-US" smtClean="0"/>
              <a:t>FREEING THE ELWHA</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DCP_1564.JPG"/>
          <p:cNvPicPr>
            <a:picLocks noChangeAspect="1"/>
          </p:cNvPicPr>
          <p:nvPr/>
        </p:nvPicPr>
        <p:blipFill>
          <a:blip r:embed="rId3"/>
          <a:srcRect r="5455"/>
          <a:stretch>
            <a:fillRect/>
          </a:stretch>
        </p:blipFill>
        <p:spPr>
          <a:xfrm>
            <a:off x="533400" y="800100"/>
            <a:ext cx="8153400" cy="6057900"/>
          </a:xfrm>
          <a:prstGeom prst="rect">
            <a:avLst/>
          </a:prstGeom>
        </p:spPr>
      </p:pic>
      <p:sp>
        <p:nvSpPr>
          <p:cNvPr id="2" name="Title 1"/>
          <p:cNvSpPr>
            <a:spLocks noGrp="1"/>
          </p:cNvSpPr>
          <p:nvPr>
            <p:ph type="title"/>
          </p:nvPr>
        </p:nvSpPr>
        <p:spPr>
          <a:xfrm>
            <a:off x="457200" y="274638"/>
            <a:ext cx="8229600" cy="487362"/>
          </a:xfrm>
        </p:spPr>
        <p:txBody>
          <a:bodyPr>
            <a:noAutofit/>
          </a:bodyPr>
          <a:lstStyle/>
          <a:p>
            <a:r>
              <a:rPr lang="en-US" sz="3200" dirty="0" smtClean="0"/>
              <a:t>The Effects of Aspect</a:t>
            </a:r>
            <a:endParaRPr lang="en-US" sz="3200" dirty="0"/>
          </a:p>
        </p:txBody>
      </p:sp>
      <p:pic>
        <p:nvPicPr>
          <p:cNvPr id="20" name="Content Placeholder 19" descr="IMG_1567.jpg"/>
          <p:cNvPicPr>
            <a:picLocks noGrp="1" noChangeAspect="1"/>
          </p:cNvPicPr>
          <p:nvPr>
            <p:ph idx="1"/>
          </p:nvPr>
        </p:nvPicPr>
        <p:blipFill>
          <a:blip r:embed="rId4" cstate="print"/>
          <a:stretch>
            <a:fillRect/>
          </a:stretch>
        </p:blipFill>
        <p:spPr>
          <a:xfrm>
            <a:off x="533400" y="800100"/>
            <a:ext cx="8153400" cy="6057900"/>
          </a:xfrm>
        </p:spPr>
      </p:pic>
      <p:sp>
        <p:nvSpPr>
          <p:cNvPr id="3" name="Footer Placeholder 2"/>
          <p:cNvSpPr>
            <a:spLocks noGrp="1"/>
          </p:cNvSpPr>
          <p:nvPr>
            <p:ph type="ftr" sz="quarter" idx="3"/>
          </p:nvPr>
        </p:nvSpPr>
        <p:spPr/>
        <p:txBody>
          <a:bodyPr/>
          <a:lstStyle/>
          <a:p>
            <a:r>
              <a:rPr lang="en-US" smtClean="0"/>
              <a:t>FREEING THE ELWHA</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gh divide - seven lakes basin8.JPG"/>
          <p:cNvPicPr>
            <a:picLocks noChangeAspect="1"/>
          </p:cNvPicPr>
          <p:nvPr/>
        </p:nvPicPr>
        <p:blipFill>
          <a:blip r:embed="rId3"/>
          <a:stretch>
            <a:fillRect/>
          </a:stretch>
        </p:blipFill>
        <p:spPr>
          <a:xfrm>
            <a:off x="0" y="1219200"/>
            <a:ext cx="9144000" cy="5638800"/>
          </a:xfrm>
          <a:prstGeom prst="rect">
            <a:avLst/>
          </a:prstGeom>
        </p:spPr>
      </p:pic>
      <p:sp>
        <p:nvSpPr>
          <p:cNvPr id="2" name="Title 1"/>
          <p:cNvSpPr>
            <a:spLocks noGrp="1"/>
          </p:cNvSpPr>
          <p:nvPr>
            <p:ph type="title"/>
          </p:nvPr>
        </p:nvSpPr>
        <p:spPr>
          <a:xfrm>
            <a:off x="457200" y="228600"/>
            <a:ext cx="8229600" cy="563562"/>
          </a:xfrm>
        </p:spPr>
        <p:txBody>
          <a:bodyPr>
            <a:noAutofit/>
          </a:bodyPr>
          <a:lstStyle/>
          <a:p>
            <a:r>
              <a:rPr lang="en-US" sz="3200" dirty="0" smtClean="0"/>
              <a:t>North Versus South Aspect</a:t>
            </a:r>
            <a:endParaRPr lang="en-US" sz="3200" dirty="0"/>
          </a:p>
        </p:txBody>
      </p:sp>
      <p:sp>
        <p:nvSpPr>
          <p:cNvPr id="5" name="Down Arrow 4"/>
          <p:cNvSpPr/>
          <p:nvPr/>
        </p:nvSpPr>
        <p:spPr>
          <a:xfrm rot="-1980000">
            <a:off x="5453013" y="1885035"/>
            <a:ext cx="152400" cy="762000"/>
          </a:xfrm>
          <a:prstGeom prst="downArrow">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rot="1980000">
            <a:off x="4995814" y="1885035"/>
            <a:ext cx="152400" cy="762000"/>
          </a:xfrm>
          <a:prstGeom prst="downArrow">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486400" y="1828800"/>
            <a:ext cx="2124812" cy="276999"/>
          </a:xfrm>
          <a:prstGeom prst="rect">
            <a:avLst/>
          </a:prstGeom>
          <a:noFill/>
        </p:spPr>
        <p:txBody>
          <a:bodyPr wrap="none" rtlCol="0">
            <a:spAutoFit/>
          </a:bodyPr>
          <a:lstStyle/>
          <a:p>
            <a:r>
              <a:rPr lang="en-US" sz="1200" b="1" dirty="0" smtClean="0"/>
              <a:t>Forest growing on south-slope</a:t>
            </a:r>
            <a:endParaRPr lang="en-US" sz="1200" b="1" dirty="0"/>
          </a:p>
        </p:txBody>
      </p:sp>
      <p:sp>
        <p:nvSpPr>
          <p:cNvPr id="9" name="TextBox 8"/>
          <p:cNvSpPr txBox="1"/>
          <p:nvPr/>
        </p:nvSpPr>
        <p:spPr>
          <a:xfrm>
            <a:off x="3352800" y="1828800"/>
            <a:ext cx="1708994" cy="276999"/>
          </a:xfrm>
          <a:prstGeom prst="rect">
            <a:avLst/>
          </a:prstGeom>
          <a:noFill/>
        </p:spPr>
        <p:txBody>
          <a:bodyPr wrap="none" rtlCol="0">
            <a:spAutoFit/>
          </a:bodyPr>
          <a:lstStyle/>
          <a:p>
            <a:r>
              <a:rPr lang="en-US" sz="1200" b="1" dirty="0" smtClean="0"/>
              <a:t>Bare on the north-slope</a:t>
            </a:r>
            <a:endParaRPr lang="en-US" sz="1200" b="1" dirty="0"/>
          </a:p>
        </p:txBody>
      </p:sp>
      <p:pic>
        <p:nvPicPr>
          <p:cNvPr id="10" name="Picture 9" descr="high divide - hoh river valley2.JPG"/>
          <p:cNvPicPr>
            <a:picLocks noChangeAspect="1"/>
          </p:cNvPicPr>
          <p:nvPr/>
        </p:nvPicPr>
        <p:blipFill>
          <a:blip r:embed="rId4"/>
          <a:stretch>
            <a:fillRect/>
          </a:stretch>
        </p:blipFill>
        <p:spPr>
          <a:xfrm>
            <a:off x="0" y="789709"/>
            <a:ext cx="9144000" cy="6068291"/>
          </a:xfrm>
          <a:prstGeom prst="rect">
            <a:avLst/>
          </a:prstGeom>
        </p:spPr>
      </p:pic>
      <p:sp>
        <p:nvSpPr>
          <p:cNvPr id="3" name="Footer Placeholder 2"/>
          <p:cNvSpPr>
            <a:spLocks noGrp="1"/>
          </p:cNvSpPr>
          <p:nvPr>
            <p:ph type="ftr" sz="quarter" idx="3"/>
          </p:nvPr>
        </p:nvSpPr>
        <p:spPr/>
        <p:txBody>
          <a:bodyPr/>
          <a:lstStyle/>
          <a:p>
            <a:r>
              <a:rPr lang="en-US" smtClean="0"/>
              <a:t>FREEING THE ELWHA</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smtClean="0"/>
              <a:t>Another View of North Versus South</a:t>
            </a:r>
            <a:endParaRPr lang="en-US" sz="3200" dirty="0"/>
          </a:p>
        </p:txBody>
      </p:sp>
      <p:sp>
        <p:nvSpPr>
          <p:cNvPr id="3" name="Content Placeholder 2"/>
          <p:cNvSpPr>
            <a:spLocks noGrp="1"/>
          </p:cNvSpPr>
          <p:nvPr>
            <p:ph idx="1"/>
          </p:nvPr>
        </p:nvSpPr>
        <p:spPr/>
        <p:txBody>
          <a:bodyPr/>
          <a:lstStyle/>
          <a:p>
            <a:endParaRPr lang="en-US"/>
          </a:p>
        </p:txBody>
      </p:sp>
      <p:pic>
        <p:nvPicPr>
          <p:cNvPr id="4" name="Picture 3" descr="Elk Mountain trail - cirque.JPG"/>
          <p:cNvPicPr>
            <a:picLocks noChangeAspect="1"/>
          </p:cNvPicPr>
          <p:nvPr/>
        </p:nvPicPr>
        <p:blipFill>
          <a:blip r:embed="rId3"/>
          <a:stretch>
            <a:fillRect/>
          </a:stretch>
        </p:blipFill>
        <p:spPr>
          <a:xfrm>
            <a:off x="0" y="1066801"/>
            <a:ext cx="9144000" cy="5791200"/>
          </a:xfrm>
          <a:prstGeom prst="rect">
            <a:avLst/>
          </a:prstGeom>
        </p:spPr>
      </p:pic>
      <p:grpSp>
        <p:nvGrpSpPr>
          <p:cNvPr id="9" name="Group 8"/>
          <p:cNvGrpSpPr/>
          <p:nvPr/>
        </p:nvGrpSpPr>
        <p:grpSpPr>
          <a:xfrm>
            <a:off x="2531800" y="2895600"/>
            <a:ext cx="1655473" cy="441979"/>
            <a:chOff x="2531800" y="2895600"/>
            <a:chExt cx="1655473" cy="441979"/>
          </a:xfrm>
        </p:grpSpPr>
        <p:sp>
          <p:nvSpPr>
            <p:cNvPr id="5" name="Down Arrow 4"/>
            <p:cNvSpPr/>
            <p:nvPr/>
          </p:nvSpPr>
          <p:spPr>
            <a:xfrm rot="4147689">
              <a:off x="2780313" y="2858494"/>
              <a:ext cx="230572" cy="727597"/>
            </a:xfrm>
            <a:prstGeom prst="downArrow">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200400" y="2895600"/>
              <a:ext cx="986873" cy="276999"/>
            </a:xfrm>
            <a:prstGeom prst="rect">
              <a:avLst/>
            </a:prstGeom>
            <a:noFill/>
          </p:spPr>
          <p:txBody>
            <a:bodyPr wrap="none" rtlCol="0">
              <a:spAutoFit/>
            </a:bodyPr>
            <a:lstStyle/>
            <a:p>
              <a:r>
                <a:rPr lang="en-US" sz="1200" b="1" dirty="0" smtClean="0">
                  <a:solidFill>
                    <a:schemeClr val="bg1"/>
                  </a:solidFill>
                </a:rPr>
                <a:t>North-facing</a:t>
              </a:r>
              <a:endParaRPr lang="en-US" sz="1200" b="1" dirty="0">
                <a:solidFill>
                  <a:schemeClr val="bg1"/>
                </a:solidFill>
              </a:endParaRPr>
            </a:p>
          </p:txBody>
        </p:sp>
      </p:grpSp>
      <p:grpSp>
        <p:nvGrpSpPr>
          <p:cNvPr id="10" name="Group 9"/>
          <p:cNvGrpSpPr/>
          <p:nvPr/>
        </p:nvGrpSpPr>
        <p:grpSpPr>
          <a:xfrm>
            <a:off x="5486400" y="2895600"/>
            <a:ext cx="1677947" cy="493879"/>
            <a:chOff x="5486400" y="2895600"/>
            <a:chExt cx="1677947" cy="493879"/>
          </a:xfrm>
        </p:grpSpPr>
        <p:sp>
          <p:nvSpPr>
            <p:cNvPr id="6" name="Down Arrow 5"/>
            <p:cNvSpPr/>
            <p:nvPr/>
          </p:nvSpPr>
          <p:spPr>
            <a:xfrm rot="17869025">
              <a:off x="6674001" y="2899132"/>
              <a:ext cx="226384" cy="754309"/>
            </a:xfrm>
            <a:prstGeom prst="downArrow">
              <a:avLst/>
            </a:prstGeom>
            <a:solidFill>
              <a:schemeClr val="bg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486400" y="2895600"/>
              <a:ext cx="986873" cy="276999"/>
            </a:xfrm>
            <a:prstGeom prst="rect">
              <a:avLst/>
            </a:prstGeom>
            <a:noFill/>
          </p:spPr>
          <p:txBody>
            <a:bodyPr wrap="none" rtlCol="0">
              <a:spAutoFit/>
            </a:bodyPr>
            <a:lstStyle/>
            <a:p>
              <a:r>
                <a:rPr lang="en-US" sz="1200" b="1" dirty="0" smtClean="0">
                  <a:solidFill>
                    <a:schemeClr val="bg1"/>
                  </a:solidFill>
                </a:rPr>
                <a:t>South-facing</a:t>
              </a:r>
              <a:endParaRPr lang="en-US" sz="1200" b="1" dirty="0">
                <a:solidFill>
                  <a:schemeClr val="bg1"/>
                </a:solidFill>
              </a:endParaRPr>
            </a:p>
          </p:txBody>
        </p:sp>
      </p:grpSp>
      <p:sp>
        <p:nvSpPr>
          <p:cNvPr id="11" name="Footer Placeholder 10"/>
          <p:cNvSpPr>
            <a:spLocks noGrp="1"/>
          </p:cNvSpPr>
          <p:nvPr>
            <p:ph type="ftr" sz="quarter" idx="3"/>
          </p:nvPr>
        </p:nvSpPr>
        <p:spPr/>
        <p:txBody>
          <a:bodyPr/>
          <a:lstStyle/>
          <a:p>
            <a:r>
              <a:rPr lang="en-US" smtClean="0"/>
              <a:t>FREEING THE ELWHA</a:t>
            </a:r>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FTE Sci Template</Template>
  <TotalTime>426</TotalTime>
  <Words>1175</Words>
  <Application>Microsoft Office PowerPoint</Application>
  <PresentationFormat>On-screen Show (4:3)</PresentationFormat>
  <Paragraphs>79</Paragraphs>
  <Slides>13</Slides>
  <Notes>11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Pushpin</vt:lpstr>
      <vt:lpstr>Moisture Availability and Its Impact on Vegetation</vt:lpstr>
      <vt:lpstr>Aspect</vt:lpstr>
      <vt:lpstr>Winter Solstice</vt:lpstr>
      <vt:lpstr>Spring Equinox</vt:lpstr>
      <vt:lpstr>Summer Solstice</vt:lpstr>
      <vt:lpstr>An Autumn Day</vt:lpstr>
      <vt:lpstr>The Effects of Aspect</vt:lpstr>
      <vt:lpstr>North Versus South Aspect</vt:lpstr>
      <vt:lpstr>Another View of North Versus South</vt:lpstr>
      <vt:lpstr>Dry Meadows and Wet Meadows</vt:lpstr>
      <vt:lpstr>The Effect of Aspect on Treeline</vt:lpstr>
      <vt:lpstr>PowerPoint Presentation</vt:lpstr>
      <vt:lpstr>PowerPoint Presentation</vt:lpstr>
    </vt:vector>
  </TitlesOfParts>
  <Company>Olympic National Park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Moisture Availability and Its Impact on Vegetation</dc:title>
  <dc:creator>Olympic National Park</dc:creator>
  <cp:lastModifiedBy>Barbero, Kiley J.</cp:lastModifiedBy>
  <cp:revision>57</cp:revision>
  <dcterms:created xsi:type="dcterms:W3CDTF">2008-11-07T21:11:39Z</dcterms:created>
  <dcterms:modified xsi:type="dcterms:W3CDTF">2011-09-29T21:56:34Z</dcterms:modified>
</cp:coreProperties>
</file>