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58" r:id="rId4"/>
    <p:sldId id="259" r:id="rId5"/>
    <p:sldId id="266" r:id="rId6"/>
    <p:sldId id="265" r:id="rId7"/>
    <p:sldId id="260" r:id="rId8"/>
    <p:sldId id="267" r:id="rId9"/>
    <p:sldId id="268" r:id="rId10"/>
    <p:sldId id="261" r:id="rId11"/>
    <p:sldId id="269" r:id="rId1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84"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9067DC71-58C5-44F1-87DB-312F8033D3CA}" type="datetimeFigureOut">
              <a:rPr lang="en-US" smtClean="0"/>
              <a:pPr/>
              <a:t>9/29/2011</a:t>
            </a:fld>
            <a:endParaRPr lang="en-US"/>
          </a:p>
        </p:txBody>
      </p:sp>
      <p:sp>
        <p:nvSpPr>
          <p:cNvPr id="4" name="Slide Image Placeholder 3"/>
          <p:cNvSpPr>
            <a:spLocks noGrp="1" noRot="1" noChangeAspect="1"/>
          </p:cNvSpPr>
          <p:nvPr>
            <p:ph type="sldImg" idx="2"/>
          </p:nvPr>
        </p:nvSpPr>
        <p:spPr>
          <a:xfrm>
            <a:off x="1905000" y="457200"/>
            <a:ext cx="5041900" cy="37814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267200"/>
            <a:ext cx="8382000" cy="2209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B2CA55F-43F3-4E89-BE31-1A59ADF84052}" type="slidenum">
              <a:rPr lang="en-US" smtClean="0"/>
              <a:pPr/>
              <a:t>‹#›</a:t>
            </a:fld>
            <a:endParaRPr lang="en-US"/>
          </a:p>
        </p:txBody>
      </p:sp>
    </p:spTree>
    <p:extLst>
      <p:ext uri="{BB962C8B-B14F-4D97-AF65-F5344CB8AC3E}">
        <p14:creationId xmlns:p14="http://schemas.microsoft.com/office/powerpoint/2010/main" val="4043589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two images of the Elwha river show gravel bars and cobble banks.</a:t>
            </a:r>
            <a:r>
              <a:rPr lang="en-US" baseline="0" dirty="0" smtClean="0"/>
              <a:t> While these images are taken at relatively low summer flows, during winter floods the waters can cover the entire area that is not vegetated.</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photo at</a:t>
            </a:r>
            <a:r>
              <a:rPr lang="en-US" baseline="0" dirty="0" smtClean="0"/>
              <a:t> left </a:t>
            </a:r>
            <a:r>
              <a:rPr lang="en-US" dirty="0" smtClean="0"/>
              <a:t>shows sand and silt deposited along the banks of the Elwha river during a flood event. With the river lower in the summer, these sandy banks are exposed until the next flood. </a:t>
            </a:r>
          </a:p>
          <a:p>
            <a:endParaRPr lang="en-US" dirty="0" smtClean="0"/>
          </a:p>
          <a:p>
            <a:r>
              <a:rPr lang="en-US" dirty="0" smtClean="0"/>
              <a:t>The image at right shows sand</a:t>
            </a:r>
            <a:r>
              <a:rPr lang="en-US" baseline="0" dirty="0" smtClean="0"/>
              <a:t> and silt</a:t>
            </a:r>
            <a:r>
              <a:rPr lang="en-US" dirty="0" smtClean="0"/>
              <a:t> deposited by a slow-flowing</a:t>
            </a:r>
            <a:r>
              <a:rPr lang="en-US" baseline="0" dirty="0" smtClean="0"/>
              <a:t> stream in Utah. Notice the water is muddy, due to a flash flood event miles upstream bring sediment down.</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river gradients reach nearly flat areas, their</a:t>
            </a:r>
            <a:r>
              <a:rPr lang="en-US" baseline="0" dirty="0" smtClean="0"/>
              <a:t> ability to transport sediment becomes limited to only fine sand and silt that can remain suspended in the water. These rivers begin meandering as they strike sediment mounds and are deflected away. Any further slowing of the river results in even that fine sediment being deposited.</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floodplain represents the area available</a:t>
            </a:r>
            <a:r>
              <a:rPr lang="en-US" baseline="0" dirty="0" smtClean="0"/>
              <a:t> to be occupied by the river. It tends to be bounded by higher topography, such as hills or rock that is difficult to erode. The river, while constrained to the flood plain can meander almost freely across the flood plain or can occupy the entire flood plain during heavy flood events.</a:t>
            </a:r>
          </a:p>
          <a:p>
            <a:endParaRPr lang="en-US" baseline="0" dirty="0" smtClean="0"/>
          </a:p>
          <a:p>
            <a:r>
              <a:rPr lang="en-US" baseline="0" dirty="0" smtClean="0"/>
              <a:t>The photo at left shows the flood plain of the upper Elwha river. The photo at right shows an area of the Elwha river that has been occupied by the river during higher winter flows, but is dry during the lower summer flow.</a:t>
            </a:r>
          </a:p>
          <a:p>
            <a:endParaRPr lang="en-US" baseline="0" dirty="0" smtClean="0"/>
          </a:p>
          <a:p>
            <a:r>
              <a:rPr lang="en-US" baseline="0" dirty="0" smtClean="0"/>
              <a:t>The third image that enters is the flood plain of the Toutle river near Mount St. Helens. Almost the entire flood plain was filled with mud up </a:t>
            </a:r>
            <a:r>
              <a:rPr lang="en-US" baseline="0" dirty="0" err="1" smtClean="0"/>
              <a:t>tp</a:t>
            </a:r>
            <a:r>
              <a:rPr lang="en-US" baseline="0" dirty="0" smtClean="0"/>
              <a:t> 60 feet deep during the 1980 eruption. Today the river meanders across these sediments. The areas above the normal flood plain have stabilized to form grassy terraces.</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rivers</a:t>
            </a:r>
            <a:r>
              <a:rPr lang="en-US" baseline="0" dirty="0" smtClean="0"/>
              <a:t> experience unusually heavy rains, often combined with melting of heavy snow packs in the mountains because of warm temperatures, rivers can surge above their banks to occupy much of the floodplain. While rivers are rising in their banks, their velocity increases and their ability to transport sediment, particularly silt and mud increases dramatically. Once they breach the banks and enter the broad floodplain, the velocity decreases dramatically and much of the sediment is deposited in the surrounding fields and forests.</a:t>
            </a:r>
          </a:p>
          <a:p>
            <a:endParaRPr lang="en-US" baseline="0" dirty="0" smtClean="0"/>
          </a:p>
          <a:p>
            <a:r>
              <a:rPr lang="en-US" baseline="0" dirty="0" smtClean="0"/>
              <a:t>These sediments are very important for the health of the floodplain ecosystems, because they bring minerals and nutrients to the floodplain for bottomland forests and agricultural activities.</a:t>
            </a:r>
          </a:p>
          <a:p>
            <a:endParaRPr lang="en-US" baseline="0" dirty="0" smtClean="0"/>
          </a:p>
          <a:p>
            <a:r>
              <a:rPr lang="en-US" baseline="0" dirty="0" smtClean="0"/>
              <a:t>Images clockwise from top-left: The Des Moines River in Iowa rushing through town. A flooded community located within the floodplain. The Mississippi river at St. Louis threatening the capitol building.  The after effects of a flood on the Dungeness River, where vegetation on the banks was stripped away, but new sediment was deposited.</a:t>
            </a:r>
          </a:p>
          <a:p>
            <a:endParaRPr lang="en-US" baseline="0" dirty="0" smtClean="0"/>
          </a:p>
          <a:p>
            <a:r>
              <a:rPr lang="en-US" baseline="0" dirty="0" smtClean="0"/>
              <a:t>Image that fades in: The Dungeness River flooding over its banks and into the riparian forest beyond.</a:t>
            </a:r>
          </a:p>
        </p:txBody>
      </p:sp>
      <p:sp>
        <p:nvSpPr>
          <p:cNvPr id="4" name="Slide Number Placeholder 3"/>
          <p:cNvSpPr>
            <a:spLocks noGrp="1"/>
          </p:cNvSpPr>
          <p:nvPr>
            <p:ph type="sldNum" sz="quarter" idx="10"/>
          </p:nvPr>
        </p:nvSpPr>
        <p:spPr/>
        <p:txBody>
          <a:bodyPr/>
          <a:lstStyle/>
          <a:p>
            <a:fld id="{1B2CA55F-43F3-4E89-BE31-1A59ADF84052}"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rivers hit low gradients and begin to meander, they will constantly change course over time across the entire flood plain. The reason for these changes in course are illustrated above. On the outside turns of the river, the fastest portion of the current hits the banks and erodes into it forming the cut-bank. The lower left image shows a cut-bank on an intermittent stream. On the inside turn, the river is slower and is able to deposit sediments more readily, forming a point-bar, often made of sand and silt.</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Levees can be natural</a:t>
            </a:r>
            <a:r>
              <a:rPr lang="en-US" baseline="0" dirty="0" smtClean="0"/>
              <a:t> or man-made. Often man will build dirt or concrete walls that constrain the river, so as to control flooding. But, when sediment builds up along the sides of a river course that constrains the river naturally, that is a natural levee.</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Braided streams form when</a:t>
            </a:r>
            <a:r>
              <a:rPr lang="en-US" baseline="0" dirty="0" smtClean="0"/>
              <a:t> rivers go quickly from high to low gradients and the floodplain is overloaded with sediments that are deposited when the river’s velocity slows.  With so many sediments on the flat valley bottom, the river is constantly eroding into and working its way around sediment bars. This causes it to split into many channels that meander back and forth and reconnect with each other. These types of rivers are most common in glacially-carved valleys in mountainous areas, because glaciers flattened out the formerly V-shaped valleys.</a:t>
            </a:r>
          </a:p>
          <a:p>
            <a:endParaRPr lang="en-US" baseline="0" dirty="0" smtClean="0"/>
          </a:p>
          <a:p>
            <a:r>
              <a:rPr lang="en-US" baseline="0" dirty="0" smtClean="0"/>
              <a:t>The first image shows the Toutle river valley near Mount St. Helens, where millions of tons of volcanic ash were deposited in the valley during the 1980 eruption. This overloaded the valley with sediment (some 200 feet deep), causes the tiny river to braid back and form across the floodplain.</a:t>
            </a:r>
          </a:p>
          <a:p>
            <a:endParaRPr lang="en-US" baseline="0" dirty="0" smtClean="0"/>
          </a:p>
          <a:p>
            <a:r>
              <a:rPr lang="en-US" baseline="0" dirty="0" smtClean="0"/>
              <a:t>The second image is a typical glacially-carved mountain valley with a braided stream in New Zealand.</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two meanders approach each other, the river will eventually eat through</a:t>
            </a:r>
            <a:r>
              <a:rPr lang="en-US" baseline="0" dirty="0" smtClean="0"/>
              <a:t> that gap and straighten its route again. As the river straightens, it will deposit sediment on its slower moving sides, closing the meander. If one portion of the oxbow remains connected to the river, but stagnates and has no flow, it is a backwater. If both portions become completely disconnected, it is an oxbow lake. Eventually oxbow lakes begin to fill due to accumulation of vegetative debris, bank collapses, and sedimentation. However, even when completely filled in, they remain obvious in satellite photos, as seen above.</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upload.wikimedia.org/wikipedia/en/4/4e/FloydFlood99.jpg" TargetMode="External"/><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hyperlink" Target="http://upload.wikimedia.org/wikipedia/commons/8/8b/MO_capital_flood_93.jpg" TargetMode="External"/><Relationship Id="rId4" Type="http://schemas.openxmlformats.org/officeDocument/2006/relationships/image" Target="../media/image12.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hyperlink" Target="http://upload.wikimedia.org/wikipedia/commons/3/35/Waimakariri01_gobeirne.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Sediment Deposition and River Structures</a:t>
            </a:r>
            <a:endParaRPr lang="en-US" dirty="0"/>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5867400" cy="1143000"/>
          </a:xfrm>
        </p:spPr>
        <p:txBody>
          <a:bodyPr>
            <a:normAutofit/>
          </a:bodyPr>
          <a:lstStyle/>
          <a:p>
            <a:r>
              <a:rPr lang="en-US" sz="3200" dirty="0" smtClean="0"/>
              <a:t>Oxbow Lakes</a:t>
            </a:r>
            <a:endParaRPr lang="en-US" sz="32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a:srcRect l="38750" t="28125" b="5469"/>
          <a:stretch>
            <a:fillRect/>
          </a:stretch>
        </p:blipFill>
        <p:spPr bwMode="auto">
          <a:xfrm>
            <a:off x="5867400" y="0"/>
            <a:ext cx="3276600" cy="3106316"/>
          </a:xfrm>
          <a:prstGeom prst="rect">
            <a:avLst/>
          </a:prstGeom>
          <a:noFill/>
          <a:ln w="19050">
            <a:solidFill>
              <a:schemeClr val="tx1"/>
            </a:solidFill>
            <a:miter lim="800000"/>
            <a:headEnd/>
            <a:tailEnd/>
          </a:ln>
          <a:effectLst/>
        </p:spPr>
      </p:pic>
      <p:pic>
        <p:nvPicPr>
          <p:cNvPr id="5" name="Picture 8" descr="theoretical"/>
          <p:cNvPicPr>
            <a:picLocks noChangeAspect="1" noChangeArrowheads="1" noCrop="1"/>
          </p:cNvPicPr>
          <p:nvPr/>
        </p:nvPicPr>
        <p:blipFill>
          <a:blip r:embed="rId4"/>
          <a:srcRect/>
          <a:stretch>
            <a:fillRect/>
          </a:stretch>
        </p:blipFill>
        <p:spPr>
          <a:xfrm>
            <a:off x="5867400" y="3098966"/>
            <a:ext cx="3276600" cy="3759034"/>
          </a:xfrm>
          <a:prstGeom prst="rect">
            <a:avLst/>
          </a:prstGeom>
          <a:noFill/>
          <a:ln/>
        </p:spPr>
      </p:pic>
      <p:pic>
        <p:nvPicPr>
          <p:cNvPr id="12289" name="Picture 1"/>
          <p:cNvPicPr>
            <a:picLocks noChangeAspect="1" noChangeArrowheads="1"/>
          </p:cNvPicPr>
          <p:nvPr/>
        </p:nvPicPr>
        <p:blipFill>
          <a:blip r:embed="rId5"/>
          <a:srcRect l="44375" t="28906" r="2500" b="4688"/>
          <a:stretch>
            <a:fillRect/>
          </a:stretch>
        </p:blipFill>
        <p:spPr bwMode="auto">
          <a:xfrm>
            <a:off x="0" y="1600200"/>
            <a:ext cx="5867400" cy="5257800"/>
          </a:xfrm>
          <a:prstGeom prst="rect">
            <a:avLst/>
          </a:prstGeom>
          <a:noFill/>
          <a:ln w="19050">
            <a:solidFill>
              <a:schemeClr val="tx1"/>
            </a:solidFill>
            <a:miter lim="800000"/>
            <a:headEnd/>
            <a:tailEnd/>
          </a:ln>
          <a:effectLst/>
        </p:spPr>
      </p:pic>
      <p:sp>
        <p:nvSpPr>
          <p:cNvPr id="6" name="Footer Placeholder 5"/>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6965245" cy="1202485"/>
          </a:xfrm>
        </p:spPr>
        <p:txBody>
          <a:bodyPr>
            <a:normAutofit/>
          </a:bodyPr>
          <a:lstStyle/>
          <a:p>
            <a:r>
              <a:rPr lang="en-US" sz="3200" dirty="0" smtClean="0"/>
              <a:t>Deposition of Large Materials</a:t>
            </a:r>
            <a:endParaRPr lang="en-US" sz="3200" dirty="0"/>
          </a:p>
        </p:txBody>
      </p:sp>
      <p:sp>
        <p:nvSpPr>
          <p:cNvPr id="3" name="Content Placeholder 2"/>
          <p:cNvSpPr>
            <a:spLocks noGrp="1"/>
          </p:cNvSpPr>
          <p:nvPr>
            <p:ph idx="1"/>
          </p:nvPr>
        </p:nvSpPr>
        <p:spPr>
          <a:xfrm>
            <a:off x="457200" y="1371600"/>
            <a:ext cx="8229600" cy="4525963"/>
          </a:xfrm>
        </p:spPr>
        <p:txBody>
          <a:bodyPr>
            <a:normAutofit/>
          </a:bodyPr>
          <a:lstStyle/>
          <a:p>
            <a:r>
              <a:rPr lang="en-US" sz="2000" dirty="0" smtClean="0"/>
              <a:t>Once rivers reach lower gradients, their erosional power decreases and their ability to carry sediment downstream also decreases. </a:t>
            </a:r>
          </a:p>
          <a:p>
            <a:r>
              <a:rPr lang="en-US" sz="2000" dirty="0" smtClean="0"/>
              <a:t>With low flows, </a:t>
            </a:r>
            <a:r>
              <a:rPr lang="en-US" sz="2000" dirty="0" smtClean="0"/>
              <a:t>rivers deposit larger material, forming cobble banks and gravel bars.</a:t>
            </a:r>
          </a:p>
          <a:p>
            <a:endParaRPr lang="en-US" sz="2000" dirty="0"/>
          </a:p>
        </p:txBody>
      </p:sp>
      <p:pic>
        <p:nvPicPr>
          <p:cNvPr id="5" name="Picture 4" descr="IMG_1232.jpg"/>
          <p:cNvPicPr>
            <a:picLocks noChangeAspect="1"/>
          </p:cNvPicPr>
          <p:nvPr/>
        </p:nvPicPr>
        <p:blipFill>
          <a:blip r:embed="rId3" cstate="print"/>
          <a:srcRect l="3125"/>
          <a:stretch>
            <a:fillRect/>
          </a:stretch>
        </p:blipFill>
        <p:spPr>
          <a:xfrm>
            <a:off x="0" y="3124200"/>
            <a:ext cx="4822825" cy="3733800"/>
          </a:xfrm>
          <a:prstGeom prst="rect">
            <a:avLst/>
          </a:prstGeom>
        </p:spPr>
      </p:pic>
      <p:pic>
        <p:nvPicPr>
          <p:cNvPr id="4" name="Picture 3" descr="Elwha River - Humes Ranch Area2.JPG"/>
          <p:cNvPicPr>
            <a:picLocks noChangeAspect="1"/>
          </p:cNvPicPr>
          <p:nvPr/>
        </p:nvPicPr>
        <p:blipFill>
          <a:blip r:embed="rId4" cstate="print"/>
          <a:stretch>
            <a:fillRect/>
          </a:stretch>
        </p:blipFill>
        <p:spPr>
          <a:xfrm>
            <a:off x="4343400" y="3124200"/>
            <a:ext cx="4800600" cy="3733800"/>
          </a:xfrm>
          <a:prstGeom prst="rect">
            <a:avLst/>
          </a:prstGeom>
        </p:spPr>
      </p:pic>
      <p:sp>
        <p:nvSpPr>
          <p:cNvPr id="6" name="Footer Placeholder 5"/>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jpg"/>
          <p:cNvPicPr>
            <a:picLocks noChangeAspect="1"/>
          </p:cNvPicPr>
          <p:nvPr/>
        </p:nvPicPr>
        <p:blipFill>
          <a:blip r:embed="rId3"/>
          <a:srcRect l="16667" t="16900"/>
          <a:stretch>
            <a:fillRect/>
          </a:stretch>
        </p:blipFill>
        <p:spPr>
          <a:xfrm>
            <a:off x="4114800" y="3345543"/>
            <a:ext cx="5029200" cy="3512457"/>
          </a:xfrm>
          <a:prstGeom prst="rect">
            <a:avLst/>
          </a:prstGeom>
        </p:spPr>
      </p:pic>
      <p:sp>
        <p:nvSpPr>
          <p:cNvPr id="2" name="Title 1"/>
          <p:cNvSpPr>
            <a:spLocks noGrp="1"/>
          </p:cNvSpPr>
          <p:nvPr>
            <p:ph type="title"/>
          </p:nvPr>
        </p:nvSpPr>
        <p:spPr>
          <a:xfrm>
            <a:off x="457200" y="274638"/>
            <a:ext cx="8229600" cy="868362"/>
          </a:xfrm>
        </p:spPr>
        <p:txBody>
          <a:bodyPr>
            <a:normAutofit/>
          </a:bodyPr>
          <a:lstStyle/>
          <a:p>
            <a:r>
              <a:rPr lang="en-US" sz="3200" dirty="0" smtClean="0"/>
              <a:t>Deposition or pebbles and sand</a:t>
            </a:r>
            <a:endParaRPr lang="en-US" sz="3200" dirty="0"/>
          </a:p>
        </p:txBody>
      </p:sp>
      <p:sp>
        <p:nvSpPr>
          <p:cNvPr id="3" name="Content Placeholder 2"/>
          <p:cNvSpPr>
            <a:spLocks noGrp="1"/>
          </p:cNvSpPr>
          <p:nvPr>
            <p:ph idx="1"/>
          </p:nvPr>
        </p:nvSpPr>
        <p:spPr>
          <a:xfrm>
            <a:off x="533400" y="1371600"/>
            <a:ext cx="8229600" cy="4525963"/>
          </a:xfrm>
        </p:spPr>
        <p:txBody>
          <a:bodyPr>
            <a:normAutofit/>
          </a:bodyPr>
          <a:lstStyle/>
          <a:p>
            <a:r>
              <a:rPr lang="en-US" sz="2400" dirty="0" smtClean="0"/>
              <a:t>As the gradient decreases further, the sediment that is deposited gets smaller.</a:t>
            </a:r>
          </a:p>
          <a:p>
            <a:r>
              <a:rPr lang="en-US" sz="2400" dirty="0" smtClean="0"/>
              <a:t>The banks and deeper pools often have layers of sand.</a:t>
            </a:r>
          </a:p>
          <a:p>
            <a:endParaRPr lang="en-US" sz="2400" dirty="0"/>
          </a:p>
        </p:txBody>
      </p:sp>
      <p:pic>
        <p:nvPicPr>
          <p:cNvPr id="4" name="Picture 3" descr="IMG_1213.jpg"/>
          <p:cNvPicPr>
            <a:picLocks noChangeAspect="1"/>
          </p:cNvPicPr>
          <p:nvPr/>
        </p:nvPicPr>
        <p:blipFill>
          <a:blip r:embed="rId4" cstate="print"/>
          <a:srcRect l="17188" t="15556"/>
          <a:stretch>
            <a:fillRect/>
          </a:stretch>
        </p:blipFill>
        <p:spPr>
          <a:xfrm>
            <a:off x="-1" y="3352800"/>
            <a:ext cx="4540827" cy="3505200"/>
          </a:xfrm>
          <a:prstGeom prst="rect">
            <a:avLst/>
          </a:prstGeom>
        </p:spPr>
      </p:pic>
      <p:sp>
        <p:nvSpPr>
          <p:cNvPr id="5" name="Footer Placeholder 4"/>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200" dirty="0" smtClean="0"/>
              <a:t>Rivers in Flat Areas Meander</a:t>
            </a:r>
            <a:endParaRPr lang="en-US" sz="3200" dirty="0"/>
          </a:p>
        </p:txBody>
      </p:sp>
      <p:sp>
        <p:nvSpPr>
          <p:cNvPr id="3" name="Content Placeholder 2"/>
          <p:cNvSpPr>
            <a:spLocks noGrp="1"/>
          </p:cNvSpPr>
          <p:nvPr>
            <p:ph idx="1"/>
          </p:nvPr>
        </p:nvSpPr>
        <p:spPr>
          <a:xfrm>
            <a:off x="533400" y="838200"/>
            <a:ext cx="8229600" cy="4525963"/>
          </a:xfrm>
        </p:spPr>
        <p:txBody>
          <a:bodyPr>
            <a:normAutofit/>
          </a:bodyPr>
          <a:lstStyle/>
          <a:p>
            <a:r>
              <a:rPr lang="en-US" sz="2400" dirty="0" smtClean="0"/>
              <a:t>Once gradients are flattened, only sand and silt can be transported and the river begins to meander.</a:t>
            </a:r>
            <a:endParaRPr lang="en-US" sz="2400" dirty="0"/>
          </a:p>
        </p:txBody>
      </p:sp>
      <p:pic>
        <p:nvPicPr>
          <p:cNvPr id="1026" name="Picture 2" descr="http://upload.wikimedia.org/wikipedia/en/7/74/Rio-cauto-cuba.JPG"/>
          <p:cNvPicPr>
            <a:picLocks noChangeAspect="1" noChangeArrowheads="1"/>
          </p:cNvPicPr>
          <p:nvPr/>
        </p:nvPicPr>
        <p:blipFill>
          <a:blip r:embed="rId3" cstate="print"/>
          <a:srcRect r="14779" b="12476"/>
          <a:stretch>
            <a:fillRect/>
          </a:stretch>
        </p:blipFill>
        <p:spPr bwMode="auto">
          <a:xfrm>
            <a:off x="1295400" y="1810265"/>
            <a:ext cx="6553200" cy="5047735"/>
          </a:xfrm>
          <a:prstGeom prst="rect">
            <a:avLst/>
          </a:prstGeom>
          <a:noFill/>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Interp\Elwha Restoration Organized by JT\River Structures\ErodingBankAndGravelBarTipperaryCamp.jpg"/>
          <p:cNvPicPr>
            <a:picLocks noChangeAspect="1" noChangeArrowheads="1"/>
          </p:cNvPicPr>
          <p:nvPr/>
        </p:nvPicPr>
        <p:blipFill>
          <a:blip r:embed="rId3"/>
          <a:srcRect r="4165"/>
          <a:stretch>
            <a:fillRect/>
          </a:stretch>
        </p:blipFill>
        <p:spPr bwMode="auto">
          <a:xfrm>
            <a:off x="3884056" y="3200400"/>
            <a:ext cx="5259944" cy="3657600"/>
          </a:xfrm>
          <a:prstGeom prst="rect">
            <a:avLst/>
          </a:prstGeom>
          <a:noFill/>
        </p:spPr>
      </p:pic>
      <p:sp>
        <p:nvSpPr>
          <p:cNvPr id="2" name="Title 1"/>
          <p:cNvSpPr>
            <a:spLocks noGrp="1"/>
          </p:cNvSpPr>
          <p:nvPr>
            <p:ph type="title"/>
          </p:nvPr>
        </p:nvSpPr>
        <p:spPr>
          <a:xfrm>
            <a:off x="1089377" y="457200"/>
            <a:ext cx="6965245" cy="1202485"/>
          </a:xfrm>
        </p:spPr>
        <p:txBody>
          <a:bodyPr/>
          <a:lstStyle/>
          <a:p>
            <a:r>
              <a:rPr lang="en-US" dirty="0" smtClean="0"/>
              <a:t>The Flood Plain When Dry</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The floodplain is the area available to be occupied by the river as it meanders. It can also be filled completely during floods.</a:t>
            </a:r>
            <a:endParaRPr lang="en-US" dirty="0"/>
          </a:p>
        </p:txBody>
      </p:sp>
      <p:grpSp>
        <p:nvGrpSpPr>
          <p:cNvPr id="10" name="Group 9"/>
          <p:cNvGrpSpPr/>
          <p:nvPr/>
        </p:nvGrpSpPr>
        <p:grpSpPr>
          <a:xfrm>
            <a:off x="0" y="3200400"/>
            <a:ext cx="4038600" cy="3657600"/>
            <a:chOff x="0" y="3200400"/>
            <a:chExt cx="4038600" cy="3657600"/>
          </a:xfrm>
        </p:grpSpPr>
        <p:pic>
          <p:nvPicPr>
            <p:cNvPr id="1026" name="Picture 2" descr="I:\Interp\Elwha Restoration Organized by JT\Upper Elwha River Photos\AerialElwhaRiverGravelBars.jpg"/>
            <p:cNvPicPr>
              <a:picLocks noChangeAspect="1" noChangeArrowheads="1"/>
            </p:cNvPicPr>
            <p:nvPr/>
          </p:nvPicPr>
          <p:blipFill>
            <a:blip r:embed="rId4"/>
            <a:srcRect l="25772" t="42598" r="28763" b="2500"/>
            <a:stretch>
              <a:fillRect/>
            </a:stretch>
          </p:blipFill>
          <p:spPr bwMode="auto">
            <a:xfrm>
              <a:off x="0" y="3200400"/>
              <a:ext cx="4038600" cy="3657600"/>
            </a:xfrm>
            <a:prstGeom prst="rect">
              <a:avLst/>
            </a:prstGeom>
            <a:noFill/>
          </p:spPr>
        </p:pic>
        <p:sp>
          <p:nvSpPr>
            <p:cNvPr id="9" name="Left-Right Arrow 8"/>
            <p:cNvSpPr/>
            <p:nvPr/>
          </p:nvSpPr>
          <p:spPr>
            <a:xfrm>
              <a:off x="2133600" y="5486400"/>
              <a:ext cx="914400" cy="228600"/>
            </a:xfrm>
            <a:prstGeom prst="leftRight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descr="IMG_1951.jpg"/>
          <p:cNvPicPr>
            <a:picLocks noChangeAspect="1"/>
          </p:cNvPicPr>
          <p:nvPr/>
        </p:nvPicPr>
        <p:blipFill>
          <a:blip r:embed="rId5" cstate="print">
            <a:lum contrast="10000"/>
          </a:blip>
          <a:srcRect t="5556" r="7499" b="4444"/>
          <a:stretch>
            <a:fillRect/>
          </a:stretch>
        </p:blipFill>
        <p:spPr>
          <a:xfrm>
            <a:off x="-1" y="0"/>
            <a:ext cx="9144001" cy="6858000"/>
          </a:xfrm>
          <a:prstGeom prst="rect">
            <a:avLst/>
          </a:prstGeom>
        </p:spPr>
      </p:pic>
      <p:sp>
        <p:nvSpPr>
          <p:cNvPr id="5" name="Footer Placeholder 4"/>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FloydFlood99.jpg">
            <a:hlinkClick r:id="rId3"/>
          </p:cNvPr>
          <p:cNvPicPr>
            <a:picLocks noChangeAspect="1" noChangeArrowheads="1"/>
          </p:cNvPicPr>
          <p:nvPr/>
        </p:nvPicPr>
        <p:blipFill>
          <a:blip r:embed="rId4"/>
          <a:srcRect/>
          <a:stretch>
            <a:fillRect/>
          </a:stretch>
        </p:blipFill>
        <p:spPr bwMode="auto">
          <a:xfrm>
            <a:off x="4495800" y="914400"/>
            <a:ext cx="4648200" cy="2847975"/>
          </a:xfrm>
          <a:prstGeom prst="rect">
            <a:avLst/>
          </a:prstGeom>
          <a:noFill/>
        </p:spPr>
      </p:pic>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The Floodplain</a:t>
            </a:r>
            <a:endParaRPr lang="en-US" sz="3200" dirty="0"/>
          </a:p>
        </p:txBody>
      </p:sp>
      <p:pic>
        <p:nvPicPr>
          <p:cNvPr id="3074" name="Picture 2" descr="Image:MO capital flood 93.jpg">
            <a:hlinkClick r:id="rId5"/>
          </p:cNvPr>
          <p:cNvPicPr>
            <a:picLocks noChangeAspect="1" noChangeArrowheads="1"/>
          </p:cNvPicPr>
          <p:nvPr/>
        </p:nvPicPr>
        <p:blipFill>
          <a:blip r:embed="rId6"/>
          <a:srcRect t="2528"/>
          <a:stretch>
            <a:fillRect/>
          </a:stretch>
        </p:blipFill>
        <p:spPr bwMode="auto">
          <a:xfrm>
            <a:off x="0" y="3733800"/>
            <a:ext cx="4495799" cy="3124200"/>
          </a:xfrm>
          <a:prstGeom prst="rect">
            <a:avLst/>
          </a:prstGeom>
          <a:noFill/>
        </p:spPr>
      </p:pic>
      <p:pic>
        <p:nvPicPr>
          <p:cNvPr id="3080" name="Picture 8" descr="http://upload.wikimedia.org/wikipedia/commons/3/3e/20080613_Des_Moines_River.jpg"/>
          <p:cNvPicPr>
            <a:picLocks noChangeAspect="1" noChangeArrowheads="1"/>
          </p:cNvPicPr>
          <p:nvPr/>
        </p:nvPicPr>
        <p:blipFill>
          <a:blip r:embed="rId7" cstate="print"/>
          <a:srcRect l="8152" t="19566"/>
          <a:stretch>
            <a:fillRect/>
          </a:stretch>
        </p:blipFill>
        <p:spPr bwMode="auto">
          <a:xfrm>
            <a:off x="0" y="914400"/>
            <a:ext cx="4495800" cy="2819400"/>
          </a:xfrm>
          <a:prstGeom prst="rect">
            <a:avLst/>
          </a:prstGeom>
          <a:noFill/>
        </p:spPr>
      </p:pic>
      <p:pic>
        <p:nvPicPr>
          <p:cNvPr id="19" name="Picture 18" descr="DR 8 11-01.JPG"/>
          <p:cNvPicPr>
            <a:picLocks noChangeAspect="1"/>
          </p:cNvPicPr>
          <p:nvPr/>
        </p:nvPicPr>
        <p:blipFill>
          <a:blip r:embed="rId8" cstate="print"/>
          <a:stretch>
            <a:fillRect/>
          </a:stretch>
        </p:blipFill>
        <p:spPr>
          <a:xfrm>
            <a:off x="4495800" y="3773284"/>
            <a:ext cx="4648200" cy="3084716"/>
          </a:xfrm>
          <a:prstGeom prst="rect">
            <a:avLst/>
          </a:prstGeom>
        </p:spPr>
      </p:pic>
      <p:pic>
        <p:nvPicPr>
          <p:cNvPr id="7" name="Picture 6" descr="DR 2 12-01.JPG"/>
          <p:cNvPicPr>
            <a:picLocks noChangeAspect="1"/>
          </p:cNvPicPr>
          <p:nvPr/>
        </p:nvPicPr>
        <p:blipFill>
          <a:blip r:embed="rId9" cstate="print"/>
          <a:stretch>
            <a:fillRect/>
          </a:stretch>
        </p:blipFill>
        <p:spPr>
          <a:xfrm>
            <a:off x="0" y="895821"/>
            <a:ext cx="9144000" cy="5962179"/>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a:bodyPr>
          <a:lstStyle/>
          <a:p>
            <a:r>
              <a:rPr lang="en-US" sz="3200" dirty="0" smtClean="0"/>
              <a:t>Effects of Meandering Rivers</a:t>
            </a:r>
            <a:endParaRPr lang="en-US" sz="3200" dirty="0"/>
          </a:p>
        </p:txBody>
      </p:sp>
      <p:pic>
        <p:nvPicPr>
          <p:cNvPr id="6" name="Content Placeholder 5" descr="Wahweap creek conglomerates.JPG"/>
          <p:cNvPicPr>
            <a:picLocks noGrp="1" noChangeAspect="1"/>
          </p:cNvPicPr>
          <p:nvPr>
            <p:ph idx="1"/>
          </p:nvPr>
        </p:nvPicPr>
        <p:blipFill>
          <a:blip r:embed="rId3" cstate="print"/>
          <a:stretch>
            <a:fillRect/>
          </a:stretch>
        </p:blipFill>
        <p:spPr>
          <a:xfrm>
            <a:off x="0" y="3657601"/>
            <a:ext cx="4495799" cy="3200399"/>
          </a:xfrm>
        </p:spPr>
      </p:pic>
      <p:pic>
        <p:nvPicPr>
          <p:cNvPr id="5" name="Picture 12" descr="anim_mm.gif (30982 bytes)"/>
          <p:cNvPicPr>
            <a:picLocks noChangeAspect="1" noChangeArrowheads="1" noCrop="1"/>
          </p:cNvPicPr>
          <p:nvPr/>
        </p:nvPicPr>
        <p:blipFill>
          <a:blip r:embed="rId4"/>
          <a:srcRect/>
          <a:stretch>
            <a:fillRect/>
          </a:stretch>
        </p:blipFill>
        <p:spPr>
          <a:xfrm>
            <a:off x="1676400" y="1066800"/>
            <a:ext cx="2590800" cy="2592435"/>
          </a:xfrm>
          <a:prstGeom prst="rect">
            <a:avLst/>
          </a:prstGeom>
          <a:noFill/>
          <a:ln/>
        </p:spPr>
      </p:pic>
      <p:pic>
        <p:nvPicPr>
          <p:cNvPr id="13314" name="Picture 2"/>
          <p:cNvPicPr>
            <a:picLocks noChangeAspect="1" noChangeArrowheads="1"/>
          </p:cNvPicPr>
          <p:nvPr/>
        </p:nvPicPr>
        <p:blipFill>
          <a:blip r:embed="rId5"/>
          <a:srcRect l="35000" t="17188" r="1250" b="6250"/>
          <a:stretch>
            <a:fillRect/>
          </a:stretch>
        </p:blipFill>
        <p:spPr bwMode="auto">
          <a:xfrm>
            <a:off x="4267200" y="1066800"/>
            <a:ext cx="2743200" cy="2635624"/>
          </a:xfrm>
          <a:prstGeom prst="rect">
            <a:avLst/>
          </a:prstGeom>
          <a:noFill/>
          <a:ln w="9525">
            <a:noFill/>
            <a:miter lim="800000"/>
            <a:headEnd/>
            <a:tailEnd/>
          </a:ln>
          <a:effectLst/>
        </p:spPr>
      </p:pic>
      <p:pic>
        <p:nvPicPr>
          <p:cNvPr id="4" name="Picture 15" descr="meandering3"/>
          <p:cNvPicPr>
            <a:picLocks noChangeAspect="1" noChangeArrowheads="1"/>
          </p:cNvPicPr>
          <p:nvPr/>
        </p:nvPicPr>
        <p:blipFill>
          <a:blip r:embed="rId6"/>
          <a:srcRect t="10490" r="5661" b="4660"/>
          <a:stretch>
            <a:fillRect/>
          </a:stretch>
        </p:blipFill>
        <p:spPr>
          <a:xfrm>
            <a:off x="4267200" y="3657600"/>
            <a:ext cx="4876800" cy="3200400"/>
          </a:xfrm>
          <a:prstGeom prst="rect">
            <a:avLst/>
          </a:prstGeom>
          <a:noFill/>
          <a:ln/>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3200" dirty="0" smtClean="0"/>
              <a:t>Levees</a:t>
            </a:r>
            <a:endParaRPr lang="en-US" sz="3200" dirty="0"/>
          </a:p>
        </p:txBody>
      </p:sp>
      <p:sp>
        <p:nvSpPr>
          <p:cNvPr id="3" name="Content Placeholder 2"/>
          <p:cNvSpPr>
            <a:spLocks noGrp="1"/>
          </p:cNvSpPr>
          <p:nvPr>
            <p:ph idx="1"/>
          </p:nvPr>
        </p:nvSpPr>
        <p:spPr>
          <a:xfrm>
            <a:off x="457200" y="838200"/>
            <a:ext cx="8229600" cy="4525963"/>
          </a:xfrm>
        </p:spPr>
        <p:txBody>
          <a:bodyPr/>
          <a:lstStyle/>
          <a:p>
            <a:r>
              <a:rPr lang="en-US" sz="2400" dirty="0" smtClean="0"/>
              <a:t>When sediment accumulates on the side of a river, it can form a barrier that keeps the river within its channel. They tend to build up during flood events.</a:t>
            </a:r>
          </a:p>
          <a:p>
            <a:endParaRPr lang="en-US" dirty="0"/>
          </a:p>
        </p:txBody>
      </p:sp>
      <p:pic>
        <p:nvPicPr>
          <p:cNvPr id="5" name="Picture 4" descr="Wahweap Wash1.JPG"/>
          <p:cNvPicPr>
            <a:picLocks noChangeAspect="1"/>
          </p:cNvPicPr>
          <p:nvPr/>
        </p:nvPicPr>
        <p:blipFill>
          <a:blip r:embed="rId3"/>
          <a:srcRect l="6250" t="13465" r="6096"/>
          <a:stretch>
            <a:fillRect/>
          </a:stretch>
        </p:blipFill>
        <p:spPr>
          <a:xfrm>
            <a:off x="1066800" y="2133599"/>
            <a:ext cx="7210927" cy="4724401"/>
          </a:xfrm>
          <a:prstGeom prst="rect">
            <a:avLst/>
          </a:prstGeom>
        </p:spPr>
      </p:pic>
      <p:sp>
        <p:nvSpPr>
          <p:cNvPr id="6" name="Down Arrow 5"/>
          <p:cNvSpPr/>
          <p:nvPr/>
        </p:nvSpPr>
        <p:spPr>
          <a:xfrm>
            <a:off x="5410200" y="4800600"/>
            <a:ext cx="152400" cy="3810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191000" y="4648200"/>
            <a:ext cx="152400" cy="3810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rot="19189688">
            <a:off x="2662825" y="4717520"/>
            <a:ext cx="515343" cy="175502"/>
          </a:xfrm>
          <a:prstGeom prst="leftRight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86400" y="4800600"/>
            <a:ext cx="546303" cy="276999"/>
          </a:xfrm>
          <a:prstGeom prst="rect">
            <a:avLst/>
          </a:prstGeom>
          <a:noFill/>
        </p:spPr>
        <p:txBody>
          <a:bodyPr wrap="none" rtlCol="0">
            <a:spAutoFit/>
          </a:bodyPr>
          <a:lstStyle/>
          <a:p>
            <a:r>
              <a:rPr lang="en-US" sz="1200" b="1" dirty="0" smtClean="0">
                <a:solidFill>
                  <a:schemeClr val="bg1"/>
                </a:solidFill>
              </a:rPr>
              <a:t>Levee</a:t>
            </a:r>
            <a:endParaRPr lang="en-US" sz="1200" b="1" dirty="0">
              <a:solidFill>
                <a:schemeClr val="bg1"/>
              </a:solidFill>
            </a:endParaRPr>
          </a:p>
        </p:txBody>
      </p:sp>
      <p:sp>
        <p:nvSpPr>
          <p:cNvPr id="10" name="TextBox 9"/>
          <p:cNvSpPr txBox="1"/>
          <p:nvPr/>
        </p:nvSpPr>
        <p:spPr>
          <a:xfrm>
            <a:off x="3657600" y="4800600"/>
            <a:ext cx="546303" cy="276999"/>
          </a:xfrm>
          <a:prstGeom prst="rect">
            <a:avLst/>
          </a:prstGeom>
          <a:noFill/>
        </p:spPr>
        <p:txBody>
          <a:bodyPr wrap="none" rtlCol="0">
            <a:spAutoFit/>
          </a:bodyPr>
          <a:lstStyle/>
          <a:p>
            <a:r>
              <a:rPr lang="en-US" sz="1200" b="1" dirty="0" smtClean="0">
                <a:solidFill>
                  <a:schemeClr val="bg1"/>
                </a:solidFill>
              </a:rPr>
              <a:t>Levee</a:t>
            </a:r>
            <a:endParaRPr lang="en-US" sz="1200" b="1" dirty="0">
              <a:solidFill>
                <a:schemeClr val="bg1"/>
              </a:solidFill>
            </a:endParaRPr>
          </a:p>
        </p:txBody>
      </p:sp>
      <p:sp>
        <p:nvSpPr>
          <p:cNvPr id="11" name="TextBox 10"/>
          <p:cNvSpPr txBox="1"/>
          <p:nvPr/>
        </p:nvSpPr>
        <p:spPr>
          <a:xfrm>
            <a:off x="2057400" y="4648200"/>
            <a:ext cx="862737" cy="276999"/>
          </a:xfrm>
          <a:prstGeom prst="rect">
            <a:avLst/>
          </a:prstGeom>
          <a:noFill/>
        </p:spPr>
        <p:txBody>
          <a:bodyPr wrap="none" rtlCol="0">
            <a:spAutoFit/>
          </a:bodyPr>
          <a:lstStyle/>
          <a:p>
            <a:r>
              <a:rPr lang="en-US" sz="1200" b="1" dirty="0" smtClean="0">
                <a:solidFill>
                  <a:schemeClr val="bg1"/>
                </a:solidFill>
              </a:rPr>
              <a:t>Floodplain</a:t>
            </a:r>
            <a:endParaRPr lang="en-US" sz="1200" b="1" dirty="0">
              <a:solidFill>
                <a:schemeClr val="bg1"/>
              </a:solidFill>
            </a:endParaRPr>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Braided Stream</a:t>
            </a:r>
            <a:endParaRPr lang="en-US" sz="3200" dirty="0"/>
          </a:p>
        </p:txBody>
      </p:sp>
      <p:pic>
        <p:nvPicPr>
          <p:cNvPr id="6" name="Content Placeholder 5" descr="IMG_1953.jpg"/>
          <p:cNvPicPr>
            <a:picLocks noGrp="1" noChangeAspect="1"/>
          </p:cNvPicPr>
          <p:nvPr>
            <p:ph idx="1"/>
          </p:nvPr>
        </p:nvPicPr>
        <p:blipFill>
          <a:blip r:embed="rId3" cstate="print">
            <a:lum contrast="10000"/>
          </a:blip>
          <a:srcRect l="20956" t="8824" b="5882"/>
          <a:stretch>
            <a:fillRect/>
          </a:stretch>
        </p:blipFill>
        <p:spPr>
          <a:xfrm>
            <a:off x="0" y="1676400"/>
            <a:ext cx="6096000" cy="5181600"/>
          </a:xfrm>
        </p:spPr>
      </p:pic>
      <p:pic>
        <p:nvPicPr>
          <p:cNvPr id="2050" name="Picture 2" descr="Image:Waimakariri01 gobeirne.jpg">
            <a:hlinkClick r:id="rId4"/>
          </p:cNvPr>
          <p:cNvPicPr>
            <a:picLocks noChangeAspect="1" noChangeArrowheads="1"/>
          </p:cNvPicPr>
          <p:nvPr/>
        </p:nvPicPr>
        <p:blipFill>
          <a:blip r:embed="rId5">
            <a:lum contrast="10000"/>
          </a:blip>
          <a:srcRect l="7692" r="20879"/>
          <a:stretch>
            <a:fillRect/>
          </a:stretch>
        </p:blipFill>
        <p:spPr bwMode="auto">
          <a:xfrm>
            <a:off x="6019800" y="1676400"/>
            <a:ext cx="3124200" cy="5181600"/>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294</TotalTime>
  <Words>1204</Words>
  <Application>Microsoft Office PowerPoint</Application>
  <PresentationFormat>On-screen Show (4:3)</PresentationFormat>
  <Paragraphs>67</Paragraphs>
  <Slides>11</Slides>
  <Notes>9</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Pushpin</vt:lpstr>
      <vt:lpstr>Sediment Deposition and River Structures</vt:lpstr>
      <vt:lpstr>Deposition of Large Materials</vt:lpstr>
      <vt:lpstr>Deposition or pebbles and sand</vt:lpstr>
      <vt:lpstr>Rivers in Flat Areas Meander</vt:lpstr>
      <vt:lpstr>The Flood Plain When Dry</vt:lpstr>
      <vt:lpstr>The Floodplain</vt:lpstr>
      <vt:lpstr>Effects of Meandering Rivers</vt:lpstr>
      <vt:lpstr>Levees</vt:lpstr>
      <vt:lpstr>Braided Stream</vt:lpstr>
      <vt:lpstr>Oxbow Lakes</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 Deposition and River Structures</dc:title>
  <dc:creator>Olympic National Park</dc:creator>
  <cp:lastModifiedBy>Barbero, Kiley J.</cp:lastModifiedBy>
  <cp:revision>32</cp:revision>
  <dcterms:created xsi:type="dcterms:W3CDTF">2008-11-04T22:08:11Z</dcterms:created>
  <dcterms:modified xsi:type="dcterms:W3CDTF">2011-09-29T20:55:09Z</dcterms:modified>
</cp:coreProperties>
</file>