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0" r:id="rId3"/>
    <p:sldId id="261" r:id="rId4"/>
    <p:sldId id="257" r:id="rId5"/>
    <p:sldId id="258" r:id="rId6"/>
    <p:sldId id="259" r:id="rId7"/>
    <p:sldId id="262" r:id="rId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4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52" autoAdjust="0"/>
  </p:normalViewPr>
  <p:slideViewPr>
    <p:cSldViewPr>
      <p:cViewPr>
        <p:scale>
          <a:sx n="105" d="100"/>
          <a:sy n="105" d="100"/>
        </p:scale>
        <p:origin x="-144" y="204"/>
      </p:cViewPr>
      <p:guideLst>
        <p:guide orient="horz" pos="2160"/>
        <p:guide pos="2880"/>
      </p:guideLst>
    </p:cSldViewPr>
  </p:slideViewPr>
  <p:notesTextViewPr>
    <p:cViewPr>
      <p:scale>
        <a:sx n="100" d="100"/>
        <a:sy n="100" d="100"/>
      </p:scale>
      <p:origin x="0" y="0"/>
    </p:cViewPr>
  </p:notesText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805ACBF-607C-4557-B4D5-1C7A42F58F93}" type="datetimeFigureOut">
              <a:rPr lang="en-US" smtClean="0"/>
              <a:pPr/>
              <a:t>9/29/2011</a:t>
            </a:fld>
            <a:endParaRPr lang="en-US"/>
          </a:p>
        </p:txBody>
      </p:sp>
      <p:sp>
        <p:nvSpPr>
          <p:cNvPr id="4" name="Slide Image Placeholder 3"/>
          <p:cNvSpPr>
            <a:spLocks noGrp="1" noRot="1" noChangeAspect="1"/>
          </p:cNvSpPr>
          <p:nvPr>
            <p:ph type="sldImg" idx="2"/>
          </p:nvPr>
        </p:nvSpPr>
        <p:spPr>
          <a:xfrm>
            <a:off x="2057400" y="533400"/>
            <a:ext cx="5156202" cy="386715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419600"/>
            <a:ext cx="8382000" cy="19240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640A3DF-4AB4-4949-9B81-AAE80A9F3289}" type="slidenum">
              <a:rPr lang="en-US" smtClean="0"/>
              <a:pPr/>
              <a:t>‹#›</a:t>
            </a:fld>
            <a:endParaRPr lang="en-US"/>
          </a:p>
        </p:txBody>
      </p:sp>
    </p:spTree>
    <p:extLst>
      <p:ext uri="{BB962C8B-B14F-4D97-AF65-F5344CB8AC3E}">
        <p14:creationId xmlns:p14="http://schemas.microsoft.com/office/powerpoint/2010/main" val="93139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533400"/>
            <a:ext cx="5156200" cy="3867150"/>
          </a:xfrm>
        </p:spPr>
      </p:sp>
      <p:sp>
        <p:nvSpPr>
          <p:cNvPr id="3" name="Notes Placeholder 2"/>
          <p:cNvSpPr>
            <a:spLocks noGrp="1"/>
          </p:cNvSpPr>
          <p:nvPr>
            <p:ph type="body" idx="1"/>
          </p:nvPr>
        </p:nvSpPr>
        <p:spPr/>
        <p:txBody>
          <a:bodyPr>
            <a:normAutofit/>
          </a:bodyPr>
          <a:lstStyle/>
          <a:p>
            <a:r>
              <a:rPr lang="en-US" dirty="0" smtClean="0"/>
              <a:t>Any water falling onto the mountain</a:t>
            </a:r>
            <a:r>
              <a:rPr lang="en-US" baseline="0" dirty="0" smtClean="0"/>
              <a:t> tops </a:t>
            </a:r>
            <a:r>
              <a:rPr lang="en-US" dirty="0" smtClean="0"/>
              <a:t>(whether it be rain or melting snow) will flow over the surface</a:t>
            </a:r>
            <a:r>
              <a:rPr lang="en-US" baseline="0" dirty="0" smtClean="0"/>
              <a:t> via</a:t>
            </a:r>
            <a:r>
              <a:rPr lang="en-US" dirty="0" smtClean="0"/>
              <a:t> streams, or in the groundwater into one river that heads to the sea. The watershed</a:t>
            </a:r>
            <a:r>
              <a:rPr lang="en-US" baseline="0" dirty="0" smtClean="0"/>
              <a:t> in the image is the Hoh river.</a:t>
            </a:r>
            <a:endParaRPr lang="en-US" dirty="0" smtClean="0"/>
          </a:p>
          <a:p>
            <a:endParaRPr lang="en-US" dirty="0"/>
          </a:p>
          <a:p>
            <a:r>
              <a:rPr lang="en-US" dirty="0" smtClean="0"/>
              <a:t>A basin is a collection area that gathers water from upper areas  of the watershed and delivers it to the watershed</a:t>
            </a:r>
            <a:r>
              <a:rPr lang="en-US" baseline="0" dirty="0" smtClean="0"/>
              <a:t> drainage </a:t>
            </a:r>
            <a:r>
              <a:rPr lang="en-US" dirty="0" smtClean="0"/>
              <a:t>river. </a:t>
            </a:r>
          </a:p>
          <a:p>
            <a:r>
              <a:rPr lang="en-US" dirty="0" smtClean="0"/>
              <a:t>A watershed can have many tributaries</a:t>
            </a:r>
            <a:r>
              <a:rPr lang="en-US" baseline="0" dirty="0" smtClean="0"/>
              <a:t> which feed into the main river. Each of these tributaries could be considered their own watershed, but all of them together make up the larger tributary.</a:t>
            </a:r>
            <a:endParaRPr lang="en-US" dirty="0" smtClean="0"/>
          </a:p>
          <a:p>
            <a:endParaRPr lang="en-US" dirty="0"/>
          </a:p>
        </p:txBody>
      </p:sp>
      <p:sp>
        <p:nvSpPr>
          <p:cNvPr id="4" name="Slide Number Placeholder 3"/>
          <p:cNvSpPr>
            <a:spLocks noGrp="1"/>
          </p:cNvSpPr>
          <p:nvPr>
            <p:ph type="sldNum" sz="quarter" idx="10"/>
          </p:nvPr>
        </p:nvSpPr>
        <p:spPr/>
        <p:txBody>
          <a:bodyPr/>
          <a:lstStyle/>
          <a:p>
            <a:fld id="{BBFAE492-2789-4469-9CA7-1C09EA353B8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533400"/>
            <a:ext cx="5156200" cy="3867150"/>
          </a:xfrm>
        </p:spPr>
      </p:sp>
      <p:sp>
        <p:nvSpPr>
          <p:cNvPr id="3" name="Notes Placeholder 2"/>
          <p:cNvSpPr>
            <a:spLocks noGrp="1"/>
          </p:cNvSpPr>
          <p:nvPr>
            <p:ph type="body" idx="1"/>
          </p:nvPr>
        </p:nvSpPr>
        <p:spPr/>
        <p:txBody>
          <a:bodyPr>
            <a:normAutofit/>
          </a:bodyPr>
          <a:lstStyle/>
          <a:p>
            <a:r>
              <a:rPr lang="en-US" dirty="0" smtClean="0"/>
              <a:t>Watersheds can vary</a:t>
            </a:r>
            <a:r>
              <a:rPr lang="en-US" baseline="0" dirty="0" smtClean="0"/>
              <a:t> widely in scale and have to be defined by the specific outlet river or stream that is being referred to. The Columbia river watershed is huge, occupying more than half of Washington and Oregon, nearly all of Idaho, and parts of Montana, British Columbia, and Nevada. Within the Columbia watershed are many large tributary watersheds such as the Snake, Willamette, Spokane, Salmon, Yakima, and Kootenay rivers. Within those tributary watersheds are countless smaller rivers and creeks, each which could be considered their own watershed if that is the focus. So, there are many layers to watersheds, but the main definition remains the same; it is the area where all of the precipitation that falls drains into a river that flows to the sea.</a:t>
            </a:r>
          </a:p>
          <a:p>
            <a:endParaRPr lang="en-US" baseline="0" dirty="0" smtClean="0"/>
          </a:p>
          <a:p>
            <a:r>
              <a:rPr lang="en-US" baseline="0" dirty="0" smtClean="0"/>
              <a:t>Another term often used for watersheds, especially in higher mountainous areas, is basin. A basin is simply a depression that water flows into from higher slopes. Sometimes basins contain lakes. But, basins can simply be small mountain valleys, such as the ones in this images in the highest elevations of the Elwha river watershed. </a:t>
            </a:r>
          </a:p>
          <a:p>
            <a:endParaRPr lang="en-US" baseline="0" dirty="0" smtClean="0"/>
          </a:p>
          <a:p>
            <a:r>
              <a:rPr lang="en-US" baseline="0" dirty="0" smtClean="0"/>
              <a:t>Sometimes basins can be quite large, such as the whole region of </a:t>
            </a:r>
            <a:r>
              <a:rPr lang="en-US" baseline="0" dirty="0" err="1" smtClean="0"/>
              <a:t>of</a:t>
            </a:r>
            <a:r>
              <a:rPr lang="en-US" baseline="0" dirty="0" smtClean="0"/>
              <a:t> south-central Washington, called the Columbia Basin. This area is referred to as a basin because so many rivers feed into the Columbia river in this area and it is surrounded by mountains on all sides.</a:t>
            </a:r>
            <a:endParaRPr lang="en-US" dirty="0"/>
          </a:p>
        </p:txBody>
      </p:sp>
      <p:sp>
        <p:nvSpPr>
          <p:cNvPr id="4" name="Slide Number Placeholder 3"/>
          <p:cNvSpPr>
            <a:spLocks noGrp="1"/>
          </p:cNvSpPr>
          <p:nvPr>
            <p:ph type="sldNum" sz="quarter" idx="10"/>
          </p:nvPr>
        </p:nvSpPr>
        <p:spPr/>
        <p:txBody>
          <a:bodyPr/>
          <a:lstStyle/>
          <a:p>
            <a:fld id="{4640A3DF-4AB4-4949-9B81-AAE80A9F328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533400"/>
            <a:ext cx="5156200" cy="3867150"/>
          </a:xfrm>
        </p:spPr>
      </p:sp>
      <p:sp>
        <p:nvSpPr>
          <p:cNvPr id="3" name="Notes Placeholder 2"/>
          <p:cNvSpPr>
            <a:spLocks noGrp="1"/>
          </p:cNvSpPr>
          <p:nvPr>
            <p:ph type="body" idx="1"/>
          </p:nvPr>
        </p:nvSpPr>
        <p:spPr/>
        <p:txBody>
          <a:bodyPr>
            <a:normAutofit/>
          </a:bodyPr>
          <a:lstStyle/>
          <a:p>
            <a:r>
              <a:rPr lang="en-US" dirty="0" smtClean="0"/>
              <a:t>Once precipitation</a:t>
            </a:r>
            <a:r>
              <a:rPr lang="en-US" baseline="0" dirty="0" smtClean="0"/>
              <a:t> hits the ground, it can either drain into the soil to become groundwater or it can flow over the surface. Whether it will drain or flow depends a lot on what types of soils are present. If the soil is sandy or porous, the water will easily infiltrate into the ground and become groundwater. However, if the surface is impermeable, such as dense clay or solid rock, water will run over the surface.</a:t>
            </a:r>
          </a:p>
          <a:p>
            <a:endParaRPr lang="en-US" baseline="0" dirty="0" smtClean="0"/>
          </a:p>
          <a:p>
            <a:r>
              <a:rPr lang="en-US" baseline="0" dirty="0" smtClean="0"/>
              <a:t>Clockwise from top-left: Volcanic cinders are very porous, allowing virtually all precipitation to drain through rapidly. For plants, it is almost as if they live in a desert. Top-right: However, where the soils are less porous, dense pine forests grow. Lower-left: These sandy soils in Utah have difficulty supporting plants because the little precipitation that falls drains through easily. Lower-right: Dense clay soils in this east Texas swamp results in standing water and swamp trees of bald cypress and gum.</a:t>
            </a:r>
            <a:endParaRPr lang="en-US" dirty="0"/>
          </a:p>
        </p:txBody>
      </p:sp>
      <p:sp>
        <p:nvSpPr>
          <p:cNvPr id="4" name="Slide Number Placeholder 3"/>
          <p:cNvSpPr>
            <a:spLocks noGrp="1"/>
          </p:cNvSpPr>
          <p:nvPr>
            <p:ph type="sldNum" sz="quarter" idx="10"/>
          </p:nvPr>
        </p:nvSpPr>
        <p:spPr/>
        <p:txBody>
          <a:bodyPr/>
          <a:lstStyle/>
          <a:p>
            <a:fld id="{4640A3DF-4AB4-4949-9B81-AAE80A9F328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533400"/>
            <a:ext cx="5156200" cy="3867150"/>
          </a:xfrm>
        </p:spPr>
      </p:sp>
      <p:sp>
        <p:nvSpPr>
          <p:cNvPr id="3" name="Notes Placeholder 2"/>
          <p:cNvSpPr>
            <a:spLocks noGrp="1"/>
          </p:cNvSpPr>
          <p:nvPr>
            <p:ph type="body" idx="1"/>
          </p:nvPr>
        </p:nvSpPr>
        <p:spPr/>
        <p:txBody>
          <a:bodyPr>
            <a:normAutofit/>
          </a:bodyPr>
          <a:lstStyle/>
          <a:p>
            <a:r>
              <a:rPr lang="en-US" sz="1200" dirty="0" smtClean="0"/>
              <a:t>An aquifer is an underground supply of water that results from water that infiltrated through the soil, but collected</a:t>
            </a:r>
            <a:r>
              <a:rPr lang="en-US" sz="1200" baseline="0" dirty="0" smtClean="0"/>
              <a:t> when it hit an impermeable layer of rock or clay below. This water is not in a “cave” per say, but contained within the porous spaces between the soil particles. It tends to flow downward due to gravity, much as surface water does, but following the contours of the impermeable rock, not necessarily the topography of the surface. In addition, because of the friction within the rock material, the rate of water flow is much slower. It may take months to years, or even thousands of years, for the underground water to travel the same distance as surface water could travel in a few days.</a:t>
            </a:r>
          </a:p>
          <a:p>
            <a:endParaRPr lang="en-US" sz="1200" baseline="0" dirty="0" smtClean="0"/>
          </a:p>
          <a:p>
            <a:r>
              <a:rPr lang="en-US" sz="1200" baseline="0" dirty="0" smtClean="0"/>
              <a:t>The uppermost level of the aquifer is the water table. Where the surface dips below the level of the water table, this water reemerges on the surface as a pond, lake, or if the topography dips downward as a spring that feeds a surface stream.</a:t>
            </a:r>
          </a:p>
          <a:p>
            <a:endParaRPr lang="en-US" sz="1200" baseline="0" dirty="0" smtClean="0"/>
          </a:p>
          <a:p>
            <a:r>
              <a:rPr lang="en-US" sz="1200" baseline="0" dirty="0" smtClean="0"/>
              <a:t>The image at left shows a spring in the desert where a dip in the surface drops below the water table. The cracked mud indicates that the water table was higher earlier in the season when winter rains recharged the aquifer. But, as the dry season continues and less water enters the aquifer, the water table will drop.</a:t>
            </a:r>
          </a:p>
          <a:p>
            <a:endParaRPr lang="en-US" sz="1200" baseline="0" dirty="0" smtClean="0"/>
          </a:p>
          <a:p>
            <a:r>
              <a:rPr lang="en-US" sz="1200" baseline="0" dirty="0" smtClean="0"/>
              <a:t>The middle image shows a spring in the Sol </a:t>
            </a:r>
            <a:r>
              <a:rPr lang="en-US" sz="1200" baseline="0" dirty="0" err="1" smtClean="0"/>
              <a:t>Duc</a:t>
            </a:r>
            <a:r>
              <a:rPr lang="en-US" sz="1200" baseline="0" dirty="0" smtClean="0"/>
              <a:t> valley, where the surface slopes intersects the water table. This is the source of a stream that runs on the surface. The image at right is Grand Lake in the Olympic Mountains, which is at the bottom of a basin and shows where the water table is located. There is an outlet stream that flows down into the Dungeness River.</a:t>
            </a:r>
            <a:endParaRPr lang="en-US" sz="1200" dirty="0"/>
          </a:p>
        </p:txBody>
      </p:sp>
      <p:sp>
        <p:nvSpPr>
          <p:cNvPr id="4" name="Slide Number Placeholder 3"/>
          <p:cNvSpPr>
            <a:spLocks noGrp="1"/>
          </p:cNvSpPr>
          <p:nvPr>
            <p:ph type="sldNum" sz="quarter" idx="10"/>
          </p:nvPr>
        </p:nvSpPr>
        <p:spPr/>
        <p:txBody>
          <a:bodyPr/>
          <a:lstStyle/>
          <a:p>
            <a:fld id="{4640A3DF-4AB4-4949-9B81-AAE80A9F328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533400"/>
            <a:ext cx="5156200" cy="3867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students look at these photos and ask them, why did the clear-cut areas have mudslides and increased flood, while the forested areas did not?</a:t>
            </a:r>
            <a:r>
              <a:rPr lang="en-US" baseline="0" dirty="0" smtClean="0"/>
              <a:t> </a:t>
            </a:r>
            <a:r>
              <a:rPr lang="en-US" dirty="0" smtClean="0"/>
              <a:t>Vegetation captures moisture in the canopy and slows the momentum of water heading to the surface. High velocity raindrops hit the branches and run down the trees</a:t>
            </a:r>
            <a:r>
              <a:rPr lang="en-US" baseline="0" dirty="0" smtClean="0"/>
              <a:t> slowly, rather than striking the surface soil with their full force. When rain hits the surface directly, it’s momentum can break up the soil and free it to run over the surface. Some of the rain is also held in the canopy and evaporates rather reaching the ground.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Often</a:t>
            </a:r>
            <a:r>
              <a:rPr lang="en-US" baseline="0" dirty="0" smtClean="0"/>
              <a:t> when normally permeable soils are exposed to direct sunlight, they dry and cake to form into impermeable surfaces. When heavy rains come, instead of infiltrating normally, the water runs over the surface, resulting in increased surface flow and flooding into the rivers.  Also, without a canopy to capture moisture and few roots holding the soil in place, the hillsides are more susceptible to mass wasting and mudslides. When there are clear-cuts, dead tree roots  rot underground and weaken, thus losing their ability to hold the soil together.</a:t>
            </a:r>
            <a:endParaRPr lang="en-US" dirty="0"/>
          </a:p>
        </p:txBody>
      </p:sp>
      <p:sp>
        <p:nvSpPr>
          <p:cNvPr id="4" name="Slide Number Placeholder 3"/>
          <p:cNvSpPr>
            <a:spLocks noGrp="1"/>
          </p:cNvSpPr>
          <p:nvPr>
            <p:ph type="sldNum" sz="quarter" idx="10"/>
          </p:nvPr>
        </p:nvSpPr>
        <p:spPr/>
        <p:txBody>
          <a:bodyPr/>
          <a:lstStyle/>
          <a:p>
            <a:fld id="{4640A3DF-4AB4-4949-9B81-AAE80A9F328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a Watershed?</a:t>
            </a:r>
            <a:endParaRPr lang="en-US" dirty="0"/>
          </a:p>
        </p:txBody>
      </p:sp>
      <p:sp>
        <p:nvSpPr>
          <p:cNvPr id="3" name="Subtitle 2"/>
          <p:cNvSpPr>
            <a:spLocks noGrp="1"/>
          </p:cNvSpPr>
          <p:nvPr>
            <p:ph type="subTitle" idx="1"/>
          </p:nvPr>
        </p:nvSpPr>
        <p:spPr/>
        <p:txBody>
          <a:bodyPr/>
          <a:lstStyle/>
          <a:p>
            <a:r>
              <a:rPr lang="en-US" dirty="0" smtClean="0"/>
              <a:t>From Precipitation to the River</a:t>
            </a:r>
            <a:endParaRPr lang="en-US" dirty="0"/>
          </a:p>
        </p:txBody>
      </p:sp>
      <p:sp>
        <p:nvSpPr>
          <p:cNvPr id="5" name="Footer Placeholder 4"/>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What is a Watershed?</a:t>
            </a:r>
            <a:endParaRPr lang="en-US" sz="3200" dirty="0"/>
          </a:p>
        </p:txBody>
      </p:sp>
      <p:sp>
        <p:nvSpPr>
          <p:cNvPr id="3" name="Content Placeholder 2"/>
          <p:cNvSpPr>
            <a:spLocks noGrp="1"/>
          </p:cNvSpPr>
          <p:nvPr>
            <p:ph idx="1"/>
          </p:nvPr>
        </p:nvSpPr>
        <p:spPr>
          <a:xfrm>
            <a:off x="533400" y="762000"/>
            <a:ext cx="8229600" cy="4525963"/>
          </a:xfrm>
        </p:spPr>
        <p:txBody>
          <a:bodyPr>
            <a:normAutofit/>
          </a:bodyPr>
          <a:lstStyle/>
          <a:p>
            <a:pPr algn="ctr">
              <a:buNone/>
            </a:pPr>
            <a:r>
              <a:rPr lang="en-US" sz="2400" dirty="0" smtClean="0"/>
              <a:t>All the area where precipitation that falls funnels down into a river that flows to the sea.</a:t>
            </a:r>
            <a:endParaRPr lang="en-US" sz="2400" dirty="0"/>
          </a:p>
        </p:txBody>
      </p:sp>
      <p:pic>
        <p:nvPicPr>
          <p:cNvPr id="5" name="Picture 4" descr="Elwha Watershed.jpg"/>
          <p:cNvPicPr>
            <a:picLocks noChangeAspect="1"/>
          </p:cNvPicPr>
          <p:nvPr/>
        </p:nvPicPr>
        <p:blipFill>
          <a:blip r:embed="rId3" cstate="print"/>
          <a:stretch>
            <a:fillRect/>
          </a:stretch>
        </p:blipFill>
        <p:spPr>
          <a:xfrm>
            <a:off x="2971800" y="1669141"/>
            <a:ext cx="3962400" cy="5188859"/>
          </a:xfrm>
          <a:prstGeom prst="rect">
            <a:avLst/>
          </a:prstGeom>
          <a:ln>
            <a:solidFill>
              <a:schemeClr val="tx1"/>
            </a:solidFill>
          </a:ln>
        </p:spPr>
      </p:pic>
      <p:pic>
        <p:nvPicPr>
          <p:cNvPr id="4" name="Picture 3" descr="Hoh River Valley from High Divide.jpg"/>
          <p:cNvPicPr>
            <a:picLocks noChangeAspect="1"/>
          </p:cNvPicPr>
          <p:nvPr/>
        </p:nvPicPr>
        <p:blipFill>
          <a:blip r:embed="rId4" cstate="print"/>
          <a:stretch>
            <a:fillRect/>
          </a:stretch>
        </p:blipFill>
        <p:spPr>
          <a:xfrm>
            <a:off x="914400" y="1646115"/>
            <a:ext cx="7391400" cy="5211886"/>
          </a:xfrm>
          <a:prstGeom prst="rect">
            <a:avLst/>
          </a:prstGeom>
          <a:ln>
            <a:solidFill>
              <a:schemeClr val="tx1"/>
            </a:solidFill>
          </a:ln>
        </p:spPr>
      </p:pic>
      <p:grpSp>
        <p:nvGrpSpPr>
          <p:cNvPr id="44" name="Group 43"/>
          <p:cNvGrpSpPr/>
          <p:nvPr/>
        </p:nvGrpSpPr>
        <p:grpSpPr>
          <a:xfrm>
            <a:off x="1371600" y="2057400"/>
            <a:ext cx="6172200" cy="1143000"/>
            <a:chOff x="1371600" y="2057400"/>
            <a:chExt cx="6172200" cy="1143000"/>
          </a:xfrm>
        </p:grpSpPr>
        <p:grpSp>
          <p:nvGrpSpPr>
            <p:cNvPr id="42" name="Group 41"/>
            <p:cNvGrpSpPr/>
            <p:nvPr/>
          </p:nvGrpSpPr>
          <p:grpSpPr>
            <a:xfrm>
              <a:off x="1371600" y="2057400"/>
              <a:ext cx="1447800" cy="1143000"/>
              <a:chOff x="1371600" y="2057400"/>
              <a:chExt cx="1447800" cy="1143000"/>
            </a:xfrm>
          </p:grpSpPr>
          <p:grpSp>
            <p:nvGrpSpPr>
              <p:cNvPr id="33" name="Group 32"/>
              <p:cNvGrpSpPr/>
              <p:nvPr/>
            </p:nvGrpSpPr>
            <p:grpSpPr>
              <a:xfrm>
                <a:off x="1371600" y="2667000"/>
                <a:ext cx="1066800" cy="533400"/>
                <a:chOff x="1371600" y="2667000"/>
                <a:chExt cx="1066800" cy="533400"/>
              </a:xfrm>
            </p:grpSpPr>
            <p:cxnSp>
              <p:nvCxnSpPr>
                <p:cNvPr id="25" name="Straight Connector 24"/>
                <p:cNvCxnSpPr/>
                <p:nvPr/>
              </p:nvCxnSpPr>
              <p:spPr>
                <a:xfrm rot="5400000">
                  <a:off x="1485900" y="27051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638300" y="27813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866900" y="27813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019300" y="27813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333500" y="2705100"/>
                  <a:ext cx="457200" cy="381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Cloud 18"/>
              <p:cNvSpPr/>
              <p:nvPr/>
            </p:nvSpPr>
            <p:spPr>
              <a:xfrm>
                <a:off x="1600200" y="2057400"/>
                <a:ext cx="1219200" cy="762000"/>
              </a:xfrm>
              <a:prstGeom prst="cloud">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248400" y="2133600"/>
              <a:ext cx="1295400" cy="1066800"/>
              <a:chOff x="6248400" y="2133600"/>
              <a:chExt cx="1295400" cy="1066800"/>
            </a:xfrm>
          </p:grpSpPr>
          <p:grpSp>
            <p:nvGrpSpPr>
              <p:cNvPr id="34" name="Group 33"/>
              <p:cNvGrpSpPr/>
              <p:nvPr/>
            </p:nvGrpSpPr>
            <p:grpSpPr>
              <a:xfrm>
                <a:off x="6248400" y="2667000"/>
                <a:ext cx="1066800" cy="533400"/>
                <a:chOff x="1371600" y="2667000"/>
                <a:chExt cx="1066800" cy="533400"/>
              </a:xfrm>
            </p:grpSpPr>
            <p:cxnSp>
              <p:nvCxnSpPr>
                <p:cNvPr id="35" name="Straight Connector 34"/>
                <p:cNvCxnSpPr/>
                <p:nvPr/>
              </p:nvCxnSpPr>
              <p:spPr>
                <a:xfrm rot="5400000">
                  <a:off x="1485900" y="27051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638300" y="27813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866900" y="27813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019300" y="27813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333500" y="2705100"/>
                  <a:ext cx="457200" cy="381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Cloud 20"/>
              <p:cNvSpPr/>
              <p:nvPr/>
            </p:nvSpPr>
            <p:spPr>
              <a:xfrm>
                <a:off x="6324600" y="2133600"/>
                <a:ext cx="1219200" cy="762000"/>
              </a:xfrm>
              <a:prstGeom prst="cloud">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ardrop 39"/>
          <p:cNvSpPr>
            <a:spLocks noChangeAspect="1"/>
          </p:cNvSpPr>
          <p:nvPr/>
        </p:nvSpPr>
        <p:spPr>
          <a:xfrm rot="17307291">
            <a:off x="1849003" y="3220603"/>
            <a:ext cx="152400" cy="152400"/>
          </a:xfrm>
          <a:prstGeom prst="teardrop">
            <a:avLst>
              <a:gd name="adj" fmla="val 200000"/>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a:spLocks noChangeAspect="1"/>
          </p:cNvSpPr>
          <p:nvPr/>
        </p:nvSpPr>
        <p:spPr>
          <a:xfrm rot="17307291">
            <a:off x="6802003" y="3220603"/>
            <a:ext cx="152400" cy="152400"/>
          </a:xfrm>
          <a:prstGeom prst="teardrop">
            <a:avLst>
              <a:gd name="adj" fmla="val 200000"/>
            </a:avLst>
          </a:prstGeom>
          <a:solidFill>
            <a:srgbClr val="00B0F0"/>
          </a:solidFill>
          <a:ln w="9525">
            <a:solidFill>
              <a:schemeClr val="tx1"/>
            </a:solidFill>
          </a:ln>
          <a:scene3d>
            <a:camera prst="orthographicFront">
              <a:rot lat="0" lon="0" rev="18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000"/>
                                        <p:tgtEl>
                                          <p:spTgt spid="44"/>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2000"/>
                                        <p:tgtEl>
                                          <p:spTgt spid="41"/>
                                        </p:tgtEl>
                                      </p:cBhvr>
                                    </p:animEffect>
                                  </p:childTnLst>
                                </p:cTn>
                              </p:par>
                            </p:childTnLst>
                          </p:cTn>
                        </p:par>
                        <p:par>
                          <p:cTn id="15" fill="hold">
                            <p:stCondLst>
                              <p:cond delay="4000"/>
                            </p:stCondLst>
                            <p:childTnLst>
                              <p:par>
                                <p:cTn id="16" presetID="0" presetClass="path" presetSubtype="0" accel="50000" decel="50000" fill="hold" grpId="0" nodeType="afterEffect">
                                  <p:stCondLst>
                                    <p:cond delay="0"/>
                                  </p:stCondLst>
                                  <p:childTnLst>
                                    <p:animMotion origin="layout" path="M 0.00694 0.01435 C 0.00972 0.02915 0.01267 0.04881 0.02014 0.0613 C 0.03611 0.08814 0.02899 0.0694 0.03889 0.08767 C 0.0474 0.10317 0.05243 0.11312 0.06406 0.12561 C 0.06632 0.12792 0.06754 0.13162 0.06962 0.1344 C 0.08194 0.15082 0.09514 0.16308 0.11146 0.17257 C 0.13594 0.18691 0.1783 0.20588 0.20365 0.22392 C 0.21701 0.25237 0.27101 0.21398 0.29375 0.23271 C 0.30069 0.2385 0.34375 0.27528 0.35087 0.28083 C 0.39514 0.3146 0.37292 0.36688 0.42344 0.38191 C 0.43004 0.38145 0.43663 0.37983 0.44323 0.38053 C 0.45174 0.38145 0.46858 0.38631 0.46858 0.38654 C 0.50764 0.40782 0.49757 0.39209 0.53889 0.40389 C 0.55694 0.40898 0.61962 0.43581 0.63785 0.43766 C 0.65677 0.43558 0.67361 0.44923 0.69167 0.44923 " pathEditMode="relative" rAng="0" ptsTypes="fffffffffffffff">
                                      <p:cBhvr>
                                        <p:cTn id="17" dur="3000" fill="hold"/>
                                        <p:tgtEl>
                                          <p:spTgt spid="40"/>
                                        </p:tgtEl>
                                        <p:attrNameLst>
                                          <p:attrName>ppt_x</p:attrName>
                                          <p:attrName>ppt_y</p:attrName>
                                        </p:attrNameLst>
                                      </p:cBhvr>
                                      <p:rCtr x="34200" y="21700"/>
                                    </p:animMotion>
                                  </p:childTnLst>
                                </p:cTn>
                              </p:par>
                              <p:par>
                                <p:cTn id="18" presetID="0" presetClass="path" presetSubtype="0" accel="50000" decel="50000" fill="hold" grpId="0" nodeType="withEffect">
                                  <p:stCondLst>
                                    <p:cond delay="0"/>
                                  </p:stCondLst>
                                  <p:childTnLst>
                                    <p:animMotion origin="layout" path="M 0.00694 0.01435 C 0.00972 0.02915 -0.03334 0.0458 -0.02587 0.0583 C -0.0099 0.08513 -0.05122 0.09577 -0.04132 0.11404 C -0.03282 0.12954 -0.05955 0.13509 -0.04792 0.14759 C -0.04566 0.1499 -0.10712 0.17118 -0.10504 0.17396 C -0.11736 0.18113 -0.12327 0.18922 -0.13577 0.19755 C -0.15417 0.2112 -0.21146 0.23803 -0.21598 0.25608 C -0.1915 0.27042 -0.18854 0.28777 -0.1632 0.30581 C -0.14983 0.33426 -0.15625 0.35739 -0.13351 0.37613 C -0.1191 0.39163 -0.09254 0.37683 -0.06875 0.38191 C -0.04497 0.387 -0.01997 0.39718 0.0092 0.4069 C 0.03837 0.41661 0.08975 0.43489 0.1059 0.44044 " pathEditMode="relative" rAng="0" ptsTypes="fffffafffaaa">
                                      <p:cBhvr>
                                        <p:cTn id="19" dur="3000" fill="hold"/>
                                        <p:tgtEl>
                                          <p:spTgt spid="41"/>
                                        </p:tgtEl>
                                        <p:attrNameLst>
                                          <p:attrName>ppt_x</p:attrName>
                                          <p:attrName>ppt_y</p:attrName>
                                        </p:attrNameLst>
                                      </p:cBhvr>
                                      <p:rCtr x="-6200" y="2130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10" presetClass="exit" presetSubtype="0" fill="hold" nodeType="withEffect">
                                  <p:stCondLst>
                                    <p:cond delay="0"/>
                                  </p:stCondLst>
                                  <p:childTnLst>
                                    <p:animEffect transition="out" filter="fade">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44"/>
                                        </p:tgtEl>
                                      </p:cBhvr>
                                    </p:animEffect>
                                    <p:set>
                                      <p:cBhvr>
                                        <p:cTn id="30" dur="1" fill="hold">
                                          <p:stCondLst>
                                            <p:cond delay="1999"/>
                                          </p:stCondLst>
                                        </p:cTn>
                                        <p:tgtEl>
                                          <p:spTgt spid="44"/>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2000"/>
                                        <p:tgtEl>
                                          <p:spTgt spid="41"/>
                                        </p:tgtEl>
                                      </p:cBhvr>
                                    </p:animEffect>
                                    <p:set>
                                      <p:cBhvr>
                                        <p:cTn id="33" dur="1" fill="hold">
                                          <p:stCondLst>
                                            <p:cond delay="1999"/>
                                          </p:stCondLst>
                                        </p:cTn>
                                        <p:tgtEl>
                                          <p:spTgt spid="41"/>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2000"/>
                                        <p:tgtEl>
                                          <p:spTgt spid="40"/>
                                        </p:tgtEl>
                                      </p:cBhvr>
                                    </p:animEffect>
                                    <p:set>
                                      <p:cBhvr>
                                        <p:cTn id="36"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2666141"/>
            <a:ext cx="9143999" cy="4191860"/>
            <a:chOff x="0" y="2666141"/>
            <a:chExt cx="9143999" cy="4191860"/>
          </a:xfrm>
        </p:grpSpPr>
        <p:pic>
          <p:nvPicPr>
            <p:cNvPr id="5" name="Picture 4" descr="Elwha Watershed.jpg"/>
            <p:cNvPicPr>
              <a:picLocks noChangeAspect="1"/>
            </p:cNvPicPr>
            <p:nvPr/>
          </p:nvPicPr>
          <p:blipFill>
            <a:blip r:embed="rId3" cstate="print"/>
            <a:stretch>
              <a:fillRect/>
            </a:stretch>
          </p:blipFill>
          <p:spPr>
            <a:xfrm>
              <a:off x="5943600" y="2667001"/>
              <a:ext cx="3200399" cy="4191000"/>
            </a:xfrm>
            <a:prstGeom prst="rect">
              <a:avLst/>
            </a:prstGeom>
            <a:ln>
              <a:solidFill>
                <a:schemeClr val="tx1"/>
              </a:solidFill>
            </a:ln>
          </p:spPr>
        </p:pic>
        <p:pic>
          <p:nvPicPr>
            <p:cNvPr id="18" name="Picture 17" descr="Grand Valley - The Needles2.JPG"/>
            <p:cNvPicPr>
              <a:picLocks noChangeAspect="1"/>
            </p:cNvPicPr>
            <p:nvPr/>
          </p:nvPicPr>
          <p:blipFill>
            <a:blip r:embed="rId4" cstate="print"/>
            <a:stretch>
              <a:fillRect/>
            </a:stretch>
          </p:blipFill>
          <p:spPr>
            <a:xfrm>
              <a:off x="0" y="2666141"/>
              <a:ext cx="5943600" cy="4191858"/>
            </a:xfrm>
            <a:prstGeom prst="rect">
              <a:avLst/>
            </a:prstGeom>
            <a:ln>
              <a:solidFill>
                <a:schemeClr val="tx1"/>
              </a:solidFill>
            </a:ln>
          </p:spPr>
        </p:pic>
      </p:grpSp>
      <p:sp>
        <p:nvSpPr>
          <p:cNvPr id="2" name="Title 1"/>
          <p:cNvSpPr>
            <a:spLocks noGrp="1"/>
          </p:cNvSpPr>
          <p:nvPr>
            <p:ph type="title"/>
          </p:nvPr>
        </p:nvSpPr>
        <p:spPr>
          <a:xfrm>
            <a:off x="457200" y="152400"/>
            <a:ext cx="8229600" cy="685800"/>
          </a:xfrm>
        </p:spPr>
        <p:txBody>
          <a:bodyPr>
            <a:normAutofit/>
          </a:bodyPr>
          <a:lstStyle/>
          <a:p>
            <a:r>
              <a:rPr lang="en-US" sz="3200" dirty="0" smtClean="0"/>
              <a:t>Watersheds Can Vary Widely in Scale</a:t>
            </a:r>
            <a:endParaRPr lang="en-US" sz="3200" dirty="0"/>
          </a:p>
        </p:txBody>
      </p:sp>
      <p:grpSp>
        <p:nvGrpSpPr>
          <p:cNvPr id="6" name="Group 28"/>
          <p:cNvGrpSpPr/>
          <p:nvPr/>
        </p:nvGrpSpPr>
        <p:grpSpPr>
          <a:xfrm>
            <a:off x="6705600" y="3201194"/>
            <a:ext cx="2057400" cy="3277394"/>
            <a:chOff x="6705600" y="3201194"/>
            <a:chExt cx="2057400" cy="3277394"/>
          </a:xfrm>
        </p:grpSpPr>
        <p:cxnSp>
          <p:nvCxnSpPr>
            <p:cNvPr id="7" name="Straight Arrow Connector 6"/>
            <p:cNvCxnSpPr/>
            <p:nvPr/>
          </p:nvCxnSpPr>
          <p:spPr>
            <a:xfrm rot="16200000" flipH="1">
              <a:off x="6705600" y="41148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6781800" y="44958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7315200" y="54102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8382000" y="4800600"/>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8382000" y="6172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7391400" y="59436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8077200" y="6477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80010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162800" y="5029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782594" y="3352800"/>
              <a:ext cx="3040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8458200" y="53340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600200" y="2667000"/>
            <a:ext cx="4267200" cy="646331"/>
          </a:xfrm>
          <a:prstGeom prst="rect">
            <a:avLst/>
          </a:prstGeom>
          <a:noFill/>
        </p:spPr>
        <p:txBody>
          <a:bodyPr wrap="square" rtlCol="0">
            <a:spAutoFit/>
          </a:bodyPr>
          <a:lstStyle/>
          <a:p>
            <a:pPr algn="ctr"/>
            <a:r>
              <a:rPr lang="en-US" dirty="0" smtClean="0"/>
              <a:t>Basins are depressions surrounded by higher terrain that collect water</a:t>
            </a:r>
            <a:endParaRPr lang="en-US" dirty="0"/>
          </a:p>
        </p:txBody>
      </p:sp>
      <p:pic>
        <p:nvPicPr>
          <p:cNvPr id="1026" name="Picture 2" descr="http://upload.wikimedia.org/wikipedia/commons/e/e4/Columbiarivermap.png"/>
          <p:cNvPicPr>
            <a:picLocks noChangeAspect="1" noChangeArrowheads="1"/>
          </p:cNvPicPr>
          <p:nvPr/>
        </p:nvPicPr>
        <p:blipFill>
          <a:blip r:embed="rId5" cstate="print"/>
          <a:srcRect/>
          <a:stretch>
            <a:fillRect/>
          </a:stretch>
        </p:blipFill>
        <p:spPr bwMode="auto">
          <a:xfrm>
            <a:off x="1600200" y="914400"/>
            <a:ext cx="5943600" cy="5943600"/>
          </a:xfrm>
          <a:prstGeom prst="rect">
            <a:avLst/>
          </a:prstGeom>
          <a:noFill/>
        </p:spPr>
      </p:pic>
      <p:grpSp>
        <p:nvGrpSpPr>
          <p:cNvPr id="26" name="Group 25"/>
          <p:cNvGrpSpPr/>
          <p:nvPr/>
        </p:nvGrpSpPr>
        <p:grpSpPr>
          <a:xfrm>
            <a:off x="3449655" y="2362200"/>
            <a:ext cx="3362864" cy="2250270"/>
            <a:chOff x="3449655" y="2362200"/>
            <a:chExt cx="3362864" cy="2250270"/>
          </a:xfrm>
        </p:grpSpPr>
        <p:sp>
          <p:nvSpPr>
            <p:cNvPr id="21" name="Freeform 20"/>
            <p:cNvSpPr/>
            <p:nvPr/>
          </p:nvSpPr>
          <p:spPr>
            <a:xfrm>
              <a:off x="3449655" y="3272543"/>
              <a:ext cx="1168942" cy="1339927"/>
            </a:xfrm>
            <a:custGeom>
              <a:avLst/>
              <a:gdLst>
                <a:gd name="connsiteX0" fmla="*/ 683288 w 1151916"/>
                <a:gd name="connsiteY0" fmla="*/ 113752 h 1339927"/>
                <a:gd name="connsiteX1" fmla="*/ 612950 w 1151916"/>
                <a:gd name="connsiteY1" fmla="*/ 83606 h 1339927"/>
                <a:gd name="connsiteX2" fmla="*/ 321548 w 1151916"/>
                <a:gd name="connsiteY2" fmla="*/ 3220 h 1339927"/>
                <a:gd name="connsiteX3" fmla="*/ 241161 w 1151916"/>
                <a:gd name="connsiteY3" fmla="*/ 43413 h 1339927"/>
                <a:gd name="connsiteX4" fmla="*/ 80387 w 1151916"/>
                <a:gd name="connsiteY4" fmla="*/ 174042 h 1339927"/>
                <a:gd name="connsiteX5" fmla="*/ 150726 w 1151916"/>
                <a:gd name="connsiteY5" fmla="*/ 555879 h 1339927"/>
                <a:gd name="connsiteX6" fmla="*/ 231112 w 1151916"/>
                <a:gd name="connsiteY6" fmla="*/ 827184 h 1339927"/>
                <a:gd name="connsiteX7" fmla="*/ 321548 w 1151916"/>
                <a:gd name="connsiteY7" fmla="*/ 867378 h 1339927"/>
                <a:gd name="connsiteX8" fmla="*/ 381838 w 1151916"/>
                <a:gd name="connsiteY8" fmla="*/ 917620 h 1339927"/>
                <a:gd name="connsiteX9" fmla="*/ 150726 w 1151916"/>
                <a:gd name="connsiteY9" fmla="*/ 1068345 h 1339927"/>
                <a:gd name="connsiteX10" fmla="*/ 0 w 1151916"/>
                <a:gd name="connsiteY10" fmla="*/ 1209022 h 1339927"/>
                <a:gd name="connsiteX11" fmla="*/ 251209 w 1151916"/>
                <a:gd name="connsiteY11" fmla="*/ 1329602 h 1339927"/>
                <a:gd name="connsiteX12" fmla="*/ 512466 w 1151916"/>
                <a:gd name="connsiteY12" fmla="*/ 1309505 h 1339927"/>
                <a:gd name="connsiteX13" fmla="*/ 763675 w 1151916"/>
                <a:gd name="connsiteY13" fmla="*/ 998006 h 1339927"/>
                <a:gd name="connsiteX14" fmla="*/ 864159 w 1151916"/>
                <a:gd name="connsiteY14" fmla="*/ 877426 h 1339927"/>
                <a:gd name="connsiteX15" fmla="*/ 994787 w 1151916"/>
                <a:gd name="connsiteY15" fmla="*/ 907571 h 1339927"/>
                <a:gd name="connsiteX16" fmla="*/ 1125416 w 1151916"/>
                <a:gd name="connsiteY16" fmla="*/ 616169 h 1339927"/>
                <a:gd name="connsiteX17" fmla="*/ 1055077 w 1151916"/>
                <a:gd name="connsiteY17" fmla="*/ 405154 h 1339927"/>
                <a:gd name="connsiteX18" fmla="*/ 1034981 w 1151916"/>
                <a:gd name="connsiteY18" fmla="*/ 113752 h 1339927"/>
                <a:gd name="connsiteX19" fmla="*/ 894304 w 1151916"/>
                <a:gd name="connsiteY19" fmla="*/ 93655 h 1339927"/>
                <a:gd name="connsiteX20" fmla="*/ 803868 w 1151916"/>
                <a:gd name="connsiteY20" fmla="*/ 204187 h 1339927"/>
                <a:gd name="connsiteX21" fmla="*/ 693337 w 1151916"/>
                <a:gd name="connsiteY21" fmla="*/ 103703 h 1339927"/>
                <a:gd name="connsiteX22" fmla="*/ 683288 w 1151916"/>
                <a:gd name="connsiteY22" fmla="*/ 113752 h 1339927"/>
                <a:gd name="connsiteX0" fmla="*/ 683288 w 1151916"/>
                <a:gd name="connsiteY0" fmla="*/ 113752 h 1339927"/>
                <a:gd name="connsiteX1" fmla="*/ 612950 w 1151916"/>
                <a:gd name="connsiteY1" fmla="*/ 83606 h 1339927"/>
                <a:gd name="connsiteX2" fmla="*/ 321548 w 1151916"/>
                <a:gd name="connsiteY2" fmla="*/ 3220 h 1339927"/>
                <a:gd name="connsiteX3" fmla="*/ 241161 w 1151916"/>
                <a:gd name="connsiteY3" fmla="*/ 43413 h 1339927"/>
                <a:gd name="connsiteX4" fmla="*/ 80387 w 1151916"/>
                <a:gd name="connsiteY4" fmla="*/ 174042 h 1339927"/>
                <a:gd name="connsiteX5" fmla="*/ 150726 w 1151916"/>
                <a:gd name="connsiteY5" fmla="*/ 555879 h 1339927"/>
                <a:gd name="connsiteX6" fmla="*/ 78712 w 1151916"/>
                <a:gd name="connsiteY6" fmla="*/ 827184 h 1339927"/>
                <a:gd name="connsiteX7" fmla="*/ 321548 w 1151916"/>
                <a:gd name="connsiteY7" fmla="*/ 867378 h 1339927"/>
                <a:gd name="connsiteX8" fmla="*/ 381838 w 1151916"/>
                <a:gd name="connsiteY8" fmla="*/ 917620 h 1339927"/>
                <a:gd name="connsiteX9" fmla="*/ 150726 w 1151916"/>
                <a:gd name="connsiteY9" fmla="*/ 1068345 h 1339927"/>
                <a:gd name="connsiteX10" fmla="*/ 0 w 1151916"/>
                <a:gd name="connsiteY10" fmla="*/ 1209022 h 1339927"/>
                <a:gd name="connsiteX11" fmla="*/ 251209 w 1151916"/>
                <a:gd name="connsiteY11" fmla="*/ 1329602 h 1339927"/>
                <a:gd name="connsiteX12" fmla="*/ 512466 w 1151916"/>
                <a:gd name="connsiteY12" fmla="*/ 1309505 h 1339927"/>
                <a:gd name="connsiteX13" fmla="*/ 763675 w 1151916"/>
                <a:gd name="connsiteY13" fmla="*/ 998006 h 1339927"/>
                <a:gd name="connsiteX14" fmla="*/ 864159 w 1151916"/>
                <a:gd name="connsiteY14" fmla="*/ 877426 h 1339927"/>
                <a:gd name="connsiteX15" fmla="*/ 994787 w 1151916"/>
                <a:gd name="connsiteY15" fmla="*/ 907571 h 1339927"/>
                <a:gd name="connsiteX16" fmla="*/ 1125416 w 1151916"/>
                <a:gd name="connsiteY16" fmla="*/ 616169 h 1339927"/>
                <a:gd name="connsiteX17" fmla="*/ 1055077 w 1151916"/>
                <a:gd name="connsiteY17" fmla="*/ 405154 h 1339927"/>
                <a:gd name="connsiteX18" fmla="*/ 1034981 w 1151916"/>
                <a:gd name="connsiteY18" fmla="*/ 113752 h 1339927"/>
                <a:gd name="connsiteX19" fmla="*/ 894304 w 1151916"/>
                <a:gd name="connsiteY19" fmla="*/ 93655 h 1339927"/>
                <a:gd name="connsiteX20" fmla="*/ 803868 w 1151916"/>
                <a:gd name="connsiteY20" fmla="*/ 204187 h 1339927"/>
                <a:gd name="connsiteX21" fmla="*/ 693337 w 1151916"/>
                <a:gd name="connsiteY21" fmla="*/ 103703 h 1339927"/>
                <a:gd name="connsiteX22" fmla="*/ 683288 w 1151916"/>
                <a:gd name="connsiteY22" fmla="*/ 113752 h 1339927"/>
                <a:gd name="connsiteX0" fmla="*/ 683288 w 1151916"/>
                <a:gd name="connsiteY0" fmla="*/ 113752 h 1339927"/>
                <a:gd name="connsiteX1" fmla="*/ 612950 w 1151916"/>
                <a:gd name="connsiteY1" fmla="*/ 83606 h 1339927"/>
                <a:gd name="connsiteX2" fmla="*/ 321548 w 1151916"/>
                <a:gd name="connsiteY2" fmla="*/ 3220 h 1339927"/>
                <a:gd name="connsiteX3" fmla="*/ 241161 w 1151916"/>
                <a:gd name="connsiteY3" fmla="*/ 43413 h 1339927"/>
                <a:gd name="connsiteX4" fmla="*/ 80387 w 1151916"/>
                <a:gd name="connsiteY4" fmla="*/ 174042 h 1339927"/>
                <a:gd name="connsiteX5" fmla="*/ 150726 w 1151916"/>
                <a:gd name="connsiteY5" fmla="*/ 555879 h 1339927"/>
                <a:gd name="connsiteX6" fmla="*/ 150726 w 1151916"/>
                <a:gd name="connsiteY6" fmla="*/ 565927 h 1339927"/>
                <a:gd name="connsiteX7" fmla="*/ 78712 w 1151916"/>
                <a:gd name="connsiteY7" fmla="*/ 827184 h 1339927"/>
                <a:gd name="connsiteX8" fmla="*/ 321548 w 1151916"/>
                <a:gd name="connsiteY8" fmla="*/ 867378 h 1339927"/>
                <a:gd name="connsiteX9" fmla="*/ 381838 w 1151916"/>
                <a:gd name="connsiteY9" fmla="*/ 917620 h 1339927"/>
                <a:gd name="connsiteX10" fmla="*/ 150726 w 1151916"/>
                <a:gd name="connsiteY10" fmla="*/ 1068345 h 1339927"/>
                <a:gd name="connsiteX11" fmla="*/ 0 w 1151916"/>
                <a:gd name="connsiteY11" fmla="*/ 1209022 h 1339927"/>
                <a:gd name="connsiteX12" fmla="*/ 251209 w 1151916"/>
                <a:gd name="connsiteY12" fmla="*/ 1329602 h 1339927"/>
                <a:gd name="connsiteX13" fmla="*/ 512466 w 1151916"/>
                <a:gd name="connsiteY13" fmla="*/ 1309505 h 1339927"/>
                <a:gd name="connsiteX14" fmla="*/ 763675 w 1151916"/>
                <a:gd name="connsiteY14" fmla="*/ 998006 h 1339927"/>
                <a:gd name="connsiteX15" fmla="*/ 864159 w 1151916"/>
                <a:gd name="connsiteY15" fmla="*/ 877426 h 1339927"/>
                <a:gd name="connsiteX16" fmla="*/ 994787 w 1151916"/>
                <a:gd name="connsiteY16" fmla="*/ 907571 h 1339927"/>
                <a:gd name="connsiteX17" fmla="*/ 1125416 w 1151916"/>
                <a:gd name="connsiteY17" fmla="*/ 616169 h 1339927"/>
                <a:gd name="connsiteX18" fmla="*/ 1055077 w 1151916"/>
                <a:gd name="connsiteY18" fmla="*/ 405154 h 1339927"/>
                <a:gd name="connsiteX19" fmla="*/ 1034981 w 1151916"/>
                <a:gd name="connsiteY19" fmla="*/ 113752 h 1339927"/>
                <a:gd name="connsiteX20" fmla="*/ 894304 w 1151916"/>
                <a:gd name="connsiteY20" fmla="*/ 93655 h 1339927"/>
                <a:gd name="connsiteX21" fmla="*/ 803868 w 1151916"/>
                <a:gd name="connsiteY21" fmla="*/ 204187 h 1339927"/>
                <a:gd name="connsiteX22" fmla="*/ 693337 w 1151916"/>
                <a:gd name="connsiteY22" fmla="*/ 103703 h 1339927"/>
                <a:gd name="connsiteX23" fmla="*/ 683288 w 1151916"/>
                <a:gd name="connsiteY23" fmla="*/ 113752 h 1339927"/>
                <a:gd name="connsiteX0" fmla="*/ 683288 w 1151916"/>
                <a:gd name="connsiteY0" fmla="*/ 113752 h 1339927"/>
                <a:gd name="connsiteX1" fmla="*/ 612950 w 1151916"/>
                <a:gd name="connsiteY1" fmla="*/ 83606 h 1339927"/>
                <a:gd name="connsiteX2" fmla="*/ 321548 w 1151916"/>
                <a:gd name="connsiteY2" fmla="*/ 3220 h 1339927"/>
                <a:gd name="connsiteX3" fmla="*/ 241161 w 1151916"/>
                <a:gd name="connsiteY3" fmla="*/ 43413 h 1339927"/>
                <a:gd name="connsiteX4" fmla="*/ 80387 w 1151916"/>
                <a:gd name="connsiteY4" fmla="*/ 174042 h 1339927"/>
                <a:gd name="connsiteX5" fmla="*/ 150726 w 1151916"/>
                <a:gd name="connsiteY5" fmla="*/ 555879 h 1339927"/>
                <a:gd name="connsiteX6" fmla="*/ 150726 w 1151916"/>
                <a:gd name="connsiteY6" fmla="*/ 565927 h 1339927"/>
                <a:gd name="connsiteX7" fmla="*/ 78712 w 1151916"/>
                <a:gd name="connsiteY7" fmla="*/ 827184 h 1339927"/>
                <a:gd name="connsiteX8" fmla="*/ 321548 w 1151916"/>
                <a:gd name="connsiteY8" fmla="*/ 867378 h 1339927"/>
                <a:gd name="connsiteX9" fmla="*/ 381838 w 1151916"/>
                <a:gd name="connsiteY9" fmla="*/ 917620 h 1339927"/>
                <a:gd name="connsiteX10" fmla="*/ 150726 w 1151916"/>
                <a:gd name="connsiteY10" fmla="*/ 1068345 h 1339927"/>
                <a:gd name="connsiteX11" fmla="*/ 0 w 1151916"/>
                <a:gd name="connsiteY11" fmla="*/ 1209022 h 1339927"/>
                <a:gd name="connsiteX12" fmla="*/ 251209 w 1151916"/>
                <a:gd name="connsiteY12" fmla="*/ 1329602 h 1339927"/>
                <a:gd name="connsiteX13" fmla="*/ 512466 w 1151916"/>
                <a:gd name="connsiteY13" fmla="*/ 1309505 h 1339927"/>
                <a:gd name="connsiteX14" fmla="*/ 763675 w 1151916"/>
                <a:gd name="connsiteY14" fmla="*/ 998006 h 1339927"/>
                <a:gd name="connsiteX15" fmla="*/ 864159 w 1151916"/>
                <a:gd name="connsiteY15" fmla="*/ 877426 h 1339927"/>
                <a:gd name="connsiteX16" fmla="*/ 994787 w 1151916"/>
                <a:gd name="connsiteY16" fmla="*/ 907571 h 1339927"/>
                <a:gd name="connsiteX17" fmla="*/ 1125416 w 1151916"/>
                <a:gd name="connsiteY17" fmla="*/ 616169 h 1339927"/>
                <a:gd name="connsiteX18" fmla="*/ 1055077 w 1151916"/>
                <a:gd name="connsiteY18" fmla="*/ 405154 h 1339927"/>
                <a:gd name="connsiteX19" fmla="*/ 1034981 w 1151916"/>
                <a:gd name="connsiteY19" fmla="*/ 113752 h 1339927"/>
                <a:gd name="connsiteX20" fmla="*/ 894304 w 1151916"/>
                <a:gd name="connsiteY20" fmla="*/ 93655 h 1339927"/>
                <a:gd name="connsiteX21" fmla="*/ 803868 w 1151916"/>
                <a:gd name="connsiteY21" fmla="*/ 204187 h 1339927"/>
                <a:gd name="connsiteX22" fmla="*/ 693337 w 1151916"/>
                <a:gd name="connsiteY22" fmla="*/ 103703 h 1339927"/>
                <a:gd name="connsiteX23" fmla="*/ 683288 w 1151916"/>
                <a:gd name="connsiteY23" fmla="*/ 113752 h 1339927"/>
                <a:gd name="connsiteX0" fmla="*/ 683288 w 1151916"/>
                <a:gd name="connsiteY0" fmla="*/ 113752 h 1339927"/>
                <a:gd name="connsiteX1" fmla="*/ 612950 w 1151916"/>
                <a:gd name="connsiteY1" fmla="*/ 83606 h 1339927"/>
                <a:gd name="connsiteX2" fmla="*/ 321548 w 1151916"/>
                <a:gd name="connsiteY2" fmla="*/ 3220 h 1339927"/>
                <a:gd name="connsiteX3" fmla="*/ 241161 w 1151916"/>
                <a:gd name="connsiteY3" fmla="*/ 43413 h 1339927"/>
                <a:gd name="connsiteX4" fmla="*/ 80387 w 1151916"/>
                <a:gd name="connsiteY4" fmla="*/ 174042 h 1339927"/>
                <a:gd name="connsiteX5" fmla="*/ 150726 w 1151916"/>
                <a:gd name="connsiteY5" fmla="*/ 555879 h 1339927"/>
                <a:gd name="connsiteX6" fmla="*/ 78712 w 1151916"/>
                <a:gd name="connsiteY6" fmla="*/ 827184 h 1339927"/>
                <a:gd name="connsiteX7" fmla="*/ 321548 w 1151916"/>
                <a:gd name="connsiteY7" fmla="*/ 867378 h 1339927"/>
                <a:gd name="connsiteX8" fmla="*/ 381838 w 1151916"/>
                <a:gd name="connsiteY8" fmla="*/ 917620 h 1339927"/>
                <a:gd name="connsiteX9" fmla="*/ 150726 w 1151916"/>
                <a:gd name="connsiteY9" fmla="*/ 1068345 h 1339927"/>
                <a:gd name="connsiteX10" fmla="*/ 0 w 1151916"/>
                <a:gd name="connsiteY10" fmla="*/ 1209022 h 1339927"/>
                <a:gd name="connsiteX11" fmla="*/ 251209 w 1151916"/>
                <a:gd name="connsiteY11" fmla="*/ 1329602 h 1339927"/>
                <a:gd name="connsiteX12" fmla="*/ 512466 w 1151916"/>
                <a:gd name="connsiteY12" fmla="*/ 1309505 h 1339927"/>
                <a:gd name="connsiteX13" fmla="*/ 763675 w 1151916"/>
                <a:gd name="connsiteY13" fmla="*/ 998006 h 1339927"/>
                <a:gd name="connsiteX14" fmla="*/ 864159 w 1151916"/>
                <a:gd name="connsiteY14" fmla="*/ 877426 h 1339927"/>
                <a:gd name="connsiteX15" fmla="*/ 994787 w 1151916"/>
                <a:gd name="connsiteY15" fmla="*/ 907571 h 1339927"/>
                <a:gd name="connsiteX16" fmla="*/ 1125416 w 1151916"/>
                <a:gd name="connsiteY16" fmla="*/ 616169 h 1339927"/>
                <a:gd name="connsiteX17" fmla="*/ 1055077 w 1151916"/>
                <a:gd name="connsiteY17" fmla="*/ 405154 h 1339927"/>
                <a:gd name="connsiteX18" fmla="*/ 1034981 w 1151916"/>
                <a:gd name="connsiteY18" fmla="*/ 113752 h 1339927"/>
                <a:gd name="connsiteX19" fmla="*/ 894304 w 1151916"/>
                <a:gd name="connsiteY19" fmla="*/ 93655 h 1339927"/>
                <a:gd name="connsiteX20" fmla="*/ 803868 w 1151916"/>
                <a:gd name="connsiteY20" fmla="*/ 204187 h 1339927"/>
                <a:gd name="connsiteX21" fmla="*/ 693337 w 1151916"/>
                <a:gd name="connsiteY21" fmla="*/ 103703 h 1339927"/>
                <a:gd name="connsiteX22" fmla="*/ 683288 w 1151916"/>
                <a:gd name="connsiteY22" fmla="*/ 113752 h 1339927"/>
                <a:gd name="connsiteX0" fmla="*/ 707013 w 1175641"/>
                <a:gd name="connsiteY0" fmla="*/ 113752 h 1339927"/>
                <a:gd name="connsiteX1" fmla="*/ 636675 w 1175641"/>
                <a:gd name="connsiteY1" fmla="*/ 83606 h 1339927"/>
                <a:gd name="connsiteX2" fmla="*/ 345273 w 1175641"/>
                <a:gd name="connsiteY2" fmla="*/ 3220 h 1339927"/>
                <a:gd name="connsiteX3" fmla="*/ 264886 w 1175641"/>
                <a:gd name="connsiteY3" fmla="*/ 43413 h 1339927"/>
                <a:gd name="connsiteX4" fmla="*/ 104112 w 1175641"/>
                <a:gd name="connsiteY4" fmla="*/ 174042 h 1339927"/>
                <a:gd name="connsiteX5" fmla="*/ 174451 w 1175641"/>
                <a:gd name="connsiteY5" fmla="*/ 555879 h 1339927"/>
                <a:gd name="connsiteX6" fmla="*/ 12002 w 1175641"/>
                <a:gd name="connsiteY6" fmla="*/ 555879 h 1339927"/>
                <a:gd name="connsiteX7" fmla="*/ 102437 w 1175641"/>
                <a:gd name="connsiteY7" fmla="*/ 827184 h 1339927"/>
                <a:gd name="connsiteX8" fmla="*/ 345273 w 1175641"/>
                <a:gd name="connsiteY8" fmla="*/ 867378 h 1339927"/>
                <a:gd name="connsiteX9" fmla="*/ 405563 w 1175641"/>
                <a:gd name="connsiteY9" fmla="*/ 917620 h 1339927"/>
                <a:gd name="connsiteX10" fmla="*/ 174451 w 1175641"/>
                <a:gd name="connsiteY10" fmla="*/ 1068345 h 1339927"/>
                <a:gd name="connsiteX11" fmla="*/ 23725 w 1175641"/>
                <a:gd name="connsiteY11" fmla="*/ 1209022 h 1339927"/>
                <a:gd name="connsiteX12" fmla="*/ 274934 w 1175641"/>
                <a:gd name="connsiteY12" fmla="*/ 1329602 h 1339927"/>
                <a:gd name="connsiteX13" fmla="*/ 536191 w 1175641"/>
                <a:gd name="connsiteY13" fmla="*/ 1309505 h 1339927"/>
                <a:gd name="connsiteX14" fmla="*/ 787400 w 1175641"/>
                <a:gd name="connsiteY14" fmla="*/ 998006 h 1339927"/>
                <a:gd name="connsiteX15" fmla="*/ 887884 w 1175641"/>
                <a:gd name="connsiteY15" fmla="*/ 877426 h 1339927"/>
                <a:gd name="connsiteX16" fmla="*/ 1018512 w 1175641"/>
                <a:gd name="connsiteY16" fmla="*/ 907571 h 1339927"/>
                <a:gd name="connsiteX17" fmla="*/ 1149141 w 1175641"/>
                <a:gd name="connsiteY17" fmla="*/ 616169 h 1339927"/>
                <a:gd name="connsiteX18" fmla="*/ 1078802 w 1175641"/>
                <a:gd name="connsiteY18" fmla="*/ 405154 h 1339927"/>
                <a:gd name="connsiteX19" fmla="*/ 1058706 w 1175641"/>
                <a:gd name="connsiteY19" fmla="*/ 113752 h 1339927"/>
                <a:gd name="connsiteX20" fmla="*/ 918029 w 1175641"/>
                <a:gd name="connsiteY20" fmla="*/ 93655 h 1339927"/>
                <a:gd name="connsiteX21" fmla="*/ 827593 w 1175641"/>
                <a:gd name="connsiteY21" fmla="*/ 204187 h 1339927"/>
                <a:gd name="connsiteX22" fmla="*/ 717062 w 1175641"/>
                <a:gd name="connsiteY22" fmla="*/ 103703 h 1339927"/>
                <a:gd name="connsiteX23" fmla="*/ 707013 w 1175641"/>
                <a:gd name="connsiteY23" fmla="*/ 113752 h 1339927"/>
                <a:gd name="connsiteX0" fmla="*/ 700314 w 1168942"/>
                <a:gd name="connsiteY0" fmla="*/ 113752 h 1339927"/>
                <a:gd name="connsiteX1" fmla="*/ 629976 w 1168942"/>
                <a:gd name="connsiteY1" fmla="*/ 83606 h 1339927"/>
                <a:gd name="connsiteX2" fmla="*/ 338574 w 1168942"/>
                <a:gd name="connsiteY2" fmla="*/ 3220 h 1339927"/>
                <a:gd name="connsiteX3" fmla="*/ 258187 w 1168942"/>
                <a:gd name="connsiteY3" fmla="*/ 43413 h 1339927"/>
                <a:gd name="connsiteX4" fmla="*/ 97413 w 1168942"/>
                <a:gd name="connsiteY4" fmla="*/ 174042 h 1339927"/>
                <a:gd name="connsiteX5" fmla="*/ 167752 w 1168942"/>
                <a:gd name="connsiteY5" fmla="*/ 555879 h 1339927"/>
                <a:gd name="connsiteX6" fmla="*/ 127559 w 1168942"/>
                <a:gd name="connsiteY6" fmla="*/ 545831 h 1339927"/>
                <a:gd name="connsiteX7" fmla="*/ 5303 w 1168942"/>
                <a:gd name="connsiteY7" fmla="*/ 555879 h 1339927"/>
                <a:gd name="connsiteX8" fmla="*/ 95738 w 1168942"/>
                <a:gd name="connsiteY8" fmla="*/ 827184 h 1339927"/>
                <a:gd name="connsiteX9" fmla="*/ 338574 w 1168942"/>
                <a:gd name="connsiteY9" fmla="*/ 867378 h 1339927"/>
                <a:gd name="connsiteX10" fmla="*/ 398864 w 1168942"/>
                <a:gd name="connsiteY10" fmla="*/ 917620 h 1339927"/>
                <a:gd name="connsiteX11" fmla="*/ 167752 w 1168942"/>
                <a:gd name="connsiteY11" fmla="*/ 1068345 h 1339927"/>
                <a:gd name="connsiteX12" fmla="*/ 17026 w 1168942"/>
                <a:gd name="connsiteY12" fmla="*/ 1209022 h 1339927"/>
                <a:gd name="connsiteX13" fmla="*/ 268235 w 1168942"/>
                <a:gd name="connsiteY13" fmla="*/ 1329602 h 1339927"/>
                <a:gd name="connsiteX14" fmla="*/ 529492 w 1168942"/>
                <a:gd name="connsiteY14" fmla="*/ 1309505 h 1339927"/>
                <a:gd name="connsiteX15" fmla="*/ 780701 w 1168942"/>
                <a:gd name="connsiteY15" fmla="*/ 998006 h 1339927"/>
                <a:gd name="connsiteX16" fmla="*/ 881185 w 1168942"/>
                <a:gd name="connsiteY16" fmla="*/ 877426 h 1339927"/>
                <a:gd name="connsiteX17" fmla="*/ 1011813 w 1168942"/>
                <a:gd name="connsiteY17" fmla="*/ 907571 h 1339927"/>
                <a:gd name="connsiteX18" fmla="*/ 1142442 w 1168942"/>
                <a:gd name="connsiteY18" fmla="*/ 616169 h 1339927"/>
                <a:gd name="connsiteX19" fmla="*/ 1072103 w 1168942"/>
                <a:gd name="connsiteY19" fmla="*/ 405154 h 1339927"/>
                <a:gd name="connsiteX20" fmla="*/ 1052007 w 1168942"/>
                <a:gd name="connsiteY20" fmla="*/ 113752 h 1339927"/>
                <a:gd name="connsiteX21" fmla="*/ 911330 w 1168942"/>
                <a:gd name="connsiteY21" fmla="*/ 93655 h 1339927"/>
                <a:gd name="connsiteX22" fmla="*/ 820894 w 1168942"/>
                <a:gd name="connsiteY22" fmla="*/ 204187 h 1339927"/>
                <a:gd name="connsiteX23" fmla="*/ 710363 w 1168942"/>
                <a:gd name="connsiteY23" fmla="*/ 103703 h 1339927"/>
                <a:gd name="connsiteX24" fmla="*/ 700314 w 1168942"/>
                <a:gd name="connsiteY24" fmla="*/ 113752 h 1339927"/>
                <a:gd name="connsiteX0" fmla="*/ 700314 w 1168942"/>
                <a:gd name="connsiteY0" fmla="*/ 113752 h 1339927"/>
                <a:gd name="connsiteX1" fmla="*/ 629976 w 1168942"/>
                <a:gd name="connsiteY1" fmla="*/ 83606 h 1339927"/>
                <a:gd name="connsiteX2" fmla="*/ 338574 w 1168942"/>
                <a:gd name="connsiteY2" fmla="*/ 3220 h 1339927"/>
                <a:gd name="connsiteX3" fmla="*/ 258187 w 1168942"/>
                <a:gd name="connsiteY3" fmla="*/ 43413 h 1339927"/>
                <a:gd name="connsiteX4" fmla="*/ 97413 w 1168942"/>
                <a:gd name="connsiteY4" fmla="*/ 174042 h 1339927"/>
                <a:gd name="connsiteX5" fmla="*/ 167752 w 1168942"/>
                <a:gd name="connsiteY5" fmla="*/ 555879 h 1339927"/>
                <a:gd name="connsiteX6" fmla="*/ 5303 w 1168942"/>
                <a:gd name="connsiteY6" fmla="*/ 555879 h 1339927"/>
                <a:gd name="connsiteX7" fmla="*/ 95738 w 1168942"/>
                <a:gd name="connsiteY7" fmla="*/ 827184 h 1339927"/>
                <a:gd name="connsiteX8" fmla="*/ 338574 w 1168942"/>
                <a:gd name="connsiteY8" fmla="*/ 867378 h 1339927"/>
                <a:gd name="connsiteX9" fmla="*/ 398864 w 1168942"/>
                <a:gd name="connsiteY9" fmla="*/ 917620 h 1339927"/>
                <a:gd name="connsiteX10" fmla="*/ 167752 w 1168942"/>
                <a:gd name="connsiteY10" fmla="*/ 1068345 h 1339927"/>
                <a:gd name="connsiteX11" fmla="*/ 17026 w 1168942"/>
                <a:gd name="connsiteY11" fmla="*/ 1209022 h 1339927"/>
                <a:gd name="connsiteX12" fmla="*/ 268235 w 1168942"/>
                <a:gd name="connsiteY12" fmla="*/ 1329602 h 1339927"/>
                <a:gd name="connsiteX13" fmla="*/ 529492 w 1168942"/>
                <a:gd name="connsiteY13" fmla="*/ 1309505 h 1339927"/>
                <a:gd name="connsiteX14" fmla="*/ 780701 w 1168942"/>
                <a:gd name="connsiteY14" fmla="*/ 998006 h 1339927"/>
                <a:gd name="connsiteX15" fmla="*/ 881185 w 1168942"/>
                <a:gd name="connsiteY15" fmla="*/ 877426 h 1339927"/>
                <a:gd name="connsiteX16" fmla="*/ 1011813 w 1168942"/>
                <a:gd name="connsiteY16" fmla="*/ 907571 h 1339927"/>
                <a:gd name="connsiteX17" fmla="*/ 1142442 w 1168942"/>
                <a:gd name="connsiteY17" fmla="*/ 616169 h 1339927"/>
                <a:gd name="connsiteX18" fmla="*/ 1072103 w 1168942"/>
                <a:gd name="connsiteY18" fmla="*/ 405154 h 1339927"/>
                <a:gd name="connsiteX19" fmla="*/ 1052007 w 1168942"/>
                <a:gd name="connsiteY19" fmla="*/ 113752 h 1339927"/>
                <a:gd name="connsiteX20" fmla="*/ 911330 w 1168942"/>
                <a:gd name="connsiteY20" fmla="*/ 93655 h 1339927"/>
                <a:gd name="connsiteX21" fmla="*/ 820894 w 1168942"/>
                <a:gd name="connsiteY21" fmla="*/ 204187 h 1339927"/>
                <a:gd name="connsiteX22" fmla="*/ 710363 w 1168942"/>
                <a:gd name="connsiteY22" fmla="*/ 103703 h 1339927"/>
                <a:gd name="connsiteX23" fmla="*/ 700314 w 1168942"/>
                <a:gd name="connsiteY23" fmla="*/ 113752 h 1339927"/>
                <a:gd name="connsiteX0" fmla="*/ 700314 w 1168942"/>
                <a:gd name="connsiteY0" fmla="*/ 113752 h 1339927"/>
                <a:gd name="connsiteX1" fmla="*/ 629976 w 1168942"/>
                <a:gd name="connsiteY1" fmla="*/ 83606 h 1339927"/>
                <a:gd name="connsiteX2" fmla="*/ 338574 w 1168942"/>
                <a:gd name="connsiteY2" fmla="*/ 3220 h 1339927"/>
                <a:gd name="connsiteX3" fmla="*/ 258187 w 1168942"/>
                <a:gd name="connsiteY3" fmla="*/ 43413 h 1339927"/>
                <a:gd name="connsiteX4" fmla="*/ 97413 w 1168942"/>
                <a:gd name="connsiteY4" fmla="*/ 174042 h 1339927"/>
                <a:gd name="connsiteX5" fmla="*/ 5303 w 1168942"/>
                <a:gd name="connsiteY5" fmla="*/ 555879 h 1339927"/>
                <a:gd name="connsiteX6" fmla="*/ 95738 w 1168942"/>
                <a:gd name="connsiteY6" fmla="*/ 827184 h 1339927"/>
                <a:gd name="connsiteX7" fmla="*/ 338574 w 1168942"/>
                <a:gd name="connsiteY7" fmla="*/ 867378 h 1339927"/>
                <a:gd name="connsiteX8" fmla="*/ 398864 w 1168942"/>
                <a:gd name="connsiteY8" fmla="*/ 917620 h 1339927"/>
                <a:gd name="connsiteX9" fmla="*/ 167752 w 1168942"/>
                <a:gd name="connsiteY9" fmla="*/ 1068345 h 1339927"/>
                <a:gd name="connsiteX10" fmla="*/ 17026 w 1168942"/>
                <a:gd name="connsiteY10" fmla="*/ 1209022 h 1339927"/>
                <a:gd name="connsiteX11" fmla="*/ 268235 w 1168942"/>
                <a:gd name="connsiteY11" fmla="*/ 1329602 h 1339927"/>
                <a:gd name="connsiteX12" fmla="*/ 529492 w 1168942"/>
                <a:gd name="connsiteY12" fmla="*/ 1309505 h 1339927"/>
                <a:gd name="connsiteX13" fmla="*/ 780701 w 1168942"/>
                <a:gd name="connsiteY13" fmla="*/ 998006 h 1339927"/>
                <a:gd name="connsiteX14" fmla="*/ 881185 w 1168942"/>
                <a:gd name="connsiteY14" fmla="*/ 877426 h 1339927"/>
                <a:gd name="connsiteX15" fmla="*/ 1011813 w 1168942"/>
                <a:gd name="connsiteY15" fmla="*/ 907571 h 1339927"/>
                <a:gd name="connsiteX16" fmla="*/ 1142442 w 1168942"/>
                <a:gd name="connsiteY16" fmla="*/ 616169 h 1339927"/>
                <a:gd name="connsiteX17" fmla="*/ 1072103 w 1168942"/>
                <a:gd name="connsiteY17" fmla="*/ 405154 h 1339927"/>
                <a:gd name="connsiteX18" fmla="*/ 1052007 w 1168942"/>
                <a:gd name="connsiteY18" fmla="*/ 113752 h 1339927"/>
                <a:gd name="connsiteX19" fmla="*/ 911330 w 1168942"/>
                <a:gd name="connsiteY19" fmla="*/ 93655 h 1339927"/>
                <a:gd name="connsiteX20" fmla="*/ 820894 w 1168942"/>
                <a:gd name="connsiteY20" fmla="*/ 204187 h 1339927"/>
                <a:gd name="connsiteX21" fmla="*/ 710363 w 1168942"/>
                <a:gd name="connsiteY21" fmla="*/ 103703 h 1339927"/>
                <a:gd name="connsiteX22" fmla="*/ 700314 w 1168942"/>
                <a:gd name="connsiteY22" fmla="*/ 113752 h 13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8942" h="1339927">
                  <a:moveTo>
                    <a:pt x="700314" y="113752"/>
                  </a:moveTo>
                  <a:cubicBezTo>
                    <a:pt x="686916" y="110403"/>
                    <a:pt x="654371" y="91060"/>
                    <a:pt x="629976" y="83606"/>
                  </a:cubicBezTo>
                  <a:cubicBezTo>
                    <a:pt x="533612" y="54161"/>
                    <a:pt x="438752" y="14050"/>
                    <a:pt x="338574" y="3220"/>
                  </a:cubicBezTo>
                  <a:cubicBezTo>
                    <a:pt x="308789" y="0"/>
                    <a:pt x="282634" y="26097"/>
                    <a:pt x="258187" y="43413"/>
                  </a:cubicBezTo>
                  <a:cubicBezTo>
                    <a:pt x="201840" y="83326"/>
                    <a:pt x="151004" y="130499"/>
                    <a:pt x="97413" y="174042"/>
                  </a:cubicBezTo>
                  <a:cubicBezTo>
                    <a:pt x="55266" y="259453"/>
                    <a:pt x="5582" y="447022"/>
                    <a:pt x="5303" y="555879"/>
                  </a:cubicBezTo>
                  <a:cubicBezTo>
                    <a:pt x="0" y="602771"/>
                    <a:pt x="65593" y="775268"/>
                    <a:pt x="95738" y="827184"/>
                  </a:cubicBezTo>
                  <a:cubicBezTo>
                    <a:pt x="111600" y="856109"/>
                    <a:pt x="309068" y="852625"/>
                    <a:pt x="338574" y="867378"/>
                  </a:cubicBezTo>
                  <a:cubicBezTo>
                    <a:pt x="366552" y="881367"/>
                    <a:pt x="376642" y="895398"/>
                    <a:pt x="398864" y="917620"/>
                  </a:cubicBezTo>
                  <a:cubicBezTo>
                    <a:pt x="234829" y="1081655"/>
                    <a:pt x="495598" y="832706"/>
                    <a:pt x="167752" y="1068345"/>
                  </a:cubicBezTo>
                  <a:cubicBezTo>
                    <a:pt x="111946" y="1108455"/>
                    <a:pt x="67268" y="1162130"/>
                    <a:pt x="17026" y="1209022"/>
                  </a:cubicBezTo>
                  <a:cubicBezTo>
                    <a:pt x="75862" y="1241709"/>
                    <a:pt x="216206" y="1323408"/>
                    <a:pt x="268235" y="1329602"/>
                  </a:cubicBezTo>
                  <a:cubicBezTo>
                    <a:pt x="354966" y="1339927"/>
                    <a:pt x="442406" y="1316204"/>
                    <a:pt x="529492" y="1309505"/>
                  </a:cubicBezTo>
                  <a:lnTo>
                    <a:pt x="780701" y="998006"/>
                  </a:lnTo>
                  <a:cubicBezTo>
                    <a:pt x="813729" y="957429"/>
                    <a:pt x="881185" y="877426"/>
                    <a:pt x="881185" y="877426"/>
                  </a:cubicBezTo>
                  <a:cubicBezTo>
                    <a:pt x="924728" y="887474"/>
                    <a:pt x="967172" y="909600"/>
                    <a:pt x="1011813" y="907571"/>
                  </a:cubicBezTo>
                  <a:cubicBezTo>
                    <a:pt x="1168942" y="900429"/>
                    <a:pt x="1124796" y="726453"/>
                    <a:pt x="1142442" y="616169"/>
                  </a:cubicBezTo>
                  <a:cubicBezTo>
                    <a:pt x="1118996" y="545831"/>
                    <a:pt x="1085366" y="478101"/>
                    <a:pt x="1072103" y="405154"/>
                  </a:cubicBezTo>
                  <a:cubicBezTo>
                    <a:pt x="1054555" y="308640"/>
                    <a:pt x="1135607" y="207187"/>
                    <a:pt x="1052007" y="113752"/>
                  </a:cubicBezTo>
                  <a:cubicBezTo>
                    <a:pt x="1020422" y="78451"/>
                    <a:pt x="958222" y="100354"/>
                    <a:pt x="911330" y="93655"/>
                  </a:cubicBezTo>
                  <a:cubicBezTo>
                    <a:pt x="881185" y="130499"/>
                    <a:pt x="861926" y="180050"/>
                    <a:pt x="820894" y="204187"/>
                  </a:cubicBezTo>
                  <a:cubicBezTo>
                    <a:pt x="734357" y="255091"/>
                    <a:pt x="719183" y="143395"/>
                    <a:pt x="710363" y="103703"/>
                  </a:cubicBezTo>
                  <a:cubicBezTo>
                    <a:pt x="709636" y="100433"/>
                    <a:pt x="713712" y="117102"/>
                    <a:pt x="700314" y="113752"/>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638800" y="2362200"/>
              <a:ext cx="1173719" cy="276999"/>
            </a:xfrm>
            <a:prstGeom prst="rect">
              <a:avLst/>
            </a:prstGeom>
            <a:noFill/>
          </p:spPr>
          <p:txBody>
            <a:bodyPr wrap="none" rtlCol="0">
              <a:spAutoFit/>
            </a:bodyPr>
            <a:lstStyle/>
            <a:p>
              <a:r>
                <a:rPr lang="en-US" sz="1200" b="1" dirty="0" smtClean="0"/>
                <a:t>Columbia Basin</a:t>
              </a:r>
              <a:endParaRPr lang="en-US" sz="1200" b="1" dirty="0"/>
            </a:p>
          </p:txBody>
        </p:sp>
        <p:cxnSp>
          <p:nvCxnSpPr>
            <p:cNvPr id="24" name="Straight Arrow Connector 23"/>
            <p:cNvCxnSpPr>
              <a:endCxn id="21" idx="18"/>
            </p:cNvCxnSpPr>
            <p:nvPr/>
          </p:nvCxnSpPr>
          <p:spPr>
            <a:xfrm rot="10800000" flipV="1">
              <a:off x="4501662" y="2514599"/>
              <a:ext cx="1137138" cy="87169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par>
                                <p:cTn id="8" presetID="10" presetClass="exit" presetSubtype="0" fill="hold" nodeType="withEffect">
                                  <p:stCondLst>
                                    <p:cond delay="0"/>
                                  </p:stCondLst>
                                  <p:childTnLst>
                                    <p:animEffect transition="out" filter="fade">
                                      <p:cBhvr>
                                        <p:cTn id="9" dur="2000"/>
                                        <p:tgtEl>
                                          <p:spTgt spid="1026"/>
                                        </p:tgtEl>
                                      </p:cBhvr>
                                    </p:animEffect>
                                    <p:set>
                                      <p:cBhvr>
                                        <p:cTn id="10" dur="1" fill="hold">
                                          <p:stCondLst>
                                            <p:cond delay="1999"/>
                                          </p:stCondLst>
                                        </p:cTn>
                                        <p:tgtEl>
                                          <p:spTgt spid="102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000"/>
                                        <p:tgtEl>
                                          <p:spTgt spid="26"/>
                                        </p:tgtEl>
                                      </p:cBhvr>
                                    </p:animEffect>
                                  </p:childTnLst>
                                </p:cTn>
                              </p:par>
                              <p:par>
                                <p:cTn id="27" presetID="10" presetClass="exit" presetSubtype="0" fill="hold" nodeType="withEffect">
                                  <p:stCondLst>
                                    <p:cond delay="0"/>
                                  </p:stCondLst>
                                  <p:childTnLst>
                                    <p:animEffect transition="out" filter="fade">
                                      <p:cBhvr>
                                        <p:cTn id="28" dur="2000"/>
                                        <p:tgtEl>
                                          <p:spTgt spid="6"/>
                                        </p:tgtEl>
                                      </p:cBhvr>
                                    </p:animEffect>
                                    <p:set>
                                      <p:cBhvr>
                                        <p:cTn id="29" dur="1" fill="hold">
                                          <p:stCondLst>
                                            <p:cond delay="19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28"/>
                                        </p:tgtEl>
                                      </p:cBhvr>
                                    </p:animEffect>
                                    <p:set>
                                      <p:cBhvr>
                                        <p:cTn id="32"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phi Point- Bryce Canyon View1.JPG"/>
          <p:cNvPicPr>
            <a:picLocks noChangeAspect="1"/>
          </p:cNvPicPr>
          <p:nvPr/>
        </p:nvPicPr>
        <p:blipFill>
          <a:blip r:embed="rId3" cstate="print"/>
          <a:stretch>
            <a:fillRect/>
          </a:stretch>
        </p:blipFill>
        <p:spPr>
          <a:xfrm>
            <a:off x="2" y="3886200"/>
            <a:ext cx="4890426" cy="2971800"/>
          </a:xfrm>
          <a:prstGeom prst="rect">
            <a:avLst/>
          </a:prstGeom>
          <a:ln>
            <a:solidFill>
              <a:schemeClr val="tx1"/>
            </a:solidFill>
          </a:ln>
        </p:spPr>
      </p:pic>
      <p:sp>
        <p:nvSpPr>
          <p:cNvPr id="2" name="Title 1"/>
          <p:cNvSpPr>
            <a:spLocks noGrp="1"/>
          </p:cNvSpPr>
          <p:nvPr>
            <p:ph type="title"/>
          </p:nvPr>
        </p:nvSpPr>
        <p:spPr>
          <a:xfrm>
            <a:off x="457200" y="152400"/>
            <a:ext cx="8229600" cy="609600"/>
          </a:xfrm>
        </p:spPr>
        <p:txBody>
          <a:bodyPr>
            <a:normAutofit/>
          </a:bodyPr>
          <a:lstStyle/>
          <a:p>
            <a:r>
              <a:rPr lang="en-US" sz="3200" dirty="0" smtClean="0"/>
              <a:t>Infiltration: Surface Runoff or Infiltration</a:t>
            </a:r>
            <a:endParaRPr lang="en-US" sz="3200" dirty="0"/>
          </a:p>
        </p:txBody>
      </p:sp>
      <p:pic>
        <p:nvPicPr>
          <p:cNvPr id="4" name="Content Placeholder 3" descr="cinder forest1.JPG"/>
          <p:cNvPicPr>
            <a:picLocks noGrp="1" noChangeAspect="1"/>
          </p:cNvPicPr>
          <p:nvPr>
            <p:ph idx="1"/>
          </p:nvPr>
        </p:nvPicPr>
        <p:blipFill>
          <a:blip r:embed="rId4" cstate="print"/>
          <a:srcRect r="9331"/>
          <a:stretch>
            <a:fillRect/>
          </a:stretch>
        </p:blipFill>
        <p:spPr>
          <a:xfrm>
            <a:off x="0" y="762001"/>
            <a:ext cx="4495800" cy="3124200"/>
          </a:xfrm>
          <a:ln>
            <a:solidFill>
              <a:schemeClr val="tx1"/>
            </a:solidFill>
          </a:ln>
        </p:spPr>
      </p:pic>
      <p:pic>
        <p:nvPicPr>
          <p:cNvPr id="10" name="Picture 9" descr="Big Thicket NP - cypress-tupelo swamp.jpg"/>
          <p:cNvPicPr>
            <a:picLocks noChangeAspect="1"/>
          </p:cNvPicPr>
          <p:nvPr/>
        </p:nvPicPr>
        <p:blipFill>
          <a:blip r:embed="rId5" cstate="print"/>
          <a:srcRect l="3125" t="5589"/>
          <a:stretch>
            <a:fillRect/>
          </a:stretch>
        </p:blipFill>
        <p:spPr>
          <a:xfrm>
            <a:off x="4495800" y="3733800"/>
            <a:ext cx="4648201" cy="3124200"/>
          </a:xfrm>
          <a:prstGeom prst="rect">
            <a:avLst/>
          </a:prstGeom>
          <a:ln>
            <a:solidFill>
              <a:schemeClr val="tx1"/>
            </a:solidFill>
          </a:ln>
        </p:spPr>
      </p:pic>
      <p:pic>
        <p:nvPicPr>
          <p:cNvPr id="9" name="Picture 8" descr="Mount Lemmon Pine-Doug fir forest 7000ft.JPG"/>
          <p:cNvPicPr>
            <a:picLocks noChangeAspect="1"/>
          </p:cNvPicPr>
          <p:nvPr/>
        </p:nvPicPr>
        <p:blipFill>
          <a:blip r:embed="rId6" cstate="print"/>
          <a:stretch>
            <a:fillRect/>
          </a:stretch>
        </p:blipFill>
        <p:spPr>
          <a:xfrm>
            <a:off x="4419600" y="762001"/>
            <a:ext cx="4724400" cy="3124200"/>
          </a:xfrm>
          <a:prstGeom prst="rect">
            <a:avLst/>
          </a:prstGeom>
          <a:ln>
            <a:solidFill>
              <a:schemeClr val="tx1"/>
            </a:solidFill>
          </a:ln>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Autofit/>
          </a:bodyPr>
          <a:lstStyle/>
          <a:p>
            <a:r>
              <a:rPr lang="en-US" sz="3200" dirty="0" smtClean="0"/>
              <a:t>Aquifer and the Water Table</a:t>
            </a:r>
            <a:endParaRPr lang="en-US" sz="3200" dirty="0"/>
          </a:p>
        </p:txBody>
      </p:sp>
      <p:grpSp>
        <p:nvGrpSpPr>
          <p:cNvPr id="65" name="Group 64"/>
          <p:cNvGrpSpPr/>
          <p:nvPr/>
        </p:nvGrpSpPr>
        <p:grpSpPr>
          <a:xfrm>
            <a:off x="152400" y="3962400"/>
            <a:ext cx="8763000" cy="2743200"/>
            <a:chOff x="228600" y="3352800"/>
            <a:chExt cx="8763000" cy="2743200"/>
          </a:xfrm>
        </p:grpSpPr>
        <p:sp>
          <p:nvSpPr>
            <p:cNvPr id="6" name="Line 49"/>
            <p:cNvSpPr>
              <a:spLocks noChangeShapeType="1"/>
            </p:cNvSpPr>
            <p:nvPr/>
          </p:nvSpPr>
          <p:spPr bwMode="auto">
            <a:xfrm>
              <a:off x="8153400" y="6096000"/>
              <a:ext cx="685800" cy="0"/>
            </a:xfrm>
            <a:prstGeom prst="line">
              <a:avLst/>
            </a:prstGeom>
            <a:noFill/>
            <a:ln w="9525">
              <a:solidFill>
                <a:schemeClr val="tx1"/>
              </a:solidFill>
              <a:round/>
              <a:headEnd/>
              <a:tailEnd/>
            </a:ln>
            <a:effectLst/>
          </p:spPr>
          <p:txBody>
            <a:bodyPr/>
            <a:lstStyle/>
            <a:p>
              <a:endParaRPr lang="en-US"/>
            </a:p>
          </p:txBody>
        </p:sp>
        <p:sp>
          <p:nvSpPr>
            <p:cNvPr id="7" name="Line 43"/>
            <p:cNvSpPr>
              <a:spLocks noChangeShapeType="1"/>
            </p:cNvSpPr>
            <p:nvPr/>
          </p:nvSpPr>
          <p:spPr bwMode="auto">
            <a:xfrm flipH="1">
              <a:off x="6781800" y="6096000"/>
              <a:ext cx="1371600" cy="0"/>
            </a:xfrm>
            <a:prstGeom prst="line">
              <a:avLst/>
            </a:prstGeom>
            <a:noFill/>
            <a:ln w="9525">
              <a:solidFill>
                <a:schemeClr val="tx1"/>
              </a:solidFill>
              <a:round/>
              <a:headEnd/>
              <a:tailEnd/>
            </a:ln>
            <a:effectLst/>
          </p:spPr>
          <p:txBody>
            <a:bodyPr/>
            <a:lstStyle/>
            <a:p>
              <a:endParaRPr lang="en-US"/>
            </a:p>
          </p:txBody>
        </p:sp>
        <p:sp>
          <p:nvSpPr>
            <p:cNvPr id="8" name="Line 40"/>
            <p:cNvSpPr>
              <a:spLocks noChangeShapeType="1"/>
            </p:cNvSpPr>
            <p:nvPr/>
          </p:nvSpPr>
          <p:spPr bwMode="auto">
            <a:xfrm>
              <a:off x="6781800" y="5867400"/>
              <a:ext cx="1447800" cy="0"/>
            </a:xfrm>
            <a:prstGeom prst="line">
              <a:avLst/>
            </a:prstGeom>
            <a:noFill/>
            <a:ln w="9525">
              <a:solidFill>
                <a:schemeClr val="tx1"/>
              </a:solidFill>
              <a:round/>
              <a:headEnd/>
              <a:tailEnd/>
            </a:ln>
            <a:effectLst/>
          </p:spPr>
          <p:txBody>
            <a:bodyPr/>
            <a:lstStyle/>
            <a:p>
              <a:endParaRPr lang="en-US"/>
            </a:p>
          </p:txBody>
        </p:sp>
        <p:sp>
          <p:nvSpPr>
            <p:cNvPr id="9" name="Line 48"/>
            <p:cNvSpPr>
              <a:spLocks noChangeShapeType="1"/>
            </p:cNvSpPr>
            <p:nvPr/>
          </p:nvSpPr>
          <p:spPr bwMode="auto">
            <a:xfrm>
              <a:off x="8229600" y="5867400"/>
              <a:ext cx="762000" cy="0"/>
            </a:xfrm>
            <a:prstGeom prst="line">
              <a:avLst/>
            </a:prstGeom>
            <a:noFill/>
            <a:ln w="9525">
              <a:solidFill>
                <a:schemeClr val="tx1"/>
              </a:solidFill>
              <a:round/>
              <a:headEnd/>
              <a:tailEnd/>
            </a:ln>
            <a:effectLst/>
          </p:spPr>
          <p:txBody>
            <a:bodyPr/>
            <a:lstStyle/>
            <a:p>
              <a:endParaRPr lang="en-US"/>
            </a:p>
          </p:txBody>
        </p:sp>
        <p:sp>
          <p:nvSpPr>
            <p:cNvPr id="12" name="Freeform 12"/>
            <p:cNvSpPr>
              <a:spLocks/>
            </p:cNvSpPr>
            <p:nvPr/>
          </p:nvSpPr>
          <p:spPr bwMode="auto">
            <a:xfrm>
              <a:off x="228601" y="3657599"/>
              <a:ext cx="8538326" cy="1908331"/>
            </a:xfrm>
            <a:custGeom>
              <a:avLst/>
              <a:gdLst>
                <a:gd name="connsiteX0" fmla="*/ 0 w 5844"/>
                <a:gd name="connsiteY0" fmla="*/ 16 h 1144"/>
                <a:gd name="connsiteX1" fmla="*/ 912 w 5844"/>
                <a:gd name="connsiteY1" fmla="*/ 64 h 1144"/>
                <a:gd name="connsiteX2" fmla="*/ 1680 w 5844"/>
                <a:gd name="connsiteY2" fmla="*/ 400 h 1144"/>
                <a:gd name="connsiteX3" fmla="*/ 2256 w 5844"/>
                <a:gd name="connsiteY3" fmla="*/ 304 h 1144"/>
                <a:gd name="connsiteX4" fmla="*/ 2592 w 5844"/>
                <a:gd name="connsiteY4" fmla="*/ 208 h 1144"/>
                <a:gd name="connsiteX5" fmla="*/ 3168 w 5844"/>
                <a:gd name="connsiteY5" fmla="*/ 208 h 1144"/>
                <a:gd name="connsiteX6" fmla="*/ 3792 w 5844"/>
                <a:gd name="connsiteY6" fmla="*/ 688 h 1144"/>
                <a:gd name="connsiteX7" fmla="*/ 4416 w 5844"/>
                <a:gd name="connsiteY7" fmla="*/ 1072 h 1144"/>
                <a:gd name="connsiteX8" fmla="*/ 5844 w 5844"/>
                <a:gd name="connsiteY8" fmla="*/ 1120 h 1144"/>
                <a:gd name="connsiteX0" fmla="*/ 0 w 5844"/>
                <a:gd name="connsiteY0" fmla="*/ 16 h 1144"/>
                <a:gd name="connsiteX1" fmla="*/ 912 w 5844"/>
                <a:gd name="connsiteY1" fmla="*/ 64 h 1144"/>
                <a:gd name="connsiteX2" fmla="*/ 1680 w 5844"/>
                <a:gd name="connsiteY2" fmla="*/ 400 h 1144"/>
                <a:gd name="connsiteX3" fmla="*/ 2256 w 5844"/>
                <a:gd name="connsiteY3" fmla="*/ 304 h 1144"/>
                <a:gd name="connsiteX4" fmla="*/ 2592 w 5844"/>
                <a:gd name="connsiteY4" fmla="*/ 208 h 1144"/>
                <a:gd name="connsiteX5" fmla="*/ 3168 w 5844"/>
                <a:gd name="connsiteY5" fmla="*/ 208 h 1144"/>
                <a:gd name="connsiteX6" fmla="*/ 3792 w 5844"/>
                <a:gd name="connsiteY6" fmla="*/ 688 h 1144"/>
                <a:gd name="connsiteX7" fmla="*/ 4416 w 5844"/>
                <a:gd name="connsiteY7" fmla="*/ 1072 h 1144"/>
                <a:gd name="connsiteX8" fmla="*/ 5844 w 5844"/>
                <a:gd name="connsiteY8" fmla="*/ 1120 h 1144"/>
                <a:gd name="connsiteX0" fmla="*/ 0 w 5844"/>
                <a:gd name="connsiteY0" fmla="*/ 16 h 1152"/>
                <a:gd name="connsiteX1" fmla="*/ 912 w 5844"/>
                <a:gd name="connsiteY1" fmla="*/ 64 h 1152"/>
                <a:gd name="connsiteX2" fmla="*/ 1680 w 5844"/>
                <a:gd name="connsiteY2" fmla="*/ 400 h 1152"/>
                <a:gd name="connsiteX3" fmla="*/ 2256 w 5844"/>
                <a:gd name="connsiteY3" fmla="*/ 304 h 1152"/>
                <a:gd name="connsiteX4" fmla="*/ 2592 w 5844"/>
                <a:gd name="connsiteY4" fmla="*/ 208 h 1152"/>
                <a:gd name="connsiteX5" fmla="*/ 3168 w 5844"/>
                <a:gd name="connsiteY5" fmla="*/ 208 h 1152"/>
                <a:gd name="connsiteX6" fmla="*/ 3792 w 5844"/>
                <a:gd name="connsiteY6" fmla="*/ 688 h 1152"/>
                <a:gd name="connsiteX7" fmla="*/ 4416 w 5844"/>
                <a:gd name="connsiteY7" fmla="*/ 1072 h 1152"/>
                <a:gd name="connsiteX8" fmla="*/ 5844 w 5844"/>
                <a:gd name="connsiteY8" fmla="*/ 1120 h 1152"/>
                <a:gd name="connsiteX0" fmla="*/ 0 w 5690"/>
                <a:gd name="connsiteY0" fmla="*/ 16 h 1152"/>
                <a:gd name="connsiteX1" fmla="*/ 912 w 5690"/>
                <a:gd name="connsiteY1" fmla="*/ 64 h 1152"/>
                <a:gd name="connsiteX2" fmla="*/ 1680 w 5690"/>
                <a:gd name="connsiteY2" fmla="*/ 400 h 1152"/>
                <a:gd name="connsiteX3" fmla="*/ 2256 w 5690"/>
                <a:gd name="connsiteY3" fmla="*/ 304 h 1152"/>
                <a:gd name="connsiteX4" fmla="*/ 2592 w 5690"/>
                <a:gd name="connsiteY4" fmla="*/ 208 h 1152"/>
                <a:gd name="connsiteX5" fmla="*/ 3168 w 5690"/>
                <a:gd name="connsiteY5" fmla="*/ 208 h 1152"/>
                <a:gd name="connsiteX6" fmla="*/ 3792 w 5690"/>
                <a:gd name="connsiteY6" fmla="*/ 688 h 1152"/>
                <a:gd name="connsiteX7" fmla="*/ 4416 w 5690"/>
                <a:gd name="connsiteY7" fmla="*/ 1072 h 1152"/>
                <a:gd name="connsiteX8" fmla="*/ 5690 w 5690"/>
                <a:gd name="connsiteY8" fmla="*/ 1120 h 1152"/>
                <a:gd name="connsiteX0" fmla="*/ 0 w 5690"/>
                <a:gd name="connsiteY0" fmla="*/ 16 h 1146"/>
                <a:gd name="connsiteX1" fmla="*/ 912 w 5690"/>
                <a:gd name="connsiteY1" fmla="*/ 64 h 1146"/>
                <a:gd name="connsiteX2" fmla="*/ 1680 w 5690"/>
                <a:gd name="connsiteY2" fmla="*/ 400 h 1146"/>
                <a:gd name="connsiteX3" fmla="*/ 2256 w 5690"/>
                <a:gd name="connsiteY3" fmla="*/ 304 h 1146"/>
                <a:gd name="connsiteX4" fmla="*/ 2592 w 5690"/>
                <a:gd name="connsiteY4" fmla="*/ 208 h 1146"/>
                <a:gd name="connsiteX5" fmla="*/ 3168 w 5690"/>
                <a:gd name="connsiteY5" fmla="*/ 208 h 1146"/>
                <a:gd name="connsiteX6" fmla="*/ 3792 w 5690"/>
                <a:gd name="connsiteY6" fmla="*/ 688 h 1146"/>
                <a:gd name="connsiteX7" fmla="*/ 4416 w 5690"/>
                <a:gd name="connsiteY7" fmla="*/ 1072 h 1146"/>
                <a:gd name="connsiteX8" fmla="*/ 5020 w 5690"/>
                <a:gd name="connsiteY8" fmla="*/ 1131 h 1146"/>
                <a:gd name="connsiteX9" fmla="*/ 5690 w 5690"/>
                <a:gd name="connsiteY9" fmla="*/ 1120 h 1146"/>
                <a:gd name="connsiteX0" fmla="*/ 0 w 5690"/>
                <a:gd name="connsiteY0" fmla="*/ 16 h 1146"/>
                <a:gd name="connsiteX1" fmla="*/ 912 w 5690"/>
                <a:gd name="connsiteY1" fmla="*/ 64 h 1146"/>
                <a:gd name="connsiteX2" fmla="*/ 1680 w 5690"/>
                <a:gd name="connsiteY2" fmla="*/ 400 h 1146"/>
                <a:gd name="connsiteX3" fmla="*/ 2256 w 5690"/>
                <a:gd name="connsiteY3" fmla="*/ 304 h 1146"/>
                <a:gd name="connsiteX4" fmla="*/ 2592 w 5690"/>
                <a:gd name="connsiteY4" fmla="*/ 208 h 1146"/>
                <a:gd name="connsiteX5" fmla="*/ 3168 w 5690"/>
                <a:gd name="connsiteY5" fmla="*/ 208 h 1146"/>
                <a:gd name="connsiteX6" fmla="*/ 3792 w 5690"/>
                <a:gd name="connsiteY6" fmla="*/ 688 h 1146"/>
                <a:gd name="connsiteX7" fmla="*/ 4416 w 5690"/>
                <a:gd name="connsiteY7" fmla="*/ 1072 h 1146"/>
                <a:gd name="connsiteX8" fmla="*/ 5020 w 5690"/>
                <a:gd name="connsiteY8" fmla="*/ 1131 h 1146"/>
                <a:gd name="connsiteX9" fmla="*/ 5690 w 5690"/>
                <a:gd name="connsiteY9" fmla="*/ 1120 h 1146"/>
                <a:gd name="connsiteX0" fmla="*/ 0 w 5690"/>
                <a:gd name="connsiteY0" fmla="*/ 16 h 1146"/>
                <a:gd name="connsiteX1" fmla="*/ 912 w 5690"/>
                <a:gd name="connsiteY1" fmla="*/ 64 h 1146"/>
                <a:gd name="connsiteX2" fmla="*/ 1680 w 5690"/>
                <a:gd name="connsiteY2" fmla="*/ 400 h 1146"/>
                <a:gd name="connsiteX3" fmla="*/ 2256 w 5690"/>
                <a:gd name="connsiteY3" fmla="*/ 304 h 1146"/>
                <a:gd name="connsiteX4" fmla="*/ 2592 w 5690"/>
                <a:gd name="connsiteY4" fmla="*/ 208 h 1146"/>
                <a:gd name="connsiteX5" fmla="*/ 3168 w 5690"/>
                <a:gd name="connsiteY5" fmla="*/ 208 h 1146"/>
                <a:gd name="connsiteX6" fmla="*/ 3792 w 5690"/>
                <a:gd name="connsiteY6" fmla="*/ 688 h 1146"/>
                <a:gd name="connsiteX7" fmla="*/ 4416 w 5690"/>
                <a:gd name="connsiteY7" fmla="*/ 1072 h 1146"/>
                <a:gd name="connsiteX8" fmla="*/ 5020 w 5690"/>
                <a:gd name="connsiteY8" fmla="*/ 1131 h 1146"/>
                <a:gd name="connsiteX9" fmla="*/ 5690 w 5690"/>
                <a:gd name="connsiteY9" fmla="*/ 1120 h 1146"/>
                <a:gd name="connsiteX0" fmla="*/ 0 w 5020"/>
                <a:gd name="connsiteY0" fmla="*/ 16 h 1146"/>
                <a:gd name="connsiteX1" fmla="*/ 912 w 5020"/>
                <a:gd name="connsiteY1" fmla="*/ 64 h 1146"/>
                <a:gd name="connsiteX2" fmla="*/ 1680 w 5020"/>
                <a:gd name="connsiteY2" fmla="*/ 400 h 1146"/>
                <a:gd name="connsiteX3" fmla="*/ 2256 w 5020"/>
                <a:gd name="connsiteY3" fmla="*/ 304 h 1146"/>
                <a:gd name="connsiteX4" fmla="*/ 2592 w 5020"/>
                <a:gd name="connsiteY4" fmla="*/ 208 h 1146"/>
                <a:gd name="connsiteX5" fmla="*/ 3168 w 5020"/>
                <a:gd name="connsiteY5" fmla="*/ 208 h 1146"/>
                <a:gd name="connsiteX6" fmla="*/ 3792 w 5020"/>
                <a:gd name="connsiteY6" fmla="*/ 688 h 1146"/>
                <a:gd name="connsiteX7" fmla="*/ 4416 w 5020"/>
                <a:gd name="connsiteY7" fmla="*/ 1072 h 1146"/>
                <a:gd name="connsiteX8" fmla="*/ 5020 w 5020"/>
                <a:gd name="connsiteY8" fmla="*/ 1131 h 1146"/>
                <a:gd name="connsiteX0" fmla="*/ 0 w 5122"/>
                <a:gd name="connsiteY0" fmla="*/ 16 h 1146"/>
                <a:gd name="connsiteX1" fmla="*/ 912 w 5122"/>
                <a:gd name="connsiteY1" fmla="*/ 64 h 1146"/>
                <a:gd name="connsiteX2" fmla="*/ 1680 w 5122"/>
                <a:gd name="connsiteY2" fmla="*/ 400 h 1146"/>
                <a:gd name="connsiteX3" fmla="*/ 2256 w 5122"/>
                <a:gd name="connsiteY3" fmla="*/ 304 h 1146"/>
                <a:gd name="connsiteX4" fmla="*/ 2592 w 5122"/>
                <a:gd name="connsiteY4" fmla="*/ 208 h 1146"/>
                <a:gd name="connsiteX5" fmla="*/ 3168 w 5122"/>
                <a:gd name="connsiteY5" fmla="*/ 208 h 1146"/>
                <a:gd name="connsiteX6" fmla="*/ 3792 w 5122"/>
                <a:gd name="connsiteY6" fmla="*/ 688 h 1146"/>
                <a:gd name="connsiteX7" fmla="*/ 4416 w 5122"/>
                <a:gd name="connsiteY7" fmla="*/ 1072 h 1146"/>
                <a:gd name="connsiteX8" fmla="*/ 5020 w 5122"/>
                <a:gd name="connsiteY8" fmla="*/ 1131 h 1146"/>
                <a:gd name="connsiteX9" fmla="*/ 5026 w 5122"/>
                <a:gd name="connsiteY9" fmla="*/ 1137 h 1146"/>
                <a:gd name="connsiteX0" fmla="*/ 0 w 5765"/>
                <a:gd name="connsiteY0" fmla="*/ 16 h 1151"/>
                <a:gd name="connsiteX1" fmla="*/ 912 w 5765"/>
                <a:gd name="connsiteY1" fmla="*/ 64 h 1151"/>
                <a:gd name="connsiteX2" fmla="*/ 1680 w 5765"/>
                <a:gd name="connsiteY2" fmla="*/ 400 h 1151"/>
                <a:gd name="connsiteX3" fmla="*/ 2256 w 5765"/>
                <a:gd name="connsiteY3" fmla="*/ 304 h 1151"/>
                <a:gd name="connsiteX4" fmla="*/ 2592 w 5765"/>
                <a:gd name="connsiteY4" fmla="*/ 208 h 1151"/>
                <a:gd name="connsiteX5" fmla="*/ 3168 w 5765"/>
                <a:gd name="connsiteY5" fmla="*/ 208 h 1151"/>
                <a:gd name="connsiteX6" fmla="*/ 3792 w 5765"/>
                <a:gd name="connsiteY6" fmla="*/ 688 h 1151"/>
                <a:gd name="connsiteX7" fmla="*/ 4416 w 5765"/>
                <a:gd name="connsiteY7" fmla="*/ 1072 h 1151"/>
                <a:gd name="connsiteX8" fmla="*/ 5020 w 5765"/>
                <a:gd name="connsiteY8" fmla="*/ 1131 h 1151"/>
                <a:gd name="connsiteX9" fmla="*/ 5026 w 5765"/>
                <a:gd name="connsiteY9" fmla="*/ 1137 h 1151"/>
                <a:gd name="connsiteX0" fmla="*/ 0 w 5970"/>
                <a:gd name="connsiteY0" fmla="*/ 16 h 1243"/>
                <a:gd name="connsiteX1" fmla="*/ 912 w 5970"/>
                <a:gd name="connsiteY1" fmla="*/ 64 h 1243"/>
                <a:gd name="connsiteX2" fmla="*/ 1680 w 5970"/>
                <a:gd name="connsiteY2" fmla="*/ 400 h 1243"/>
                <a:gd name="connsiteX3" fmla="*/ 2256 w 5970"/>
                <a:gd name="connsiteY3" fmla="*/ 304 h 1243"/>
                <a:gd name="connsiteX4" fmla="*/ 2592 w 5970"/>
                <a:gd name="connsiteY4" fmla="*/ 208 h 1243"/>
                <a:gd name="connsiteX5" fmla="*/ 3168 w 5970"/>
                <a:gd name="connsiteY5" fmla="*/ 208 h 1243"/>
                <a:gd name="connsiteX6" fmla="*/ 3792 w 5970"/>
                <a:gd name="connsiteY6" fmla="*/ 688 h 1243"/>
                <a:gd name="connsiteX7" fmla="*/ 4416 w 5970"/>
                <a:gd name="connsiteY7" fmla="*/ 1072 h 1243"/>
                <a:gd name="connsiteX8" fmla="*/ 5020 w 5970"/>
                <a:gd name="connsiteY8" fmla="*/ 1131 h 1243"/>
                <a:gd name="connsiteX9" fmla="*/ 5231 w 5970"/>
                <a:gd name="connsiteY9" fmla="*/ 1229 h 1243"/>
                <a:gd name="connsiteX0" fmla="*/ 0 w 5231"/>
                <a:gd name="connsiteY0" fmla="*/ 16 h 1229"/>
                <a:gd name="connsiteX1" fmla="*/ 912 w 5231"/>
                <a:gd name="connsiteY1" fmla="*/ 64 h 1229"/>
                <a:gd name="connsiteX2" fmla="*/ 1680 w 5231"/>
                <a:gd name="connsiteY2" fmla="*/ 400 h 1229"/>
                <a:gd name="connsiteX3" fmla="*/ 2256 w 5231"/>
                <a:gd name="connsiteY3" fmla="*/ 304 h 1229"/>
                <a:gd name="connsiteX4" fmla="*/ 2592 w 5231"/>
                <a:gd name="connsiteY4" fmla="*/ 208 h 1229"/>
                <a:gd name="connsiteX5" fmla="*/ 3168 w 5231"/>
                <a:gd name="connsiteY5" fmla="*/ 208 h 1229"/>
                <a:gd name="connsiteX6" fmla="*/ 3792 w 5231"/>
                <a:gd name="connsiteY6" fmla="*/ 688 h 1229"/>
                <a:gd name="connsiteX7" fmla="*/ 4416 w 5231"/>
                <a:gd name="connsiteY7" fmla="*/ 1072 h 1229"/>
                <a:gd name="connsiteX8" fmla="*/ 5020 w 5231"/>
                <a:gd name="connsiteY8" fmla="*/ 1131 h 1229"/>
                <a:gd name="connsiteX9" fmla="*/ 5231 w 5231"/>
                <a:gd name="connsiteY9" fmla="*/ 1229 h 1229"/>
                <a:gd name="connsiteX0" fmla="*/ 0 w 5590"/>
                <a:gd name="connsiteY0" fmla="*/ 16 h 1229"/>
                <a:gd name="connsiteX1" fmla="*/ 912 w 5590"/>
                <a:gd name="connsiteY1" fmla="*/ 64 h 1229"/>
                <a:gd name="connsiteX2" fmla="*/ 1680 w 5590"/>
                <a:gd name="connsiteY2" fmla="*/ 400 h 1229"/>
                <a:gd name="connsiteX3" fmla="*/ 2256 w 5590"/>
                <a:gd name="connsiteY3" fmla="*/ 304 h 1229"/>
                <a:gd name="connsiteX4" fmla="*/ 2592 w 5590"/>
                <a:gd name="connsiteY4" fmla="*/ 208 h 1229"/>
                <a:gd name="connsiteX5" fmla="*/ 3168 w 5590"/>
                <a:gd name="connsiteY5" fmla="*/ 208 h 1229"/>
                <a:gd name="connsiteX6" fmla="*/ 3792 w 5590"/>
                <a:gd name="connsiteY6" fmla="*/ 688 h 1229"/>
                <a:gd name="connsiteX7" fmla="*/ 4416 w 5590"/>
                <a:gd name="connsiteY7" fmla="*/ 1072 h 1229"/>
                <a:gd name="connsiteX8" fmla="*/ 5020 w 5590"/>
                <a:gd name="connsiteY8" fmla="*/ 1131 h 1229"/>
                <a:gd name="connsiteX9" fmla="*/ 5590 w 5590"/>
                <a:gd name="connsiteY9" fmla="*/ 1229 h 1229"/>
                <a:gd name="connsiteX0" fmla="*/ 0 w 5590"/>
                <a:gd name="connsiteY0" fmla="*/ 16 h 1229"/>
                <a:gd name="connsiteX1" fmla="*/ 912 w 5590"/>
                <a:gd name="connsiteY1" fmla="*/ 64 h 1229"/>
                <a:gd name="connsiteX2" fmla="*/ 1680 w 5590"/>
                <a:gd name="connsiteY2" fmla="*/ 400 h 1229"/>
                <a:gd name="connsiteX3" fmla="*/ 2256 w 5590"/>
                <a:gd name="connsiteY3" fmla="*/ 304 h 1229"/>
                <a:gd name="connsiteX4" fmla="*/ 2592 w 5590"/>
                <a:gd name="connsiteY4" fmla="*/ 208 h 1229"/>
                <a:gd name="connsiteX5" fmla="*/ 3168 w 5590"/>
                <a:gd name="connsiteY5" fmla="*/ 208 h 1229"/>
                <a:gd name="connsiteX6" fmla="*/ 3792 w 5590"/>
                <a:gd name="connsiteY6" fmla="*/ 688 h 1229"/>
                <a:gd name="connsiteX7" fmla="*/ 4416 w 5590"/>
                <a:gd name="connsiteY7" fmla="*/ 1072 h 1229"/>
                <a:gd name="connsiteX8" fmla="*/ 5020 w 5590"/>
                <a:gd name="connsiteY8" fmla="*/ 1131 h 1229"/>
                <a:gd name="connsiteX9" fmla="*/ 5590 w 5590"/>
                <a:gd name="connsiteY9" fmla="*/ 1229 h 1229"/>
                <a:gd name="connsiteX0" fmla="*/ 0 w 5744"/>
                <a:gd name="connsiteY0" fmla="*/ 16 h 1146"/>
                <a:gd name="connsiteX1" fmla="*/ 912 w 5744"/>
                <a:gd name="connsiteY1" fmla="*/ 64 h 1146"/>
                <a:gd name="connsiteX2" fmla="*/ 1680 w 5744"/>
                <a:gd name="connsiteY2" fmla="*/ 400 h 1146"/>
                <a:gd name="connsiteX3" fmla="*/ 2256 w 5744"/>
                <a:gd name="connsiteY3" fmla="*/ 304 h 1146"/>
                <a:gd name="connsiteX4" fmla="*/ 2592 w 5744"/>
                <a:gd name="connsiteY4" fmla="*/ 208 h 1146"/>
                <a:gd name="connsiteX5" fmla="*/ 3168 w 5744"/>
                <a:gd name="connsiteY5" fmla="*/ 208 h 1146"/>
                <a:gd name="connsiteX6" fmla="*/ 3792 w 5744"/>
                <a:gd name="connsiteY6" fmla="*/ 688 h 1146"/>
                <a:gd name="connsiteX7" fmla="*/ 4416 w 5744"/>
                <a:gd name="connsiteY7" fmla="*/ 1072 h 1146"/>
                <a:gd name="connsiteX8" fmla="*/ 5020 w 5744"/>
                <a:gd name="connsiteY8" fmla="*/ 1131 h 1146"/>
                <a:gd name="connsiteX9" fmla="*/ 5744 w 5744"/>
                <a:gd name="connsiteY9" fmla="*/ 1137 h 1146"/>
                <a:gd name="connsiteX0" fmla="*/ 0 w 5744"/>
                <a:gd name="connsiteY0" fmla="*/ 16 h 1146"/>
                <a:gd name="connsiteX1" fmla="*/ 912 w 5744"/>
                <a:gd name="connsiteY1" fmla="*/ 64 h 1146"/>
                <a:gd name="connsiteX2" fmla="*/ 1680 w 5744"/>
                <a:gd name="connsiteY2" fmla="*/ 400 h 1146"/>
                <a:gd name="connsiteX3" fmla="*/ 2256 w 5744"/>
                <a:gd name="connsiteY3" fmla="*/ 304 h 1146"/>
                <a:gd name="connsiteX4" fmla="*/ 2592 w 5744"/>
                <a:gd name="connsiteY4" fmla="*/ 208 h 1146"/>
                <a:gd name="connsiteX5" fmla="*/ 3168 w 5744"/>
                <a:gd name="connsiteY5" fmla="*/ 208 h 1146"/>
                <a:gd name="connsiteX6" fmla="*/ 3792 w 5744"/>
                <a:gd name="connsiteY6" fmla="*/ 688 h 1146"/>
                <a:gd name="connsiteX7" fmla="*/ 4416 w 5744"/>
                <a:gd name="connsiteY7" fmla="*/ 1072 h 1146"/>
                <a:gd name="connsiteX8" fmla="*/ 5020 w 5744"/>
                <a:gd name="connsiteY8" fmla="*/ 1131 h 1146"/>
                <a:gd name="connsiteX9" fmla="*/ 5744 w 5744"/>
                <a:gd name="connsiteY9" fmla="*/ 1137 h 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4" h="1146">
                  <a:moveTo>
                    <a:pt x="0" y="16"/>
                  </a:moveTo>
                  <a:cubicBezTo>
                    <a:pt x="316" y="8"/>
                    <a:pt x="632" y="0"/>
                    <a:pt x="912" y="64"/>
                  </a:cubicBezTo>
                  <a:cubicBezTo>
                    <a:pt x="1192" y="128"/>
                    <a:pt x="1456" y="360"/>
                    <a:pt x="1680" y="400"/>
                  </a:cubicBezTo>
                  <a:cubicBezTo>
                    <a:pt x="1904" y="440"/>
                    <a:pt x="2104" y="336"/>
                    <a:pt x="2256" y="304"/>
                  </a:cubicBezTo>
                  <a:cubicBezTo>
                    <a:pt x="2408" y="272"/>
                    <a:pt x="2440" y="224"/>
                    <a:pt x="2592" y="208"/>
                  </a:cubicBezTo>
                  <a:cubicBezTo>
                    <a:pt x="2744" y="192"/>
                    <a:pt x="2968" y="128"/>
                    <a:pt x="3168" y="208"/>
                  </a:cubicBezTo>
                  <a:cubicBezTo>
                    <a:pt x="3368" y="288"/>
                    <a:pt x="3584" y="544"/>
                    <a:pt x="3792" y="688"/>
                  </a:cubicBezTo>
                  <a:cubicBezTo>
                    <a:pt x="4000" y="832"/>
                    <a:pt x="4211" y="998"/>
                    <a:pt x="4416" y="1072"/>
                  </a:cubicBezTo>
                  <a:cubicBezTo>
                    <a:pt x="4621" y="1146"/>
                    <a:pt x="4799" y="1120"/>
                    <a:pt x="5020" y="1131"/>
                  </a:cubicBezTo>
                  <a:cubicBezTo>
                    <a:pt x="5241" y="1142"/>
                    <a:pt x="5500" y="1121"/>
                    <a:pt x="5744" y="1137"/>
                  </a:cubicBezTo>
                </a:path>
              </a:pathLst>
            </a:custGeom>
            <a:noFill/>
            <a:ln w="9525">
              <a:solidFill>
                <a:srgbClr val="8E4700"/>
              </a:solidFill>
              <a:round/>
              <a:headEnd/>
              <a:tailEnd/>
            </a:ln>
            <a:effectLst/>
          </p:spPr>
          <p:txBody>
            <a:bodyPr/>
            <a:lstStyle/>
            <a:p>
              <a:endParaRPr lang="en-US"/>
            </a:p>
          </p:txBody>
        </p:sp>
        <p:sp>
          <p:nvSpPr>
            <p:cNvPr id="13" name="Line 15"/>
            <p:cNvSpPr>
              <a:spLocks noChangeShapeType="1"/>
            </p:cNvSpPr>
            <p:nvPr/>
          </p:nvSpPr>
          <p:spPr bwMode="auto">
            <a:xfrm>
              <a:off x="228600" y="4038600"/>
              <a:ext cx="2076450" cy="152400"/>
            </a:xfrm>
            <a:prstGeom prst="line">
              <a:avLst/>
            </a:prstGeom>
            <a:noFill/>
            <a:ln w="15875">
              <a:solidFill>
                <a:srgbClr val="0070C0"/>
              </a:solidFill>
              <a:round/>
              <a:headEnd/>
              <a:tailEnd/>
            </a:ln>
            <a:effectLst/>
          </p:spPr>
          <p:txBody>
            <a:bodyPr/>
            <a:lstStyle/>
            <a:p>
              <a:endParaRPr lang="en-US"/>
            </a:p>
          </p:txBody>
        </p:sp>
        <p:sp>
          <p:nvSpPr>
            <p:cNvPr id="14" name="Line 16"/>
            <p:cNvSpPr>
              <a:spLocks noChangeShapeType="1"/>
            </p:cNvSpPr>
            <p:nvPr/>
          </p:nvSpPr>
          <p:spPr bwMode="auto">
            <a:xfrm>
              <a:off x="2305050" y="4191000"/>
              <a:ext cx="1768475" cy="0"/>
            </a:xfrm>
            <a:prstGeom prst="line">
              <a:avLst/>
            </a:prstGeom>
            <a:noFill/>
            <a:ln w="15875">
              <a:solidFill>
                <a:srgbClr val="0070C0"/>
              </a:solidFill>
              <a:round/>
              <a:headEnd/>
              <a:tailEnd/>
            </a:ln>
            <a:effectLst/>
          </p:spPr>
          <p:txBody>
            <a:bodyPr/>
            <a:lstStyle/>
            <a:p>
              <a:endParaRPr lang="en-US"/>
            </a:p>
          </p:txBody>
        </p:sp>
        <p:sp>
          <p:nvSpPr>
            <p:cNvPr id="15" name="Line 17"/>
            <p:cNvSpPr>
              <a:spLocks noChangeShapeType="1"/>
            </p:cNvSpPr>
            <p:nvPr/>
          </p:nvSpPr>
          <p:spPr bwMode="auto">
            <a:xfrm>
              <a:off x="4073525" y="4191000"/>
              <a:ext cx="2098675" cy="838200"/>
            </a:xfrm>
            <a:prstGeom prst="line">
              <a:avLst/>
            </a:prstGeom>
            <a:noFill/>
            <a:ln w="15875">
              <a:solidFill>
                <a:srgbClr val="0070C0"/>
              </a:solidFill>
              <a:round/>
              <a:headEnd/>
              <a:tailEnd/>
            </a:ln>
            <a:effectLst/>
          </p:spPr>
          <p:txBody>
            <a:bodyPr/>
            <a:lstStyle/>
            <a:p>
              <a:endParaRPr lang="en-US"/>
            </a:p>
          </p:txBody>
        </p:sp>
        <p:sp>
          <p:nvSpPr>
            <p:cNvPr id="16" name="Line 22"/>
            <p:cNvSpPr>
              <a:spLocks noChangeShapeType="1"/>
            </p:cNvSpPr>
            <p:nvPr/>
          </p:nvSpPr>
          <p:spPr bwMode="auto">
            <a:xfrm flipH="1">
              <a:off x="2895600" y="3810000"/>
              <a:ext cx="0" cy="381000"/>
            </a:xfrm>
            <a:prstGeom prst="line">
              <a:avLst/>
            </a:prstGeom>
            <a:noFill/>
            <a:ln w="9525">
              <a:solidFill>
                <a:schemeClr val="tx1"/>
              </a:solidFill>
              <a:round/>
              <a:headEnd/>
              <a:tailEnd type="triangle" w="med" len="med"/>
            </a:ln>
            <a:effectLst/>
          </p:spPr>
          <p:txBody>
            <a:bodyPr/>
            <a:lstStyle/>
            <a:p>
              <a:endParaRPr lang="en-US"/>
            </a:p>
          </p:txBody>
        </p:sp>
        <p:sp>
          <p:nvSpPr>
            <p:cNvPr id="17" name="Line 23"/>
            <p:cNvSpPr>
              <a:spLocks noChangeShapeType="1"/>
            </p:cNvSpPr>
            <p:nvPr/>
          </p:nvSpPr>
          <p:spPr bwMode="auto">
            <a:xfrm flipH="1">
              <a:off x="6096000" y="4495800"/>
              <a:ext cx="152400" cy="457200"/>
            </a:xfrm>
            <a:prstGeom prst="line">
              <a:avLst/>
            </a:prstGeom>
            <a:noFill/>
            <a:ln w="9525">
              <a:solidFill>
                <a:schemeClr val="tx1"/>
              </a:solidFill>
              <a:round/>
              <a:headEnd/>
              <a:tailEnd type="triangle" w="med" len="med"/>
            </a:ln>
            <a:effectLst/>
          </p:spPr>
          <p:txBody>
            <a:bodyPr/>
            <a:lstStyle/>
            <a:p>
              <a:endParaRPr lang="en-US"/>
            </a:p>
          </p:txBody>
        </p:sp>
        <p:sp>
          <p:nvSpPr>
            <p:cNvPr id="18" name="Line 24"/>
            <p:cNvSpPr>
              <a:spLocks noChangeShapeType="1"/>
            </p:cNvSpPr>
            <p:nvPr/>
          </p:nvSpPr>
          <p:spPr bwMode="auto">
            <a:xfrm>
              <a:off x="7391400" y="5105400"/>
              <a:ext cx="0" cy="381000"/>
            </a:xfrm>
            <a:prstGeom prst="line">
              <a:avLst/>
            </a:prstGeom>
            <a:noFill/>
            <a:ln w="9525">
              <a:solidFill>
                <a:schemeClr val="tx1"/>
              </a:solidFill>
              <a:round/>
              <a:headEnd/>
              <a:tailEnd type="triangle" w="med" len="med"/>
            </a:ln>
            <a:effectLst/>
          </p:spPr>
          <p:txBody>
            <a:bodyPr/>
            <a:lstStyle/>
            <a:p>
              <a:endParaRPr lang="en-US"/>
            </a:p>
          </p:txBody>
        </p:sp>
        <p:sp>
          <p:nvSpPr>
            <p:cNvPr id="19" name="Text Box 25"/>
            <p:cNvSpPr txBox="1">
              <a:spLocks noChangeArrowheads="1"/>
            </p:cNvSpPr>
            <p:nvPr/>
          </p:nvSpPr>
          <p:spPr bwMode="auto">
            <a:xfrm>
              <a:off x="7086600" y="4876800"/>
              <a:ext cx="511871" cy="276999"/>
            </a:xfrm>
            <a:prstGeom prst="rect">
              <a:avLst/>
            </a:prstGeom>
            <a:noFill/>
            <a:ln w="9525">
              <a:noFill/>
              <a:miter lim="800000"/>
              <a:headEnd/>
              <a:tailEnd/>
            </a:ln>
            <a:effectLst/>
          </p:spPr>
          <p:txBody>
            <a:bodyPr wrap="none">
              <a:spAutoFit/>
            </a:bodyPr>
            <a:lstStyle/>
            <a:p>
              <a:r>
                <a:rPr lang="en-US" sz="1200" b="1" dirty="0" smtClean="0">
                  <a:solidFill>
                    <a:srgbClr val="0070C0"/>
                  </a:solidFill>
                </a:rPr>
                <a:t>River</a:t>
              </a:r>
              <a:endParaRPr lang="en-US" sz="1200" b="1" dirty="0">
                <a:solidFill>
                  <a:srgbClr val="0070C0"/>
                </a:solidFill>
              </a:endParaRPr>
            </a:p>
          </p:txBody>
        </p:sp>
        <p:sp>
          <p:nvSpPr>
            <p:cNvPr id="25" name="Line 38"/>
            <p:cNvSpPr>
              <a:spLocks noChangeShapeType="1"/>
            </p:cNvSpPr>
            <p:nvPr/>
          </p:nvSpPr>
          <p:spPr bwMode="auto">
            <a:xfrm>
              <a:off x="304800" y="4648200"/>
              <a:ext cx="3810000" cy="228600"/>
            </a:xfrm>
            <a:prstGeom prst="line">
              <a:avLst/>
            </a:prstGeom>
            <a:noFill/>
            <a:ln w="9525">
              <a:solidFill>
                <a:schemeClr val="tx1"/>
              </a:solidFill>
              <a:round/>
              <a:headEnd/>
              <a:tailEnd/>
            </a:ln>
            <a:effectLst/>
          </p:spPr>
          <p:txBody>
            <a:bodyPr/>
            <a:lstStyle/>
            <a:p>
              <a:endParaRPr lang="en-US"/>
            </a:p>
          </p:txBody>
        </p:sp>
        <p:sp>
          <p:nvSpPr>
            <p:cNvPr id="26" name="Line 39"/>
            <p:cNvSpPr>
              <a:spLocks noChangeShapeType="1"/>
            </p:cNvSpPr>
            <p:nvPr/>
          </p:nvSpPr>
          <p:spPr bwMode="auto">
            <a:xfrm>
              <a:off x="4114800" y="4876800"/>
              <a:ext cx="2667000" cy="990600"/>
            </a:xfrm>
            <a:prstGeom prst="line">
              <a:avLst/>
            </a:prstGeom>
            <a:noFill/>
            <a:ln w="9525">
              <a:solidFill>
                <a:schemeClr val="tx1"/>
              </a:solidFill>
              <a:round/>
              <a:headEnd/>
              <a:tailEnd/>
            </a:ln>
            <a:effectLst/>
          </p:spPr>
          <p:txBody>
            <a:bodyPr/>
            <a:lstStyle/>
            <a:p>
              <a:endParaRPr lang="en-US"/>
            </a:p>
          </p:txBody>
        </p:sp>
        <p:sp>
          <p:nvSpPr>
            <p:cNvPr id="27" name="Line 44"/>
            <p:cNvSpPr>
              <a:spLocks noChangeShapeType="1"/>
            </p:cNvSpPr>
            <p:nvPr/>
          </p:nvSpPr>
          <p:spPr bwMode="auto">
            <a:xfrm flipH="1" flipV="1">
              <a:off x="4038600" y="5105400"/>
              <a:ext cx="2743200" cy="990600"/>
            </a:xfrm>
            <a:prstGeom prst="line">
              <a:avLst/>
            </a:prstGeom>
            <a:noFill/>
            <a:ln w="9525">
              <a:solidFill>
                <a:schemeClr val="tx1"/>
              </a:solidFill>
              <a:round/>
              <a:headEnd/>
              <a:tailEnd/>
            </a:ln>
            <a:effectLst/>
          </p:spPr>
          <p:txBody>
            <a:bodyPr/>
            <a:lstStyle/>
            <a:p>
              <a:endParaRPr lang="en-US"/>
            </a:p>
          </p:txBody>
        </p:sp>
        <p:sp>
          <p:nvSpPr>
            <p:cNvPr id="28" name="Line 45"/>
            <p:cNvSpPr>
              <a:spLocks noChangeShapeType="1"/>
            </p:cNvSpPr>
            <p:nvPr/>
          </p:nvSpPr>
          <p:spPr bwMode="auto">
            <a:xfrm flipH="1" flipV="1">
              <a:off x="304800" y="4876800"/>
              <a:ext cx="3733800" cy="228600"/>
            </a:xfrm>
            <a:prstGeom prst="line">
              <a:avLst/>
            </a:prstGeom>
            <a:noFill/>
            <a:ln w="9525">
              <a:solidFill>
                <a:schemeClr val="tx1"/>
              </a:solidFill>
              <a:round/>
              <a:headEnd/>
              <a:tailEnd/>
            </a:ln>
            <a:effectLst/>
          </p:spPr>
          <p:txBody>
            <a:bodyPr/>
            <a:lstStyle/>
            <a:p>
              <a:endParaRPr lang="en-US"/>
            </a:p>
          </p:txBody>
        </p:sp>
        <p:sp>
          <p:nvSpPr>
            <p:cNvPr id="29" name="Line 46"/>
            <p:cNvSpPr>
              <a:spLocks noChangeShapeType="1"/>
            </p:cNvSpPr>
            <p:nvPr/>
          </p:nvSpPr>
          <p:spPr bwMode="auto">
            <a:xfrm flipH="1">
              <a:off x="304800" y="4648200"/>
              <a:ext cx="0" cy="228600"/>
            </a:xfrm>
            <a:prstGeom prst="line">
              <a:avLst/>
            </a:prstGeom>
            <a:noFill/>
            <a:ln w="9525">
              <a:solidFill>
                <a:schemeClr val="tx1"/>
              </a:solidFill>
              <a:round/>
              <a:headEnd/>
              <a:tailEnd/>
            </a:ln>
            <a:effectLst/>
          </p:spPr>
          <p:txBody>
            <a:bodyPr/>
            <a:lstStyle/>
            <a:p>
              <a:endParaRPr lang="en-US"/>
            </a:p>
          </p:txBody>
        </p:sp>
        <p:sp>
          <p:nvSpPr>
            <p:cNvPr id="30" name="Line 50"/>
            <p:cNvSpPr>
              <a:spLocks noChangeShapeType="1"/>
            </p:cNvSpPr>
            <p:nvPr/>
          </p:nvSpPr>
          <p:spPr bwMode="auto">
            <a:xfrm flipH="1">
              <a:off x="8839200" y="5867400"/>
              <a:ext cx="152400" cy="228600"/>
            </a:xfrm>
            <a:prstGeom prst="line">
              <a:avLst/>
            </a:prstGeom>
            <a:noFill/>
            <a:ln w="9525">
              <a:solidFill>
                <a:schemeClr val="tx1"/>
              </a:solidFill>
              <a:round/>
              <a:headEnd/>
              <a:tailEnd/>
            </a:ln>
            <a:effectLst/>
          </p:spPr>
          <p:txBody>
            <a:bodyPr/>
            <a:lstStyle/>
            <a:p>
              <a:endParaRPr lang="en-US"/>
            </a:p>
          </p:txBody>
        </p:sp>
        <p:sp>
          <p:nvSpPr>
            <p:cNvPr id="31" name="Line 55"/>
            <p:cNvSpPr>
              <a:spLocks noChangeShapeType="1"/>
            </p:cNvSpPr>
            <p:nvPr/>
          </p:nvSpPr>
          <p:spPr bwMode="auto">
            <a:xfrm>
              <a:off x="6172200" y="5029200"/>
              <a:ext cx="457200" cy="304800"/>
            </a:xfrm>
            <a:prstGeom prst="line">
              <a:avLst/>
            </a:prstGeom>
            <a:noFill/>
            <a:ln w="9525">
              <a:solidFill>
                <a:srgbClr val="0070C0"/>
              </a:solidFill>
              <a:round/>
              <a:headEnd/>
              <a:tailEnd/>
            </a:ln>
            <a:effectLst/>
          </p:spPr>
          <p:txBody>
            <a:bodyPr/>
            <a:lstStyle/>
            <a:p>
              <a:endParaRPr lang="en-US"/>
            </a:p>
          </p:txBody>
        </p:sp>
        <p:sp>
          <p:nvSpPr>
            <p:cNvPr id="32" name="Line 57"/>
            <p:cNvSpPr>
              <a:spLocks noChangeShapeType="1"/>
            </p:cNvSpPr>
            <p:nvPr/>
          </p:nvSpPr>
          <p:spPr bwMode="auto">
            <a:xfrm>
              <a:off x="6629400" y="5334000"/>
              <a:ext cx="457200" cy="152400"/>
            </a:xfrm>
            <a:prstGeom prst="line">
              <a:avLst/>
            </a:prstGeom>
            <a:noFill/>
            <a:ln w="9525">
              <a:solidFill>
                <a:srgbClr val="0070C0"/>
              </a:solidFill>
              <a:round/>
              <a:headEnd/>
              <a:tailEnd/>
            </a:ln>
            <a:effectLst/>
          </p:spPr>
          <p:txBody>
            <a:bodyPr/>
            <a:lstStyle/>
            <a:p>
              <a:endParaRPr lang="en-US"/>
            </a:p>
          </p:txBody>
        </p:sp>
        <p:sp>
          <p:nvSpPr>
            <p:cNvPr id="34" name="Line 62"/>
            <p:cNvSpPr>
              <a:spLocks noChangeShapeType="1"/>
            </p:cNvSpPr>
            <p:nvPr/>
          </p:nvSpPr>
          <p:spPr bwMode="auto">
            <a:xfrm>
              <a:off x="7086600" y="5486399"/>
              <a:ext cx="1752600" cy="45719"/>
            </a:xfrm>
            <a:prstGeom prst="line">
              <a:avLst/>
            </a:prstGeom>
            <a:noFill/>
            <a:ln w="9525">
              <a:solidFill>
                <a:srgbClr val="0070C0"/>
              </a:solidFill>
              <a:round/>
              <a:headEnd/>
              <a:tailEnd/>
            </a:ln>
            <a:effectLst/>
          </p:spPr>
          <p:txBody>
            <a:bodyPr/>
            <a:lstStyle/>
            <a:p>
              <a:endParaRPr lang="en-US"/>
            </a:p>
          </p:txBody>
        </p:sp>
        <p:sp>
          <p:nvSpPr>
            <p:cNvPr id="41" name="Text Box 89"/>
            <p:cNvSpPr txBox="1">
              <a:spLocks noChangeArrowheads="1"/>
            </p:cNvSpPr>
            <p:nvPr/>
          </p:nvSpPr>
          <p:spPr bwMode="auto">
            <a:xfrm rot="195990">
              <a:off x="1660525" y="4760913"/>
              <a:ext cx="1866900" cy="274638"/>
            </a:xfrm>
            <a:prstGeom prst="rect">
              <a:avLst/>
            </a:prstGeom>
            <a:noFill/>
            <a:ln w="9525">
              <a:noFill/>
              <a:miter lim="800000"/>
              <a:headEnd/>
              <a:tailEnd/>
            </a:ln>
            <a:effectLst/>
          </p:spPr>
          <p:txBody>
            <a:bodyPr wrap="none">
              <a:spAutoFit/>
            </a:bodyPr>
            <a:lstStyle/>
            <a:p>
              <a:r>
                <a:rPr lang="en-US" sz="1200" b="1"/>
                <a:t>Impermeable Bed Rock</a:t>
              </a:r>
            </a:p>
          </p:txBody>
        </p:sp>
        <p:sp>
          <p:nvSpPr>
            <p:cNvPr id="42" name="Text Box 91"/>
            <p:cNvSpPr txBox="1">
              <a:spLocks noChangeArrowheads="1"/>
            </p:cNvSpPr>
            <p:nvPr/>
          </p:nvSpPr>
          <p:spPr bwMode="auto">
            <a:xfrm rot="197458">
              <a:off x="1676400" y="5029200"/>
              <a:ext cx="1366838" cy="274638"/>
            </a:xfrm>
            <a:prstGeom prst="rect">
              <a:avLst/>
            </a:prstGeom>
            <a:noFill/>
            <a:ln w="9525">
              <a:noFill/>
              <a:miter lim="800000"/>
              <a:headEnd/>
              <a:tailEnd/>
            </a:ln>
            <a:effectLst/>
          </p:spPr>
          <p:txBody>
            <a:bodyPr wrap="none">
              <a:spAutoFit/>
            </a:bodyPr>
            <a:lstStyle/>
            <a:p>
              <a:r>
                <a:rPr lang="en-US" sz="1200" b="1"/>
                <a:t>Permeable Rock</a:t>
              </a:r>
            </a:p>
          </p:txBody>
        </p:sp>
        <p:sp>
          <p:nvSpPr>
            <p:cNvPr id="43" name="Text Box 92"/>
            <p:cNvSpPr txBox="1">
              <a:spLocks noChangeArrowheads="1"/>
            </p:cNvSpPr>
            <p:nvPr/>
          </p:nvSpPr>
          <p:spPr bwMode="auto">
            <a:xfrm rot="236867">
              <a:off x="373124" y="4236545"/>
              <a:ext cx="1245854" cy="276999"/>
            </a:xfrm>
            <a:prstGeom prst="rect">
              <a:avLst/>
            </a:prstGeom>
            <a:noFill/>
            <a:ln w="9525">
              <a:noFill/>
              <a:miter lim="800000"/>
              <a:headEnd/>
              <a:tailEnd/>
            </a:ln>
            <a:effectLst/>
          </p:spPr>
          <p:txBody>
            <a:bodyPr wrap="none">
              <a:spAutoFit/>
            </a:bodyPr>
            <a:lstStyle/>
            <a:p>
              <a:r>
                <a:rPr lang="en-US" sz="1200" b="1" dirty="0">
                  <a:solidFill>
                    <a:srgbClr val="8E4700"/>
                  </a:solidFill>
                </a:rPr>
                <a:t>Permeable Rock</a:t>
              </a:r>
            </a:p>
          </p:txBody>
        </p:sp>
        <p:sp>
          <p:nvSpPr>
            <p:cNvPr id="54" name="TextBox 53"/>
            <p:cNvSpPr txBox="1"/>
            <p:nvPr/>
          </p:nvSpPr>
          <p:spPr>
            <a:xfrm>
              <a:off x="2667000" y="3581400"/>
              <a:ext cx="513987" cy="276999"/>
            </a:xfrm>
            <a:prstGeom prst="rect">
              <a:avLst/>
            </a:prstGeom>
            <a:noFill/>
          </p:spPr>
          <p:txBody>
            <a:bodyPr wrap="none" rtlCol="0">
              <a:spAutoFit/>
            </a:bodyPr>
            <a:lstStyle/>
            <a:p>
              <a:r>
                <a:rPr lang="en-US" sz="1200" b="1" dirty="0" smtClean="0">
                  <a:solidFill>
                    <a:srgbClr val="0070C0"/>
                  </a:solidFill>
                </a:rPr>
                <a:t>Pond</a:t>
              </a:r>
              <a:endParaRPr lang="en-US" sz="1200" b="1" dirty="0">
                <a:solidFill>
                  <a:srgbClr val="0070C0"/>
                </a:solidFill>
              </a:endParaRPr>
            </a:p>
          </p:txBody>
        </p:sp>
        <p:sp>
          <p:nvSpPr>
            <p:cNvPr id="55" name="TextBox 54"/>
            <p:cNvSpPr txBox="1"/>
            <p:nvPr/>
          </p:nvSpPr>
          <p:spPr>
            <a:xfrm>
              <a:off x="6096000" y="4267200"/>
              <a:ext cx="599844" cy="276999"/>
            </a:xfrm>
            <a:prstGeom prst="rect">
              <a:avLst/>
            </a:prstGeom>
            <a:noFill/>
          </p:spPr>
          <p:txBody>
            <a:bodyPr wrap="none" rtlCol="0">
              <a:spAutoFit/>
            </a:bodyPr>
            <a:lstStyle/>
            <a:p>
              <a:r>
                <a:rPr lang="en-US" sz="1200" b="1" dirty="0" smtClean="0">
                  <a:solidFill>
                    <a:srgbClr val="0070C0"/>
                  </a:solidFill>
                </a:rPr>
                <a:t>Spring</a:t>
              </a:r>
              <a:endParaRPr lang="en-US" sz="1200" b="1" dirty="0">
                <a:solidFill>
                  <a:srgbClr val="0070C0"/>
                </a:solidFill>
              </a:endParaRPr>
            </a:p>
          </p:txBody>
        </p:sp>
        <p:sp>
          <p:nvSpPr>
            <p:cNvPr id="56" name="TextBox 55"/>
            <p:cNvSpPr txBox="1"/>
            <p:nvPr/>
          </p:nvSpPr>
          <p:spPr>
            <a:xfrm>
              <a:off x="3962400" y="4495800"/>
              <a:ext cx="659668" cy="276999"/>
            </a:xfrm>
            <a:prstGeom prst="rect">
              <a:avLst/>
            </a:prstGeom>
            <a:noFill/>
          </p:spPr>
          <p:txBody>
            <a:bodyPr wrap="none" rtlCol="0">
              <a:spAutoFit/>
            </a:bodyPr>
            <a:lstStyle/>
            <a:p>
              <a:r>
                <a:rPr lang="en-US" sz="1200" b="1" dirty="0" smtClean="0">
                  <a:solidFill>
                    <a:srgbClr val="0070C0"/>
                  </a:solidFill>
                </a:rPr>
                <a:t>Aquifer</a:t>
              </a:r>
              <a:endParaRPr lang="en-US" sz="1200" b="1" dirty="0">
                <a:solidFill>
                  <a:srgbClr val="0070C0"/>
                </a:solidFill>
              </a:endParaRPr>
            </a:p>
          </p:txBody>
        </p:sp>
        <p:sp>
          <p:nvSpPr>
            <p:cNvPr id="57" name="TextBox 56"/>
            <p:cNvSpPr txBox="1"/>
            <p:nvPr/>
          </p:nvSpPr>
          <p:spPr>
            <a:xfrm rot="253743">
              <a:off x="466120" y="3844637"/>
              <a:ext cx="949619" cy="276999"/>
            </a:xfrm>
            <a:prstGeom prst="rect">
              <a:avLst/>
            </a:prstGeom>
            <a:noFill/>
          </p:spPr>
          <p:txBody>
            <a:bodyPr wrap="none" rtlCol="0">
              <a:spAutoFit/>
            </a:bodyPr>
            <a:lstStyle/>
            <a:p>
              <a:r>
                <a:rPr lang="en-US" sz="1200" b="1" dirty="0" smtClean="0">
                  <a:solidFill>
                    <a:srgbClr val="0070C0"/>
                  </a:solidFill>
                </a:rPr>
                <a:t>Water Table</a:t>
              </a:r>
              <a:endParaRPr lang="en-US" sz="1200" b="1" dirty="0">
                <a:solidFill>
                  <a:srgbClr val="0070C0"/>
                </a:solidFill>
              </a:endParaRPr>
            </a:p>
          </p:txBody>
        </p:sp>
        <p:sp>
          <p:nvSpPr>
            <p:cNvPr id="58" name="TextBox 57"/>
            <p:cNvSpPr txBox="1"/>
            <p:nvPr/>
          </p:nvSpPr>
          <p:spPr>
            <a:xfrm rot="1363458">
              <a:off x="4181671" y="4131801"/>
              <a:ext cx="1349857" cy="276999"/>
            </a:xfrm>
            <a:prstGeom prst="rect">
              <a:avLst/>
            </a:prstGeom>
            <a:noFill/>
          </p:spPr>
          <p:txBody>
            <a:bodyPr wrap="none" rtlCol="0">
              <a:spAutoFit/>
            </a:bodyPr>
            <a:lstStyle/>
            <a:p>
              <a:r>
                <a:rPr lang="en-US" sz="1200" b="1" dirty="0" smtClean="0">
                  <a:solidFill>
                    <a:srgbClr val="8E4700"/>
                  </a:solidFill>
                </a:rPr>
                <a:t>Unsaturated Zone</a:t>
              </a:r>
              <a:endParaRPr lang="en-US" sz="1200" b="1" dirty="0">
                <a:solidFill>
                  <a:srgbClr val="8E4700"/>
                </a:solidFill>
              </a:endParaRPr>
            </a:p>
          </p:txBody>
        </p:sp>
        <p:sp>
          <p:nvSpPr>
            <p:cNvPr id="1026" name="Tree"/>
            <p:cNvSpPr>
              <a:spLocks noEditPoints="1" noChangeArrowheads="1"/>
            </p:cNvSpPr>
            <p:nvPr/>
          </p:nvSpPr>
          <p:spPr bwMode="auto">
            <a:xfrm>
              <a:off x="3581400" y="3505200"/>
              <a:ext cx="295275"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0" name="Tree"/>
            <p:cNvSpPr>
              <a:spLocks noEditPoints="1" noChangeArrowheads="1"/>
            </p:cNvSpPr>
            <p:nvPr/>
          </p:nvSpPr>
          <p:spPr bwMode="auto">
            <a:xfrm>
              <a:off x="2133600" y="3505200"/>
              <a:ext cx="295275"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1" name="Tree"/>
            <p:cNvSpPr>
              <a:spLocks noEditPoints="1" noChangeArrowheads="1"/>
            </p:cNvSpPr>
            <p:nvPr/>
          </p:nvSpPr>
          <p:spPr bwMode="auto">
            <a:xfrm>
              <a:off x="1905000" y="3352800"/>
              <a:ext cx="295275"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2" name="Tree"/>
            <p:cNvSpPr>
              <a:spLocks noEditPoints="1" noChangeArrowheads="1"/>
            </p:cNvSpPr>
            <p:nvPr/>
          </p:nvSpPr>
          <p:spPr bwMode="auto">
            <a:xfrm>
              <a:off x="3886200" y="3429000"/>
              <a:ext cx="295275"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3" name="Tree"/>
            <p:cNvSpPr>
              <a:spLocks noEditPoints="1" noChangeArrowheads="1"/>
            </p:cNvSpPr>
            <p:nvPr/>
          </p:nvSpPr>
          <p:spPr bwMode="auto">
            <a:xfrm>
              <a:off x="5791200" y="4267200"/>
              <a:ext cx="295275"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4" name="Tree"/>
            <p:cNvSpPr>
              <a:spLocks noEditPoints="1" noChangeArrowheads="1"/>
            </p:cNvSpPr>
            <p:nvPr/>
          </p:nvSpPr>
          <p:spPr bwMode="auto">
            <a:xfrm>
              <a:off x="5562600" y="4038600"/>
              <a:ext cx="295275"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pic>
        <p:nvPicPr>
          <p:cNvPr id="69" name="Picture 68" descr="IMG_1247.jpg"/>
          <p:cNvPicPr>
            <a:picLocks noChangeAspect="1"/>
          </p:cNvPicPr>
          <p:nvPr/>
        </p:nvPicPr>
        <p:blipFill>
          <a:blip r:embed="rId3" cstate="print"/>
          <a:stretch>
            <a:fillRect/>
          </a:stretch>
        </p:blipFill>
        <p:spPr>
          <a:xfrm>
            <a:off x="0" y="0"/>
            <a:ext cx="9144000" cy="6858000"/>
          </a:xfrm>
          <a:prstGeom prst="rect">
            <a:avLst/>
          </a:prstGeom>
          <a:scene3d>
            <a:camera prst="orthographicFront">
              <a:rot lat="0" lon="5400000" rev="0"/>
            </a:camera>
            <a:lightRig rig="threePt" dir="t"/>
          </a:scene3d>
        </p:spPr>
      </p:pic>
      <p:pic>
        <p:nvPicPr>
          <p:cNvPr id="73" name="Picture 72" descr="North Fork Sol Duc - tributary.JPG"/>
          <p:cNvPicPr>
            <a:picLocks noChangeAspect="1"/>
          </p:cNvPicPr>
          <p:nvPr/>
        </p:nvPicPr>
        <p:blipFill>
          <a:blip r:embed="rId4" cstate="print"/>
          <a:srcRect l="13333" t="15551" r="40000" b="7772"/>
          <a:stretch>
            <a:fillRect/>
          </a:stretch>
        </p:blipFill>
        <p:spPr>
          <a:xfrm>
            <a:off x="2819400" y="838200"/>
            <a:ext cx="2473739" cy="3048000"/>
          </a:xfrm>
          <a:prstGeom prst="rect">
            <a:avLst/>
          </a:prstGeom>
        </p:spPr>
      </p:pic>
      <p:pic>
        <p:nvPicPr>
          <p:cNvPr id="68" name="Picture 67" descr="IMG_1855.jpg"/>
          <p:cNvPicPr>
            <a:picLocks noChangeAspect="1"/>
          </p:cNvPicPr>
          <p:nvPr/>
        </p:nvPicPr>
        <p:blipFill>
          <a:blip r:embed="rId5" cstate="print"/>
          <a:stretch>
            <a:fillRect/>
          </a:stretch>
        </p:blipFill>
        <p:spPr>
          <a:xfrm>
            <a:off x="5105400" y="838200"/>
            <a:ext cx="4038600" cy="3048000"/>
          </a:xfrm>
          <a:prstGeom prst="rect">
            <a:avLst/>
          </a:prstGeom>
        </p:spPr>
      </p:pic>
      <p:pic>
        <p:nvPicPr>
          <p:cNvPr id="67" name="Picture 66" descr="Soda Spring.JPG"/>
          <p:cNvPicPr>
            <a:picLocks noChangeAspect="1"/>
          </p:cNvPicPr>
          <p:nvPr/>
        </p:nvPicPr>
        <p:blipFill>
          <a:blip r:embed="rId6" cstate="print"/>
          <a:srcRect l="6358"/>
          <a:stretch>
            <a:fillRect/>
          </a:stretch>
        </p:blipFill>
        <p:spPr>
          <a:xfrm>
            <a:off x="0" y="838200"/>
            <a:ext cx="3048000" cy="3048000"/>
          </a:xfrm>
          <a:prstGeom prst="rect">
            <a:avLst/>
          </a:prstGeo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p:cNvPicPr>
            <a:picLocks noChangeAspect="1" noChangeArrowheads="1"/>
          </p:cNvPicPr>
          <p:nvPr/>
        </p:nvPicPr>
        <p:blipFill>
          <a:blip r:embed="rId3" cstate="print"/>
          <a:srcRect l="3297" r="7692"/>
          <a:stretch>
            <a:fillRect/>
          </a:stretch>
        </p:blipFill>
        <p:spPr bwMode="auto">
          <a:xfrm>
            <a:off x="4539343" y="3276600"/>
            <a:ext cx="4604656" cy="3581400"/>
          </a:xfrm>
          <a:prstGeom prst="rect">
            <a:avLst/>
          </a:prstGeom>
          <a:noFill/>
        </p:spPr>
      </p:pic>
      <p:sp>
        <p:nvSpPr>
          <p:cNvPr id="2" name="Title 1"/>
          <p:cNvSpPr>
            <a:spLocks noGrp="1"/>
          </p:cNvSpPr>
          <p:nvPr>
            <p:ph type="title"/>
          </p:nvPr>
        </p:nvSpPr>
        <p:spPr/>
        <p:txBody>
          <a:bodyPr>
            <a:normAutofit/>
          </a:bodyPr>
          <a:lstStyle/>
          <a:p>
            <a:r>
              <a:rPr lang="en-US" sz="3200" dirty="0" smtClean="0"/>
              <a:t>Effects of Surface Materials on Infiltration and Surface Runoff</a:t>
            </a:r>
            <a:endParaRPr lang="en-US" sz="3200" dirty="0"/>
          </a:p>
        </p:txBody>
      </p:sp>
      <p:pic>
        <p:nvPicPr>
          <p:cNvPr id="7" name="Content Placeholder 6" descr="Mudslides.jpg"/>
          <p:cNvPicPr>
            <a:picLocks noGrp="1" noChangeAspect="1"/>
          </p:cNvPicPr>
          <p:nvPr>
            <p:ph idx="1"/>
          </p:nvPr>
        </p:nvPicPr>
        <p:blipFill>
          <a:blip r:embed="rId4" cstate="print"/>
          <a:srcRect l="2719" r="10278"/>
          <a:stretch>
            <a:fillRect/>
          </a:stretch>
        </p:blipFill>
        <p:spPr>
          <a:xfrm>
            <a:off x="0" y="3276600"/>
            <a:ext cx="4677747" cy="3581400"/>
          </a:xfrm>
        </p:spPr>
      </p:pic>
      <p:sp>
        <p:nvSpPr>
          <p:cNvPr id="6" name="TextBox 5"/>
          <p:cNvSpPr txBox="1"/>
          <p:nvPr/>
        </p:nvSpPr>
        <p:spPr>
          <a:xfrm>
            <a:off x="7596782" y="6642556"/>
            <a:ext cx="1547218" cy="215444"/>
          </a:xfrm>
          <a:prstGeom prst="rect">
            <a:avLst/>
          </a:prstGeom>
          <a:noFill/>
        </p:spPr>
        <p:txBody>
          <a:bodyPr wrap="none" rtlCol="0">
            <a:spAutoFit/>
          </a:bodyPr>
          <a:lstStyle/>
          <a:p>
            <a:r>
              <a:rPr lang="en-US" sz="800" dirty="0" smtClean="0">
                <a:solidFill>
                  <a:schemeClr val="bg1"/>
                </a:solidFill>
              </a:rPr>
              <a:t>Photos courtesy of Seattle Times</a:t>
            </a:r>
            <a:endParaRPr lang="en-US" sz="800" dirty="0">
              <a:solidFill>
                <a:schemeClr val="bg1"/>
              </a:solidFill>
            </a:endParaRPr>
          </a:p>
        </p:txBody>
      </p:sp>
      <p:sp>
        <p:nvSpPr>
          <p:cNvPr id="9" name="TextBox 8"/>
          <p:cNvSpPr txBox="1"/>
          <p:nvPr/>
        </p:nvSpPr>
        <p:spPr>
          <a:xfrm>
            <a:off x="228600" y="1752600"/>
            <a:ext cx="8534400" cy="646331"/>
          </a:xfrm>
          <a:prstGeom prst="rect">
            <a:avLst/>
          </a:prstGeom>
          <a:noFill/>
        </p:spPr>
        <p:txBody>
          <a:bodyPr wrap="square" rtlCol="0">
            <a:spAutoFit/>
          </a:bodyPr>
          <a:lstStyle/>
          <a:p>
            <a:pPr algn="ctr"/>
            <a:r>
              <a:rPr lang="en-US" dirty="0" smtClean="0"/>
              <a:t>Why did the soils in the areas that were clear-cut have landslides and river flooding, while the areas that still had trees suffer few problems?</a:t>
            </a:r>
            <a:endParaRPr lang="en-US" dirty="0"/>
          </a:p>
        </p:txBody>
      </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pic>
        <p:nvPicPr>
          <p:cNvPr id="1026" name="Picture 2" descr="http://onwebmanager.net/wnpf/images/WNPF_Logo_trans.gif"/>
          <p:cNvPicPr>
            <a:picLocks noChangeAspect="1" noChangeArrowheads="1"/>
          </p:cNvPicPr>
          <p:nvPr/>
        </p:nvPicPr>
        <p:blipFill>
          <a:blip r:embed="rId2" cstate="print"/>
          <a:srcRect/>
          <a:stretch>
            <a:fillRect/>
          </a:stretch>
        </p:blipFill>
        <p:spPr bwMode="auto">
          <a:xfrm>
            <a:off x="3733800" y="2895600"/>
            <a:ext cx="1969129" cy="1371600"/>
          </a:xfrm>
          <a:prstGeom prst="rect">
            <a:avLst/>
          </a:prstGeom>
          <a:noFill/>
        </p:spPr>
      </p:pic>
      <p:sp>
        <p:nvSpPr>
          <p:cNvPr id="2" name="Footer Placeholder 1"/>
          <p:cNvSpPr>
            <a:spLocks noGrp="1"/>
          </p:cNvSpPr>
          <p:nvPr>
            <p:ph type="ftr" sz="quarter" idx="3"/>
          </p:nvPr>
        </p:nvSpPr>
        <p:spPr/>
        <p:txBody>
          <a:bodyPr/>
          <a:lstStyle/>
          <a:p>
            <a:r>
              <a:rPr lang="en-US" dirty="0" smtClean="0"/>
              <a:t>FREEING THE ELWHA</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238</TotalTime>
  <Words>1240</Words>
  <Application>Microsoft Office PowerPoint</Application>
  <PresentationFormat>On-screen Show (4:3)</PresentationFormat>
  <Paragraphs>57</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Pushpin</vt:lpstr>
      <vt:lpstr>What is a Watershed?</vt:lpstr>
      <vt:lpstr>What is a Watershed?</vt:lpstr>
      <vt:lpstr>Watersheds Can Vary Widely in Scale</vt:lpstr>
      <vt:lpstr>Infiltration: Surface Runoff or Infiltration</vt:lpstr>
      <vt:lpstr>Aquifer and the Water Table</vt:lpstr>
      <vt:lpstr>Effects of Surface Materials on Infiltration and Surface Runoff</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Watershed II</dc:title>
  <dc:creator>Olympic National Park</dc:creator>
  <cp:lastModifiedBy>Barbero, Kiley J.</cp:lastModifiedBy>
  <cp:revision>35</cp:revision>
  <dcterms:created xsi:type="dcterms:W3CDTF">2008-11-04T20:27:23Z</dcterms:created>
  <dcterms:modified xsi:type="dcterms:W3CDTF">2011-09-29T20:12:20Z</dcterms:modified>
</cp:coreProperties>
</file>