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61" r:id="rId3"/>
    <p:sldId id="257" r:id="rId4"/>
    <p:sldId id="258" r:id="rId5"/>
    <p:sldId id="259" r:id="rId6"/>
    <p:sldId id="260" r:id="rId7"/>
    <p:sldId id="262" r:id="rId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93" autoAdjust="0"/>
  </p:normalViewPr>
  <p:slideViewPr>
    <p:cSldViewPr>
      <p:cViewPr>
        <p:scale>
          <a:sx n="97" d="100"/>
          <a:sy n="97" d="100"/>
        </p:scale>
        <p:origin x="-384" y="216"/>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FDA87EB-D214-4265-A906-BDDA437DC738}" type="datetimeFigureOut">
              <a:rPr lang="en-US" smtClean="0"/>
              <a:pPr/>
              <a:t>9/30/2011</a:t>
            </a:fld>
            <a:endParaRPr lang="en-US"/>
          </a:p>
        </p:txBody>
      </p:sp>
      <p:sp>
        <p:nvSpPr>
          <p:cNvPr id="4" name="Slide Image Placeholder 3"/>
          <p:cNvSpPr>
            <a:spLocks noGrp="1" noRot="1" noChangeAspect="1"/>
          </p:cNvSpPr>
          <p:nvPr>
            <p:ph type="sldImg" idx="2"/>
          </p:nvPr>
        </p:nvSpPr>
        <p:spPr>
          <a:xfrm>
            <a:off x="1905000" y="381000"/>
            <a:ext cx="5207000" cy="3905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4343400"/>
            <a:ext cx="8153400" cy="2133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686B407-A7DE-4D17-98E9-B5C3211D0ECE}" type="slidenum">
              <a:rPr lang="en-US" smtClean="0"/>
              <a:pPr/>
              <a:t>‹#›</a:t>
            </a:fld>
            <a:endParaRPr lang="en-US"/>
          </a:p>
        </p:txBody>
      </p:sp>
    </p:spTree>
    <p:extLst>
      <p:ext uri="{BB962C8B-B14F-4D97-AF65-F5344CB8AC3E}">
        <p14:creationId xmlns:p14="http://schemas.microsoft.com/office/powerpoint/2010/main" val="833438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86B407-A7DE-4D17-98E9-B5C3211D0ECE}"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Salmon carcasses bring</a:t>
            </a:r>
            <a:r>
              <a:rPr lang="en-US" baseline="0" dirty="0" smtClean="0"/>
              <a:t> critical marine-derived nutrients that are not ordinarily available in freshwater and terrestrial ecosystems. The arrival of the salmon brings a mass migration of animals to the river to scavenge on the carcasses. Bear, raccoons, skunk, eagles, flies, and dozens of other animals feed on the carcasses. The fall salmon runs are particularly important because they provide critical food that animals use to build up their fat supplies to survive the long winter ahead.</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the marine-derived</a:t>
            </a:r>
            <a:r>
              <a:rPr lang="en-US" baseline="0" dirty="0" smtClean="0"/>
              <a:t> nutrients find their way into terrestrial environments. Scavengers, such as bear, coyote, skunks, and birds feed on carcasses and often drag them into the forest. Their waste, whether it be uneaten portions of the carcasses or their feces are then deposited on the forest floor. Those nutrients enter the soil and are eventually taken up vegetation and trees through their roots. Most plants need to acquire specific minerals and nitrogen from the soil to build plant tissues. These nutrients are then eaten by herbivores such as deer, elk, caterpillars, and a myriad of other species that eat plant tissues such as leaves, flowers, fruit, and seeds.</a:t>
            </a:r>
            <a:endParaRPr lang="en-US" dirty="0"/>
          </a:p>
        </p:txBody>
      </p:sp>
      <p:sp>
        <p:nvSpPr>
          <p:cNvPr id="4" name="Slide Number Placeholder 3"/>
          <p:cNvSpPr>
            <a:spLocks noGrp="1"/>
          </p:cNvSpPr>
          <p:nvPr>
            <p:ph type="sldNum" sz="quarter" idx="10"/>
          </p:nvPr>
        </p:nvSpPr>
        <p:spPr/>
        <p:txBody>
          <a:bodyPr/>
          <a:lstStyle/>
          <a:p>
            <a:fld id="{81A62AFD-6CE3-4B8C-9B80-E0A2BC54DFE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coyote takes an anadromous fish from the river, drags the carcass into the forest, and</a:t>
            </a:r>
            <a:r>
              <a:rPr lang="en-US" baseline="0" dirty="0" smtClean="0"/>
              <a:t> feeds on the meat. The leftover portions of the carcass are decomposed by bacteria, which release the nutrients into the soil. The nutrients are taken up by plants. The deer then eats the plant leaves and absorbs these marine-derived nutrients.</a:t>
            </a:r>
          </a:p>
          <a:p>
            <a:endParaRPr lang="en-US" baseline="0" dirty="0" smtClean="0"/>
          </a:p>
          <a:p>
            <a:r>
              <a:rPr lang="en-US" baseline="0" dirty="0" smtClean="0"/>
              <a:t>“A predator becomes a friend”</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stable isotope </a:t>
            </a:r>
            <a:r>
              <a:rPr lang="en-US" baseline="0" dirty="0" smtClean="0"/>
              <a:t>N</a:t>
            </a:r>
            <a:r>
              <a:rPr lang="en-US" baseline="30000" dirty="0" smtClean="0"/>
              <a:t>15</a:t>
            </a:r>
            <a:r>
              <a:rPr lang="en-US" baseline="0" dirty="0" smtClean="0"/>
              <a:t> occurs in marine environments at a higher concentration than in freshwater or terrestrial ecosystems. </a:t>
            </a:r>
          </a:p>
          <a:p>
            <a:endParaRPr lang="en-US" dirty="0" smtClean="0"/>
          </a:p>
          <a:p>
            <a:r>
              <a:rPr lang="en-US" dirty="0" smtClean="0"/>
              <a:t>Salmon</a:t>
            </a:r>
            <a:r>
              <a:rPr lang="en-US" baseline="0" dirty="0" smtClean="0"/>
              <a:t> have elevated N</a:t>
            </a:r>
            <a:r>
              <a:rPr lang="en-US" baseline="30000" dirty="0" smtClean="0"/>
              <a:t>15</a:t>
            </a:r>
            <a:r>
              <a:rPr lang="en-US" baseline="0" dirty="0" smtClean="0"/>
              <a:t> isotope levels because these isotopes </a:t>
            </a:r>
            <a:r>
              <a:rPr lang="en-US" baseline="0" dirty="0" err="1" smtClean="0"/>
              <a:t>biomagnify</a:t>
            </a:r>
            <a:r>
              <a:rPr lang="en-US" baseline="0" dirty="0" smtClean="0"/>
              <a:t> into their tissues through the trophic levels. Scientists can track how the nutrients salmon acquire in the ocean travel in the freshwater and terrestrial environments after the salmon carcasses are consumed by scavengers and </a:t>
            </a:r>
            <a:r>
              <a:rPr lang="en-US" baseline="0" dirty="0" err="1" smtClean="0"/>
              <a:t>detritivores</a:t>
            </a:r>
            <a:r>
              <a:rPr lang="en-US" baseline="0" dirty="0" smtClean="0"/>
              <a:t>. What has been discovered is that salmon nutrients permeate into virtually every aspect and trophic level of the ecosystems in areas where salmon spawn. </a:t>
            </a:r>
          </a:p>
          <a:p>
            <a:endParaRPr lang="en-US" baseline="0" dirty="0" smtClean="0"/>
          </a:p>
          <a:p>
            <a:r>
              <a:rPr lang="en-US" baseline="0" dirty="0" smtClean="0"/>
              <a:t>Examining aquatic insects, terrestrial vegetation, fungi, and herbivores have all shown elevated N</a:t>
            </a:r>
            <a:r>
              <a:rPr lang="en-US" baseline="30000" dirty="0" smtClean="0"/>
              <a:t>15</a:t>
            </a:r>
            <a:r>
              <a:rPr lang="en-US" baseline="0" dirty="0" smtClean="0"/>
              <a:t> over areas where salmon are not found. </a:t>
            </a:r>
          </a:p>
          <a:p>
            <a:endParaRPr lang="en-US" baseline="0" dirty="0" smtClean="0"/>
          </a:p>
          <a:p>
            <a:r>
              <a:rPr lang="en-US" baseline="0" dirty="0" smtClean="0"/>
              <a:t>Every living organism and the decaying biomass in these photos has some quantity of marine-derived N</a:t>
            </a:r>
            <a:r>
              <a:rPr lang="en-US" baseline="30000" dirty="0" smtClean="0"/>
              <a:t>15</a:t>
            </a:r>
            <a:r>
              <a:rPr lang="en-US" baseline="0" dirty="0" smtClean="0"/>
              <a:t> higher than in river systems that lack spawning salmon. These extra nutrients help support healthier and more productive ecosystems up to 7-miles from salmon-bearing rivers.</a:t>
            </a:r>
            <a:endParaRPr lang="en-US" dirty="0"/>
          </a:p>
        </p:txBody>
      </p:sp>
      <p:sp>
        <p:nvSpPr>
          <p:cNvPr id="4" name="Slide Number Placeholder 3"/>
          <p:cNvSpPr>
            <a:spLocks noGrp="1"/>
          </p:cNvSpPr>
          <p:nvPr>
            <p:ph type="sldNum" sz="quarter" idx="10"/>
          </p:nvPr>
        </p:nvSpPr>
        <p:spPr/>
        <p:txBody>
          <a:bodyPr/>
          <a:lstStyle/>
          <a:p>
            <a:fld id="{81A62AFD-6CE3-4B8C-9B80-E0A2BC54DFE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Scientists examine past and even ancient salmon run densities, by looking at the amount of N</a:t>
            </a:r>
            <a:r>
              <a:rPr lang="en-US" baseline="30000" dirty="0" smtClean="0"/>
              <a:t>15</a:t>
            </a:r>
            <a:r>
              <a:rPr lang="en-US" baseline="0" dirty="0" smtClean="0"/>
              <a:t> in lake silts that have been deposited for thousands of years. In river systems with lakes, as salmon die and their carcasses are washed down stream, they would accumulate at the bottom of these lakes and then would be buried in the lake </a:t>
            </a:r>
            <a:r>
              <a:rPr lang="en-US" baseline="0" dirty="0" err="1" smtClean="0"/>
              <a:t>muds</a:t>
            </a:r>
            <a:r>
              <a:rPr lang="en-US" baseline="0" dirty="0" smtClean="0"/>
              <a:t>. By examining the lake sediments for N</a:t>
            </a:r>
            <a:r>
              <a:rPr lang="en-US" baseline="30000" dirty="0" smtClean="0"/>
              <a:t>15</a:t>
            </a:r>
            <a:r>
              <a:rPr lang="en-US" baseline="0" dirty="0" smtClean="0"/>
              <a:t> levels, they can tell how dense the salmon runs were at the time each layer of sediment was deposited. Using carbon-14 analysis or volcanic ash deposits as markers, they can determine when those layers were laid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tell-tale signs of marine-derived nutrients help scientists reconstruct past salmon runs and thus help in models </a:t>
            </a:r>
            <a:r>
              <a:rPr lang="en-US" baseline="0" smtClean="0"/>
              <a:t>of ancient climate </a:t>
            </a:r>
            <a:r>
              <a:rPr lang="en-US" baseline="0" dirty="0" smtClean="0"/>
              <a:t>history and ecological health cycles.</a:t>
            </a:r>
          </a:p>
        </p:txBody>
      </p:sp>
      <p:sp>
        <p:nvSpPr>
          <p:cNvPr id="4" name="Slide Number Placeholder 3"/>
          <p:cNvSpPr>
            <a:spLocks noGrp="1"/>
          </p:cNvSpPr>
          <p:nvPr>
            <p:ph type="sldNum" sz="quarter" idx="10"/>
          </p:nvPr>
        </p:nvSpPr>
        <p:spPr/>
        <p:txBody>
          <a:bodyPr/>
          <a:lstStyle/>
          <a:p>
            <a:fld id="{7686B407-A7DE-4D17-98E9-B5C3211D0EC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86B407-A7DE-4D17-98E9-B5C3211D0ECE}" type="slidenum">
              <a:rPr lang="en-US" smtClean="0"/>
              <a:pPr/>
              <a:t>7</a:t>
            </a:fld>
            <a:endParaRPr lang="en-US"/>
          </a:p>
        </p:txBody>
      </p:sp>
    </p:spTree>
    <p:extLst>
      <p:ext uri="{BB962C8B-B14F-4D97-AF65-F5344CB8AC3E}">
        <p14:creationId xmlns:p14="http://schemas.microsoft.com/office/powerpoint/2010/main" val="3403938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FREEING THE ELWHA</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7FCED40-B575-42B4-AE40-7AB43AC923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emf"/><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Salmon Nutrient Cycling</a:t>
            </a:r>
            <a:endParaRPr lang="en-US" dirty="0"/>
          </a:p>
        </p:txBody>
      </p:sp>
      <p:sp>
        <p:nvSpPr>
          <p:cNvPr id="3" name="Subtitle 2"/>
          <p:cNvSpPr>
            <a:spLocks noGrp="1"/>
          </p:cNvSpPr>
          <p:nvPr>
            <p:ph type="subTitle" idx="1"/>
          </p:nvPr>
        </p:nvSpPr>
        <p:spPr/>
        <p:txBody>
          <a:bodyPr/>
          <a:lstStyle/>
          <a:p>
            <a:r>
              <a:rPr lang="en-US" dirty="0" smtClean="0"/>
              <a:t>Accessing the Terrestrial Ecosystems</a:t>
            </a:r>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4"/>
          <p:cNvGrpSpPr/>
          <p:nvPr/>
        </p:nvGrpSpPr>
        <p:grpSpPr>
          <a:xfrm>
            <a:off x="0" y="0"/>
            <a:ext cx="9144000" cy="6858000"/>
            <a:chOff x="0" y="0"/>
            <a:chExt cx="9144000" cy="6858000"/>
          </a:xfrm>
        </p:grpSpPr>
        <p:pic>
          <p:nvPicPr>
            <p:cNvPr id="2" name="Picture 1" descr="Dead Salmon1 DR 11-01.JPG"/>
            <p:cNvPicPr>
              <a:picLocks noChangeAspect="1"/>
            </p:cNvPicPr>
            <p:nvPr/>
          </p:nvPicPr>
          <p:blipFill>
            <a:blip r:embed="rId3" cstate="print">
              <a:lum bright="-4000" contrast="10000"/>
            </a:blip>
            <a:srcRect l="20992" t="23973" r="25454" b="26712"/>
            <a:stretch>
              <a:fillRect/>
            </a:stretch>
          </p:blipFill>
          <p:spPr>
            <a:xfrm>
              <a:off x="5943600" y="2446866"/>
              <a:ext cx="3200400" cy="2048933"/>
            </a:xfrm>
            <a:prstGeom prst="rect">
              <a:avLst/>
            </a:prstGeom>
          </p:spPr>
        </p:pic>
        <p:pic>
          <p:nvPicPr>
            <p:cNvPr id="4" name="Picture 3" descr="SalmonCarcass.jpg"/>
            <p:cNvPicPr>
              <a:picLocks noChangeAspect="1"/>
            </p:cNvPicPr>
            <p:nvPr/>
          </p:nvPicPr>
          <p:blipFill>
            <a:blip r:embed="rId4">
              <a:lum bright="-6000" contrast="10000"/>
            </a:blip>
            <a:srcRect l="15714" t="15000" r="22857" b="22856"/>
            <a:stretch>
              <a:fillRect/>
            </a:stretch>
          </p:blipFill>
          <p:spPr>
            <a:xfrm>
              <a:off x="2667000" y="4627123"/>
              <a:ext cx="3276600" cy="2230877"/>
            </a:xfrm>
            <a:prstGeom prst="rect">
              <a:avLst/>
            </a:prstGeom>
          </p:spPr>
        </p:pic>
        <p:pic>
          <p:nvPicPr>
            <p:cNvPr id="5" name="Picture 4" descr="SalmonCarcassinSnow.jpg"/>
            <p:cNvPicPr>
              <a:picLocks noChangeAspect="1"/>
            </p:cNvPicPr>
            <p:nvPr/>
          </p:nvPicPr>
          <p:blipFill>
            <a:blip r:embed="rId5">
              <a:lum bright="-2000" contrast="10000"/>
            </a:blip>
            <a:srcRect t="24336" r="24136"/>
            <a:stretch>
              <a:fillRect/>
            </a:stretch>
          </p:blipFill>
          <p:spPr>
            <a:xfrm>
              <a:off x="1" y="2514600"/>
              <a:ext cx="2667000" cy="1981200"/>
            </a:xfrm>
            <a:prstGeom prst="rect">
              <a:avLst/>
            </a:prstGeom>
          </p:spPr>
        </p:pic>
        <p:pic>
          <p:nvPicPr>
            <p:cNvPr id="11" name="Picture 5" descr="AAP bear"/>
            <p:cNvPicPr>
              <a:picLocks noChangeAspect="1" noChangeArrowheads="1"/>
            </p:cNvPicPr>
            <p:nvPr/>
          </p:nvPicPr>
          <p:blipFill>
            <a:blip r:embed="rId6">
              <a:lum contrast="10000"/>
            </a:blip>
            <a:srcRect l="14167" t="14943" r="20000" b="19540"/>
            <a:stretch>
              <a:fillRect/>
            </a:stretch>
          </p:blipFill>
          <p:spPr bwMode="auto">
            <a:xfrm>
              <a:off x="5658852" y="0"/>
              <a:ext cx="3485148" cy="2514600"/>
            </a:xfrm>
            <a:prstGeom prst="rect">
              <a:avLst/>
            </a:prstGeom>
            <a:noFill/>
          </p:spPr>
        </p:pic>
        <p:pic>
          <p:nvPicPr>
            <p:cNvPr id="3" name="Picture 2" descr="Dead Salmon2 DR 11-01.JPG"/>
            <p:cNvPicPr>
              <a:picLocks noChangeAspect="1"/>
            </p:cNvPicPr>
            <p:nvPr/>
          </p:nvPicPr>
          <p:blipFill>
            <a:blip r:embed="rId7">
              <a:lum contrast="10000"/>
            </a:blip>
            <a:srcRect l="27301" t="32235" r="34517" b="22560"/>
            <a:stretch>
              <a:fillRect/>
            </a:stretch>
          </p:blipFill>
          <p:spPr>
            <a:xfrm>
              <a:off x="2667000" y="2133600"/>
              <a:ext cx="3276600" cy="2514600"/>
            </a:xfrm>
            <a:prstGeom prst="rect">
              <a:avLst/>
            </a:prstGeom>
          </p:spPr>
        </p:pic>
        <p:pic>
          <p:nvPicPr>
            <p:cNvPr id="7" name="Picture 6" descr="Raccoon usf&amp;w.jpg"/>
            <p:cNvPicPr>
              <a:picLocks noChangeAspect="1"/>
            </p:cNvPicPr>
            <p:nvPr/>
          </p:nvPicPr>
          <p:blipFill>
            <a:blip r:embed="rId8" cstate="print">
              <a:lum contrast="10000"/>
            </a:blip>
            <a:srcRect l="31111" t="19960" r="12222" b="4864"/>
            <a:stretch>
              <a:fillRect/>
            </a:stretch>
          </p:blipFill>
          <p:spPr>
            <a:xfrm>
              <a:off x="0" y="4502375"/>
              <a:ext cx="2667000" cy="2355625"/>
            </a:xfrm>
            <a:prstGeom prst="rect">
              <a:avLst/>
            </a:prstGeom>
          </p:spPr>
        </p:pic>
        <p:pic>
          <p:nvPicPr>
            <p:cNvPr id="13" name="Picture 12" descr="DSCN2678.JPG"/>
            <p:cNvPicPr>
              <a:picLocks noChangeAspect="1"/>
            </p:cNvPicPr>
            <p:nvPr/>
          </p:nvPicPr>
          <p:blipFill>
            <a:blip r:embed="rId9">
              <a:lum contrast="10000"/>
            </a:blip>
            <a:srcRect l="30364" t="27202" r="18326" b="17298"/>
            <a:stretch>
              <a:fillRect/>
            </a:stretch>
          </p:blipFill>
          <p:spPr>
            <a:xfrm>
              <a:off x="2667000" y="0"/>
              <a:ext cx="3276600" cy="2209800"/>
            </a:xfrm>
            <a:prstGeom prst="rect">
              <a:avLst/>
            </a:prstGeom>
          </p:spPr>
        </p:pic>
        <p:pic>
          <p:nvPicPr>
            <p:cNvPr id="12" name="Picture 4" descr="MS eaglefishing"/>
            <p:cNvPicPr>
              <a:picLocks noChangeAspect="1" noChangeArrowheads="1"/>
            </p:cNvPicPr>
            <p:nvPr/>
          </p:nvPicPr>
          <p:blipFill>
            <a:blip r:embed="rId10" cstate="print">
              <a:lum contrast="10000"/>
            </a:blip>
            <a:srcRect r="18145"/>
            <a:stretch>
              <a:fillRect/>
            </a:stretch>
          </p:blipFill>
          <p:spPr bwMode="auto">
            <a:xfrm>
              <a:off x="5943600" y="4495800"/>
              <a:ext cx="3200400" cy="2362200"/>
            </a:xfrm>
            <a:prstGeom prst="rect">
              <a:avLst/>
            </a:prstGeom>
            <a:noFill/>
          </p:spPr>
        </p:pic>
      </p:grpSp>
      <p:sp>
        <p:nvSpPr>
          <p:cNvPr id="8" name="Footer Placeholder 7"/>
          <p:cNvSpPr>
            <a:spLocks noGrp="1"/>
          </p:cNvSpPr>
          <p:nvPr>
            <p:ph type="ftr" sz="quarter" idx="11"/>
          </p:nvPr>
        </p:nvSpPr>
        <p:spPr/>
        <p:txBody>
          <a:bodyPr/>
          <a:lstStyle/>
          <a:p>
            <a:r>
              <a:rPr lang="en-US" smtClean="0"/>
              <a:t>FREEING THE ELWHA</a:t>
            </a:r>
            <a:endParaRPr lang="en-US"/>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666999" cy="251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95400" y="1295400"/>
            <a:ext cx="5822362" cy="1756410"/>
            <a:chOff x="1295400" y="1295400"/>
            <a:chExt cx="5822362" cy="1756410"/>
          </a:xfrm>
        </p:grpSpPr>
        <p:sp>
          <p:nvSpPr>
            <p:cNvPr id="5" name="TextBox 4"/>
            <p:cNvSpPr txBox="1"/>
            <p:nvPr/>
          </p:nvSpPr>
          <p:spPr>
            <a:xfrm>
              <a:off x="3048000" y="1295400"/>
              <a:ext cx="2709716" cy="369332"/>
            </a:xfrm>
            <a:prstGeom prst="rect">
              <a:avLst/>
            </a:prstGeom>
            <a:noFill/>
          </p:spPr>
          <p:txBody>
            <a:bodyPr wrap="none" rtlCol="0">
              <a:spAutoFit/>
            </a:bodyPr>
            <a:lstStyle/>
            <a:p>
              <a:pPr algn="ctr"/>
              <a:r>
                <a:rPr lang="en-US" dirty="0" smtClean="0"/>
                <a:t>Scavengers feed on carcass</a:t>
              </a:r>
              <a:endParaRPr lang="en-US" dirty="0"/>
            </a:p>
          </p:txBody>
        </p:sp>
        <p:pic>
          <p:nvPicPr>
            <p:cNvPr id="25" name="Picture 24" descr="bearwithsalmonNFP.png"/>
            <p:cNvPicPr>
              <a:picLocks noChangeAspect="1"/>
            </p:cNvPicPr>
            <p:nvPr/>
          </p:nvPicPr>
          <p:blipFill>
            <a:blip r:embed="rId3"/>
            <a:srcRect l="10771" b="20763"/>
            <a:stretch>
              <a:fillRect/>
            </a:stretch>
          </p:blipFill>
          <p:spPr>
            <a:xfrm>
              <a:off x="3124200" y="1676400"/>
              <a:ext cx="1981200" cy="1371600"/>
            </a:xfrm>
            <a:prstGeom prst="rect">
              <a:avLst/>
            </a:prstGeom>
          </p:spPr>
        </p:pic>
        <p:pic>
          <p:nvPicPr>
            <p:cNvPr id="29" name="Picture 28" descr="coyote with cutthroat trout.jpg"/>
            <p:cNvPicPr>
              <a:picLocks noChangeAspect="1"/>
            </p:cNvPicPr>
            <p:nvPr/>
          </p:nvPicPr>
          <p:blipFill>
            <a:blip r:embed="rId4" cstate="print"/>
            <a:stretch>
              <a:fillRect/>
            </a:stretch>
          </p:blipFill>
          <p:spPr>
            <a:xfrm>
              <a:off x="1295400" y="1676400"/>
              <a:ext cx="1833880" cy="1375410"/>
            </a:xfrm>
            <a:prstGeom prst="rect">
              <a:avLst/>
            </a:prstGeom>
          </p:spPr>
        </p:pic>
        <p:pic>
          <p:nvPicPr>
            <p:cNvPr id="31" name="Picture 30" descr="GullEatingSalmon.jpg"/>
            <p:cNvPicPr>
              <a:picLocks noChangeAspect="1"/>
            </p:cNvPicPr>
            <p:nvPr/>
          </p:nvPicPr>
          <p:blipFill>
            <a:blip r:embed="rId5"/>
            <a:srcRect t="11314" r="16406"/>
            <a:stretch>
              <a:fillRect/>
            </a:stretch>
          </p:blipFill>
          <p:spPr>
            <a:xfrm>
              <a:off x="5105400" y="1676400"/>
              <a:ext cx="2012362" cy="1371600"/>
            </a:xfrm>
            <a:prstGeom prst="rect">
              <a:avLst/>
            </a:prstGeom>
          </p:spPr>
        </p:pic>
      </p:grpSp>
      <p:sp>
        <p:nvSpPr>
          <p:cNvPr id="2" name="TextBox 1"/>
          <p:cNvSpPr txBox="1"/>
          <p:nvPr/>
        </p:nvSpPr>
        <p:spPr>
          <a:xfrm>
            <a:off x="3429000" y="304800"/>
            <a:ext cx="1631665" cy="369332"/>
          </a:xfrm>
          <a:prstGeom prst="rect">
            <a:avLst/>
          </a:prstGeom>
          <a:noFill/>
        </p:spPr>
        <p:txBody>
          <a:bodyPr wrap="none" rtlCol="0">
            <a:spAutoFit/>
          </a:bodyPr>
          <a:lstStyle/>
          <a:p>
            <a:pPr algn="ctr"/>
            <a:r>
              <a:rPr lang="en-US" dirty="0" smtClean="0"/>
              <a:t>Salmon Carcass</a:t>
            </a:r>
            <a:endParaRPr lang="en-US" dirty="0"/>
          </a:p>
        </p:txBody>
      </p:sp>
      <p:grpSp>
        <p:nvGrpSpPr>
          <p:cNvPr id="30" name="Group 29"/>
          <p:cNvGrpSpPr/>
          <p:nvPr/>
        </p:nvGrpSpPr>
        <p:grpSpPr>
          <a:xfrm>
            <a:off x="2667000" y="4419600"/>
            <a:ext cx="3479479" cy="1408331"/>
            <a:chOff x="2819400" y="4419600"/>
            <a:chExt cx="3479479" cy="1408331"/>
          </a:xfrm>
        </p:grpSpPr>
        <p:sp>
          <p:nvSpPr>
            <p:cNvPr id="16" name="TextBox 15"/>
            <p:cNvSpPr txBox="1"/>
            <p:nvPr/>
          </p:nvSpPr>
          <p:spPr>
            <a:xfrm>
              <a:off x="2819400" y="4419600"/>
              <a:ext cx="3479479" cy="369332"/>
            </a:xfrm>
            <a:prstGeom prst="rect">
              <a:avLst/>
            </a:prstGeom>
            <a:noFill/>
          </p:spPr>
          <p:txBody>
            <a:bodyPr wrap="none" rtlCol="0">
              <a:spAutoFit/>
            </a:bodyPr>
            <a:lstStyle/>
            <a:p>
              <a:pPr algn="ctr"/>
              <a:r>
                <a:rPr lang="en-US" dirty="0" smtClean="0"/>
                <a:t>Marine-derived nutrients enter soil</a:t>
              </a:r>
              <a:endParaRPr lang="en-US" dirty="0"/>
            </a:p>
          </p:txBody>
        </p:sp>
        <p:cxnSp>
          <p:nvCxnSpPr>
            <p:cNvPr id="18" name="Straight Arrow Connector 17"/>
            <p:cNvCxnSpPr/>
            <p:nvPr/>
          </p:nvCxnSpPr>
          <p:spPr>
            <a:xfrm rot="5400000">
              <a:off x="4191794" y="4952206"/>
              <a:ext cx="3040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95600" y="5181600"/>
              <a:ext cx="3200400" cy="646331"/>
            </a:xfrm>
            <a:prstGeom prst="rect">
              <a:avLst/>
            </a:prstGeom>
            <a:noFill/>
          </p:spPr>
          <p:txBody>
            <a:bodyPr wrap="square" rtlCol="0">
              <a:spAutoFit/>
            </a:bodyPr>
            <a:lstStyle/>
            <a:p>
              <a:pPr algn="ctr"/>
              <a:r>
                <a:rPr lang="en-US" dirty="0" smtClean="0"/>
                <a:t>Nutrients taken up </a:t>
              </a:r>
            </a:p>
            <a:p>
              <a:pPr algn="ctr"/>
              <a:r>
                <a:rPr lang="en-US" dirty="0" smtClean="0"/>
                <a:t>by vegetation through roots</a:t>
              </a:r>
              <a:endParaRPr lang="en-US" dirty="0"/>
            </a:p>
          </p:txBody>
        </p:sp>
      </p:grpSp>
      <p:pic>
        <p:nvPicPr>
          <p:cNvPr id="23" name="Picture 22" descr="Dead Salmon.jpg"/>
          <p:cNvPicPr>
            <a:picLocks noChangeAspect="1"/>
          </p:cNvPicPr>
          <p:nvPr/>
        </p:nvPicPr>
        <p:blipFill>
          <a:blip r:embed="rId6" cstate="print"/>
          <a:stretch>
            <a:fillRect/>
          </a:stretch>
        </p:blipFill>
        <p:spPr>
          <a:xfrm>
            <a:off x="1981200" y="381000"/>
            <a:ext cx="1447800" cy="947908"/>
          </a:xfrm>
          <a:prstGeom prst="rect">
            <a:avLst/>
          </a:prstGeom>
        </p:spPr>
      </p:pic>
      <p:cxnSp>
        <p:nvCxnSpPr>
          <p:cNvPr id="28" name="Straight Arrow Connector 27"/>
          <p:cNvCxnSpPr/>
          <p:nvPr/>
        </p:nvCxnSpPr>
        <p:spPr>
          <a:xfrm rot="5400000">
            <a:off x="4039394" y="9898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52400" y="3048000"/>
            <a:ext cx="8839200" cy="1980820"/>
            <a:chOff x="152400" y="3048000"/>
            <a:chExt cx="8839200" cy="1980820"/>
          </a:xfrm>
        </p:grpSpPr>
        <p:pic>
          <p:nvPicPr>
            <p:cNvPr id="17" name="Picture 16" descr="salmonbonesfor.jpg"/>
            <p:cNvPicPr>
              <a:picLocks noChangeAspect="1"/>
            </p:cNvPicPr>
            <p:nvPr/>
          </p:nvPicPr>
          <p:blipFill>
            <a:blip r:embed="rId7" cstate="print"/>
            <a:srcRect b="5630"/>
            <a:stretch>
              <a:fillRect/>
            </a:stretch>
          </p:blipFill>
          <p:spPr>
            <a:xfrm>
              <a:off x="6934200" y="3429000"/>
              <a:ext cx="2057400" cy="1526458"/>
            </a:xfrm>
            <a:prstGeom prst="rect">
              <a:avLst/>
            </a:prstGeom>
          </p:spPr>
        </p:pic>
        <p:sp>
          <p:nvSpPr>
            <p:cNvPr id="10" name="TextBox 9"/>
            <p:cNvSpPr txBox="1"/>
            <p:nvPr/>
          </p:nvSpPr>
          <p:spPr>
            <a:xfrm>
              <a:off x="533400" y="3048000"/>
              <a:ext cx="3733800" cy="369332"/>
            </a:xfrm>
            <a:prstGeom prst="rect">
              <a:avLst/>
            </a:prstGeom>
            <a:noFill/>
          </p:spPr>
          <p:txBody>
            <a:bodyPr wrap="square" rtlCol="0">
              <a:spAutoFit/>
            </a:bodyPr>
            <a:lstStyle/>
            <a:p>
              <a:pPr algn="ctr"/>
              <a:r>
                <a:rPr lang="en-US" dirty="0" smtClean="0"/>
                <a:t>Scavenger feces deposited in forest </a:t>
              </a:r>
              <a:endParaRPr lang="en-US" dirty="0"/>
            </a:p>
          </p:txBody>
        </p:sp>
        <p:sp>
          <p:nvSpPr>
            <p:cNvPr id="11" name="TextBox 10"/>
            <p:cNvSpPr txBox="1"/>
            <p:nvPr/>
          </p:nvSpPr>
          <p:spPr>
            <a:xfrm>
              <a:off x="4724400" y="3048000"/>
              <a:ext cx="4038600" cy="369332"/>
            </a:xfrm>
            <a:prstGeom prst="rect">
              <a:avLst/>
            </a:prstGeom>
            <a:noFill/>
          </p:spPr>
          <p:txBody>
            <a:bodyPr wrap="square" rtlCol="0">
              <a:spAutoFit/>
            </a:bodyPr>
            <a:lstStyle/>
            <a:p>
              <a:pPr algn="ctr"/>
              <a:r>
                <a:rPr lang="en-US" dirty="0" smtClean="0"/>
                <a:t>Scavenger hauls carcass into forest</a:t>
              </a:r>
              <a:endParaRPr lang="en-US" dirty="0"/>
            </a:p>
          </p:txBody>
        </p:sp>
        <p:cxnSp>
          <p:nvCxnSpPr>
            <p:cNvPr id="13" name="Straight Arrow Connector 12"/>
            <p:cNvCxnSpPr/>
            <p:nvPr/>
          </p:nvCxnSpPr>
          <p:spPr>
            <a:xfrm>
              <a:off x="2286000" y="3429000"/>
              <a:ext cx="1600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4572000" y="3505200"/>
              <a:ext cx="15240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www.nps.gov/archive/yell/slidefile/mammals/grizzlybear/Images/15844.jpg"/>
            <p:cNvPicPr>
              <a:picLocks noChangeAspect="1" noChangeArrowheads="1"/>
            </p:cNvPicPr>
            <p:nvPr/>
          </p:nvPicPr>
          <p:blipFill>
            <a:blip r:embed="rId8" cstate="print"/>
            <a:srcRect l="8321" r="8304"/>
            <a:stretch>
              <a:fillRect/>
            </a:stretch>
          </p:blipFill>
          <p:spPr bwMode="auto">
            <a:xfrm>
              <a:off x="152400" y="3505200"/>
              <a:ext cx="2057400" cy="1523620"/>
            </a:xfrm>
            <a:prstGeom prst="rect">
              <a:avLst/>
            </a:prstGeom>
            <a:noFill/>
          </p:spPr>
        </p:pic>
      </p:grpSp>
      <p:grpSp>
        <p:nvGrpSpPr>
          <p:cNvPr id="32" name="Group 31"/>
          <p:cNvGrpSpPr/>
          <p:nvPr/>
        </p:nvGrpSpPr>
        <p:grpSpPr>
          <a:xfrm>
            <a:off x="152400" y="4935794"/>
            <a:ext cx="8839200" cy="1922206"/>
            <a:chOff x="152400" y="4935794"/>
            <a:chExt cx="8839200" cy="1922206"/>
          </a:xfrm>
        </p:grpSpPr>
        <p:cxnSp>
          <p:nvCxnSpPr>
            <p:cNvPr id="21" name="Straight Arrow Connector 20"/>
            <p:cNvCxnSpPr/>
            <p:nvPr/>
          </p:nvCxnSpPr>
          <p:spPr>
            <a:xfrm rot="5400000">
              <a:off x="4001294" y="5980906"/>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895600" y="6248400"/>
              <a:ext cx="3096194" cy="369332"/>
            </a:xfrm>
            <a:prstGeom prst="rect">
              <a:avLst/>
            </a:prstGeom>
            <a:noFill/>
          </p:spPr>
          <p:txBody>
            <a:bodyPr wrap="square" rtlCol="0">
              <a:spAutoFit/>
            </a:bodyPr>
            <a:lstStyle/>
            <a:p>
              <a:pPr algn="ctr"/>
              <a:r>
                <a:rPr lang="en-US" dirty="0" smtClean="0"/>
                <a:t>Herbivores feed on vegetation</a:t>
              </a:r>
              <a:endParaRPr lang="en-US" dirty="0"/>
            </a:p>
          </p:txBody>
        </p:sp>
        <p:pic>
          <p:nvPicPr>
            <p:cNvPr id="33" name="Picture 32" descr="Hoh Rainforest Elk2.jpg"/>
            <p:cNvPicPr>
              <a:picLocks noChangeAspect="1"/>
            </p:cNvPicPr>
            <p:nvPr/>
          </p:nvPicPr>
          <p:blipFill>
            <a:blip r:embed="rId9" cstate="print"/>
            <a:srcRect l="8354" t="22222" r="7313" b="8889"/>
            <a:stretch>
              <a:fillRect/>
            </a:stretch>
          </p:blipFill>
          <p:spPr>
            <a:xfrm>
              <a:off x="6400800" y="4935794"/>
              <a:ext cx="2590800" cy="1922206"/>
            </a:xfrm>
            <a:prstGeom prst="rect">
              <a:avLst/>
            </a:prstGeom>
          </p:spPr>
        </p:pic>
        <p:pic>
          <p:nvPicPr>
            <p:cNvPr id="34" name="Picture 33" descr="IMG_8629.JPG"/>
            <p:cNvPicPr>
              <a:picLocks noChangeAspect="1"/>
            </p:cNvPicPr>
            <p:nvPr/>
          </p:nvPicPr>
          <p:blipFill>
            <a:blip r:embed="rId10" cstate="print"/>
            <a:srcRect l="24167" t="28889" r="31667" b="27778"/>
            <a:stretch>
              <a:fillRect/>
            </a:stretch>
          </p:blipFill>
          <p:spPr>
            <a:xfrm>
              <a:off x="152400" y="5007634"/>
              <a:ext cx="2514600" cy="1850366"/>
            </a:xfrm>
            <a:prstGeom prst="rect">
              <a:avLst/>
            </a:prstGeom>
          </p:spPr>
        </p:pic>
      </p:grpSp>
      <p:pic>
        <p:nvPicPr>
          <p:cNvPr id="40" name="Picture 39" descr="Dead Salmon2 Dungeness River.JPG"/>
          <p:cNvPicPr>
            <a:picLocks noChangeAspect="1"/>
          </p:cNvPicPr>
          <p:nvPr/>
        </p:nvPicPr>
        <p:blipFill>
          <a:blip r:embed="rId11" cstate="print"/>
          <a:srcRect l="13636" t="20548" r="13636" b="4110"/>
          <a:stretch>
            <a:fillRect/>
          </a:stretch>
        </p:blipFill>
        <p:spPr>
          <a:xfrm>
            <a:off x="5105400" y="381000"/>
            <a:ext cx="1330036" cy="914400"/>
          </a:xfrm>
          <a:prstGeom prst="rect">
            <a:avLst/>
          </a:prstGeom>
        </p:spPr>
      </p:pic>
      <p:sp>
        <p:nvSpPr>
          <p:cNvPr id="41" name="TextBox 40"/>
          <p:cNvSpPr txBox="1"/>
          <p:nvPr/>
        </p:nvSpPr>
        <p:spPr>
          <a:xfrm>
            <a:off x="2438400" y="0"/>
            <a:ext cx="4054764" cy="369332"/>
          </a:xfrm>
          <a:prstGeom prst="rect">
            <a:avLst/>
          </a:prstGeom>
          <a:noFill/>
        </p:spPr>
        <p:txBody>
          <a:bodyPr wrap="none" rtlCol="0">
            <a:spAutoFit/>
          </a:bodyPr>
          <a:lstStyle/>
          <a:p>
            <a:pPr algn="ctr"/>
            <a:r>
              <a:rPr lang="en-US" b="1" dirty="0" smtClean="0"/>
              <a:t>Movement of Marine-Derived Nutrients </a:t>
            </a:r>
            <a:endParaRPr lang="en-US" b="1" dirty="0"/>
          </a:p>
        </p:txBody>
      </p:sp>
      <p:sp>
        <p:nvSpPr>
          <p:cNvPr id="3" name="Footer Placeholder 2"/>
          <p:cNvSpPr>
            <a:spLocks noGrp="1"/>
          </p:cNvSpPr>
          <p:nvPr>
            <p:ph type="ftr" sz="quarter" idx="11"/>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04800"/>
            <a:ext cx="8229600" cy="584775"/>
          </a:xfrm>
          <a:prstGeom prst="rect">
            <a:avLst/>
          </a:prstGeom>
          <a:noFill/>
        </p:spPr>
        <p:txBody>
          <a:bodyPr wrap="square" rtlCol="0">
            <a:spAutoFit/>
          </a:bodyPr>
          <a:lstStyle/>
          <a:p>
            <a:pPr algn="ctr"/>
            <a:r>
              <a:rPr lang="en-US" sz="3200" dirty="0" smtClean="0"/>
              <a:t>How a Coyote Helps a Deer</a:t>
            </a:r>
            <a:endParaRPr lang="en-US" sz="3200" dirty="0"/>
          </a:p>
        </p:txBody>
      </p:sp>
      <p:grpSp>
        <p:nvGrpSpPr>
          <p:cNvPr id="3" name="Group 4"/>
          <p:cNvGrpSpPr/>
          <p:nvPr/>
        </p:nvGrpSpPr>
        <p:grpSpPr>
          <a:xfrm>
            <a:off x="457200" y="990600"/>
            <a:ext cx="8229600" cy="5867400"/>
            <a:chOff x="0" y="0"/>
            <a:chExt cx="9144000" cy="6629400"/>
          </a:xfrm>
        </p:grpSpPr>
        <p:pic>
          <p:nvPicPr>
            <p:cNvPr id="2" name="Picture 4" descr="coyote"/>
            <p:cNvPicPr>
              <a:picLocks noChangeAspect="1" noChangeArrowheads="1"/>
            </p:cNvPicPr>
            <p:nvPr/>
          </p:nvPicPr>
          <p:blipFill>
            <a:blip r:embed="rId3"/>
            <a:srcRect/>
            <a:stretch>
              <a:fillRect/>
            </a:stretch>
          </p:blipFill>
          <p:spPr bwMode="auto">
            <a:xfrm>
              <a:off x="0" y="0"/>
              <a:ext cx="9144000" cy="6629400"/>
            </a:xfrm>
            <a:prstGeom prst="rect">
              <a:avLst/>
            </a:prstGeom>
            <a:noFill/>
          </p:spPr>
        </p:pic>
        <p:sp>
          <p:nvSpPr>
            <p:cNvPr id="4" name="TextBox 3"/>
            <p:cNvSpPr txBox="1"/>
            <p:nvPr/>
          </p:nvSpPr>
          <p:spPr>
            <a:xfrm>
              <a:off x="0" y="152400"/>
              <a:ext cx="9144000" cy="369332"/>
            </a:xfrm>
            <a:prstGeom prst="rect">
              <a:avLst/>
            </a:prstGeom>
            <a:noFill/>
          </p:spPr>
          <p:txBody>
            <a:bodyPr wrap="square" rtlCol="0">
              <a:spAutoFit/>
            </a:bodyPr>
            <a:lstStyle/>
            <a:p>
              <a:pPr algn="ctr"/>
              <a:r>
                <a:rPr lang="en-US" dirty="0" smtClean="0"/>
                <a:t>Coyote with a coastal cutthroat trout</a:t>
              </a:r>
              <a:endParaRPr lang="en-US" dirty="0"/>
            </a:p>
          </p:txBody>
        </p:sp>
      </p:grpSp>
      <p:pic>
        <p:nvPicPr>
          <p:cNvPr id="5" name="Picture 9" descr="fish_skeleton"/>
          <p:cNvPicPr>
            <a:picLocks noChangeAspect="1" noChangeArrowheads="1"/>
          </p:cNvPicPr>
          <p:nvPr/>
        </p:nvPicPr>
        <p:blipFill>
          <a:blip r:embed="rId4"/>
          <a:srcRect/>
          <a:stretch>
            <a:fillRect/>
          </a:stretch>
        </p:blipFill>
        <p:spPr bwMode="auto">
          <a:xfrm>
            <a:off x="457200" y="990600"/>
            <a:ext cx="8229600" cy="5867400"/>
          </a:xfrm>
          <a:prstGeom prst="rect">
            <a:avLst/>
          </a:prstGeom>
          <a:noFill/>
        </p:spPr>
      </p:pic>
      <p:pic>
        <p:nvPicPr>
          <p:cNvPr id="6" name="Picture 5" descr="Buck at Sol Duc Resort.JPG"/>
          <p:cNvPicPr>
            <a:picLocks noChangeAspect="1"/>
          </p:cNvPicPr>
          <p:nvPr/>
        </p:nvPicPr>
        <p:blipFill>
          <a:blip r:embed="rId5" cstate="print"/>
          <a:stretch>
            <a:fillRect/>
          </a:stretch>
        </p:blipFill>
        <p:spPr>
          <a:xfrm>
            <a:off x="0" y="0"/>
            <a:ext cx="9144000" cy="6858000"/>
          </a:xfrm>
          <a:prstGeom prst="rect">
            <a:avLst/>
          </a:prstGeom>
        </p:spPr>
      </p:pic>
      <p:sp>
        <p:nvSpPr>
          <p:cNvPr id="8" name="Footer Placeholder 7"/>
          <p:cNvSpPr>
            <a:spLocks noGrp="1"/>
          </p:cNvSpPr>
          <p:nvPr>
            <p:ph type="ftr" sz="quarter" idx="11"/>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dirty="0" smtClean="0"/>
              <a:t>Using Markers to Determine Nutrient Origins</a:t>
            </a:r>
            <a:endParaRPr lang="en-US" sz="3200" dirty="0"/>
          </a:p>
        </p:txBody>
      </p:sp>
      <p:sp>
        <p:nvSpPr>
          <p:cNvPr id="4" name="Content Placeholder 3"/>
          <p:cNvSpPr txBox="1">
            <a:spLocks noGrp="1"/>
          </p:cNvSpPr>
          <p:nvPr>
            <p:ph idx="1"/>
          </p:nvPr>
        </p:nvSpPr>
        <p:spPr>
          <a:xfrm>
            <a:off x="457200" y="914400"/>
            <a:ext cx="8229600" cy="2086725"/>
          </a:xfrm>
          <a:prstGeom prst="rect">
            <a:avLst/>
          </a:prstGeom>
          <a:noFill/>
        </p:spPr>
        <p:txBody>
          <a:bodyPr wrap="square" rtlCol="0">
            <a:spAutoFit/>
          </a:bodyPr>
          <a:lstStyle/>
          <a:p>
            <a:r>
              <a:rPr lang="en-US" sz="2400" dirty="0" smtClean="0"/>
              <a:t>The stable isotope N</a:t>
            </a:r>
            <a:r>
              <a:rPr lang="en-US" sz="2400" baseline="30000" dirty="0" smtClean="0"/>
              <a:t>15</a:t>
            </a:r>
            <a:r>
              <a:rPr lang="en-US" sz="2400" dirty="0" smtClean="0"/>
              <a:t> occurs at a higher rate in marine organisms than in freshwater. </a:t>
            </a:r>
          </a:p>
          <a:p>
            <a:r>
              <a:rPr lang="en-US" sz="2400" dirty="0" smtClean="0"/>
              <a:t>Salmon </a:t>
            </a:r>
            <a:r>
              <a:rPr lang="en-US" sz="2400" dirty="0" err="1" smtClean="0"/>
              <a:t>biomagnify</a:t>
            </a:r>
            <a:r>
              <a:rPr lang="en-US" sz="2400" dirty="0" smtClean="0"/>
              <a:t> N</a:t>
            </a:r>
            <a:r>
              <a:rPr lang="en-US" sz="2400" baseline="30000" dirty="0" smtClean="0"/>
              <a:t>15</a:t>
            </a:r>
            <a:r>
              <a:rPr lang="en-US" sz="2400" dirty="0" smtClean="0"/>
              <a:t> through the trophic levels </a:t>
            </a:r>
          </a:p>
          <a:p>
            <a:r>
              <a:rPr lang="en-US" sz="2400" dirty="0" smtClean="0"/>
              <a:t>Elevated N</a:t>
            </a:r>
            <a:r>
              <a:rPr lang="en-US" sz="2400" baseline="30000" dirty="0" smtClean="0"/>
              <a:t>15</a:t>
            </a:r>
            <a:r>
              <a:rPr lang="en-US" sz="2400" dirty="0" smtClean="0"/>
              <a:t> levels in freshwater environments is a sign of it originating in marine environments.  </a:t>
            </a:r>
            <a:endParaRPr lang="en-US" sz="2400" dirty="0"/>
          </a:p>
        </p:txBody>
      </p:sp>
      <p:grpSp>
        <p:nvGrpSpPr>
          <p:cNvPr id="3" name="Group 9"/>
          <p:cNvGrpSpPr/>
          <p:nvPr/>
        </p:nvGrpSpPr>
        <p:grpSpPr>
          <a:xfrm>
            <a:off x="0" y="3200400"/>
            <a:ext cx="9144000" cy="3048000"/>
            <a:chOff x="0" y="3200400"/>
            <a:chExt cx="9144000" cy="3048000"/>
          </a:xfrm>
        </p:grpSpPr>
        <p:pic>
          <p:nvPicPr>
            <p:cNvPr id="9" name="Picture 8" descr="Hoh Rainforest Elk2.jpg"/>
            <p:cNvPicPr>
              <a:picLocks noChangeAspect="1"/>
            </p:cNvPicPr>
            <p:nvPr/>
          </p:nvPicPr>
          <p:blipFill>
            <a:blip r:embed="rId3">
              <a:lum bright="3000" contrast="5000"/>
            </a:blip>
            <a:srcRect l="15384" t="42223" r="29203" b="13413"/>
            <a:stretch>
              <a:fillRect/>
            </a:stretch>
          </p:blipFill>
          <p:spPr>
            <a:xfrm>
              <a:off x="0" y="3200400"/>
              <a:ext cx="4382477" cy="3048000"/>
            </a:xfrm>
            <a:prstGeom prst="rect">
              <a:avLst/>
            </a:prstGeom>
          </p:spPr>
        </p:pic>
        <p:pic>
          <p:nvPicPr>
            <p:cNvPr id="7" name="Picture 6" descr="stonefly.jpg"/>
            <p:cNvPicPr>
              <a:picLocks noChangeAspect="1"/>
            </p:cNvPicPr>
            <p:nvPr/>
          </p:nvPicPr>
          <p:blipFill>
            <a:blip r:embed="rId4" cstate="print"/>
            <a:srcRect/>
            <a:stretch>
              <a:fillRect/>
            </a:stretch>
          </p:blipFill>
          <p:spPr>
            <a:xfrm>
              <a:off x="3962400" y="3200400"/>
              <a:ext cx="2573020" cy="1615417"/>
            </a:xfrm>
            <a:prstGeom prst="rect">
              <a:avLst/>
            </a:prstGeom>
          </p:spPr>
        </p:pic>
        <p:pic>
          <p:nvPicPr>
            <p:cNvPr id="14" name="Picture 13" descr="IMG_8619.JPG"/>
            <p:cNvPicPr>
              <a:picLocks noChangeAspect="1"/>
            </p:cNvPicPr>
            <p:nvPr/>
          </p:nvPicPr>
          <p:blipFill>
            <a:blip r:embed="rId5" cstate="print"/>
            <a:srcRect t="4348" b="8696"/>
            <a:stretch>
              <a:fillRect/>
            </a:stretch>
          </p:blipFill>
          <p:spPr>
            <a:xfrm>
              <a:off x="6522720" y="3200400"/>
              <a:ext cx="2621280" cy="3048000"/>
            </a:xfrm>
            <a:prstGeom prst="rect">
              <a:avLst/>
            </a:prstGeom>
          </p:spPr>
        </p:pic>
        <p:pic>
          <p:nvPicPr>
            <p:cNvPr id="8" name="Picture 7" descr="caterpillar.jpg"/>
            <p:cNvPicPr>
              <a:picLocks noChangeAspect="1"/>
            </p:cNvPicPr>
            <p:nvPr/>
          </p:nvPicPr>
          <p:blipFill>
            <a:blip r:embed="rId6" cstate="print"/>
            <a:srcRect l="24125" t="10035" r="5985" b="39571"/>
            <a:stretch>
              <a:fillRect/>
            </a:stretch>
          </p:blipFill>
          <p:spPr>
            <a:xfrm>
              <a:off x="3962400" y="4724400"/>
              <a:ext cx="2562727" cy="1524000"/>
            </a:xfrm>
            <a:prstGeom prst="rect">
              <a:avLst/>
            </a:prstGeom>
          </p:spPr>
        </p:pic>
      </p:grpSp>
      <p:sp>
        <p:nvSpPr>
          <p:cNvPr id="5" name="Footer Placeholder 4"/>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Using N</a:t>
            </a:r>
            <a:r>
              <a:rPr lang="en-US" sz="3200" baseline="30000" dirty="0" smtClean="0"/>
              <a:t>15</a:t>
            </a:r>
            <a:r>
              <a:rPr lang="en-US" sz="3200" dirty="0" smtClean="0"/>
              <a:t> to Trace the Past</a:t>
            </a:r>
            <a:endParaRPr lang="en-US" sz="3200" dirty="0"/>
          </a:p>
        </p:txBody>
      </p:sp>
      <p:pic>
        <p:nvPicPr>
          <p:cNvPr id="8" name="Content Placeholder 7" descr="Mud Cracks.JPG"/>
          <p:cNvPicPr>
            <a:picLocks noGrp="1" noChangeAspect="1"/>
          </p:cNvPicPr>
          <p:nvPr>
            <p:ph idx="1"/>
          </p:nvPr>
        </p:nvPicPr>
        <p:blipFill>
          <a:blip r:embed="rId3" cstate="print"/>
          <a:stretch>
            <a:fillRect/>
          </a:stretch>
        </p:blipFill>
        <p:spPr>
          <a:xfrm>
            <a:off x="4572000" y="2514601"/>
            <a:ext cx="4343400" cy="2830484"/>
          </a:xfrm>
        </p:spPr>
      </p:pic>
      <p:pic>
        <p:nvPicPr>
          <p:cNvPr id="6" name="Picture 5" descr="Wahweap - silt layers.JPG"/>
          <p:cNvPicPr>
            <a:picLocks noChangeAspect="1"/>
          </p:cNvPicPr>
          <p:nvPr/>
        </p:nvPicPr>
        <p:blipFill>
          <a:blip r:embed="rId4"/>
          <a:stretch>
            <a:fillRect/>
          </a:stretch>
        </p:blipFill>
        <p:spPr>
          <a:xfrm>
            <a:off x="228600" y="2514600"/>
            <a:ext cx="4356919" cy="2819399"/>
          </a:xfrm>
          <a:prstGeom prst="rect">
            <a:avLst/>
          </a:prstGeom>
        </p:spPr>
      </p:pic>
      <p:sp>
        <p:nvSpPr>
          <p:cNvPr id="9" name="TextBox 8"/>
          <p:cNvSpPr txBox="1"/>
          <p:nvPr/>
        </p:nvSpPr>
        <p:spPr>
          <a:xfrm>
            <a:off x="304800" y="1066800"/>
            <a:ext cx="8610600" cy="830997"/>
          </a:xfrm>
          <a:prstGeom prst="rect">
            <a:avLst/>
          </a:prstGeom>
          <a:noFill/>
        </p:spPr>
        <p:txBody>
          <a:bodyPr wrap="square" rtlCol="0">
            <a:spAutoFit/>
          </a:bodyPr>
          <a:lstStyle/>
          <a:p>
            <a:pPr algn="ctr"/>
            <a:r>
              <a:rPr lang="en-US" sz="2400" dirty="0" smtClean="0"/>
              <a:t>By examining the N</a:t>
            </a:r>
            <a:r>
              <a:rPr lang="en-US" sz="2400" baseline="30000" dirty="0" smtClean="0"/>
              <a:t>15</a:t>
            </a:r>
            <a:r>
              <a:rPr lang="en-US" sz="2400" dirty="0" smtClean="0"/>
              <a:t> levels in lake sediments, scientists can even estimate the salmon densities of the ancient past</a:t>
            </a:r>
            <a:endParaRPr lang="en-US" sz="2400"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3"/>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176</TotalTime>
  <Words>749</Words>
  <Application>Microsoft Office PowerPoint</Application>
  <PresentationFormat>On-screen Show (4:3)</PresentationFormat>
  <Paragraphs>50</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Pushpin</vt:lpstr>
      <vt:lpstr>Salmon Nutrient Cycling</vt:lpstr>
      <vt:lpstr>PowerPoint Presentation</vt:lpstr>
      <vt:lpstr>PowerPoint Presentation</vt:lpstr>
      <vt:lpstr>PowerPoint Presentation</vt:lpstr>
      <vt:lpstr>Using Markers to Determine Nutrient Origins</vt:lpstr>
      <vt:lpstr>Using N15 to Trace the Past</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Olympic National Park</dc:creator>
  <cp:lastModifiedBy>Barbero, Kiley J.</cp:lastModifiedBy>
  <cp:revision>21</cp:revision>
  <dcterms:created xsi:type="dcterms:W3CDTF">2008-11-19T21:31:54Z</dcterms:created>
  <dcterms:modified xsi:type="dcterms:W3CDTF">2011-09-30T17:44:17Z</dcterms:modified>
</cp:coreProperties>
</file>