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6" r:id="rId2"/>
    <p:sldId id="258" r:id="rId3"/>
    <p:sldId id="259" r:id="rId4"/>
    <p:sldId id="260" r:id="rId5"/>
    <p:sldId id="261" r:id="rId6"/>
    <p:sldId id="262" r:id="rId7"/>
    <p:sldId id="263" r:id="rId8"/>
    <p:sldId id="269" r:id="rId9"/>
    <p:sldId id="264" r:id="rId10"/>
    <p:sldId id="265" r:id="rId11"/>
    <p:sldId id="266" r:id="rId12"/>
    <p:sldId id="267" r:id="rId13"/>
    <p:sldId id="270" r:id="rId14"/>
    <p:sldId id="268" r:id="rId15"/>
    <p:sldId id="271" r:id="rId16"/>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136" autoAdjust="0"/>
  </p:normalViewPr>
  <p:slideViewPr>
    <p:cSldViewPr>
      <p:cViewPr>
        <p:scale>
          <a:sx n="102" d="100"/>
          <a:sy n="102" d="100"/>
        </p:scale>
        <p:origin x="-234" y="-72"/>
      </p:cViewPr>
      <p:guideLst>
        <p:guide orient="horz" pos="2160"/>
        <p:guide pos="2880"/>
      </p:guideLst>
    </p:cSldViewPr>
  </p:slideViewPr>
  <p:notesTextViewPr>
    <p:cViewPr>
      <p:scale>
        <a:sx n="100" d="100"/>
        <a:sy n="100" d="100"/>
      </p:scale>
      <p:origin x="0" y="0"/>
    </p:cViewPr>
  </p:notesTextViewPr>
  <p:notesViewPr>
    <p:cSldViewPr>
      <p:cViewPr varScale="1">
        <p:scale>
          <a:sx n="111" d="100"/>
          <a:sy n="111" d="100"/>
        </p:scale>
        <p:origin x="-630" y="-9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7CBE8D45-66DF-4379-A67C-AA4F0FFB33E2}" type="datetimeFigureOut">
              <a:rPr lang="en-US" smtClean="0"/>
              <a:pPr/>
              <a:t>9/30/2011</a:t>
            </a:fld>
            <a:endParaRPr lang="en-US"/>
          </a:p>
        </p:txBody>
      </p:sp>
      <p:sp>
        <p:nvSpPr>
          <p:cNvPr id="4" name="Slide Image Placeholder 3"/>
          <p:cNvSpPr>
            <a:spLocks noGrp="1" noRot="1" noChangeAspect="1"/>
          </p:cNvSpPr>
          <p:nvPr>
            <p:ph type="sldImg" idx="2"/>
          </p:nvPr>
        </p:nvSpPr>
        <p:spPr>
          <a:xfrm>
            <a:off x="1905000" y="381000"/>
            <a:ext cx="5181600" cy="38862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457200" y="4267200"/>
            <a:ext cx="8229600" cy="2209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29D02287-2C55-4B3A-9E2E-7FC18771A5C8}" type="slidenum">
              <a:rPr lang="en-US" smtClean="0"/>
              <a:pPr/>
              <a:t>‹#›</a:t>
            </a:fld>
            <a:endParaRPr lang="en-US"/>
          </a:p>
        </p:txBody>
      </p:sp>
    </p:spTree>
    <p:extLst>
      <p:ext uri="{BB962C8B-B14F-4D97-AF65-F5344CB8AC3E}">
        <p14:creationId xmlns:p14="http://schemas.microsoft.com/office/powerpoint/2010/main" val="1566450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fish species that survived above the dams were species that have naturally flexible life histories that allow them to be either resident or anadromous.</a:t>
            </a:r>
            <a:r>
              <a:rPr lang="en-US" baseline="0" dirty="0" smtClean="0"/>
              <a:t> Thus, the sockeye (</a:t>
            </a:r>
            <a:r>
              <a:rPr lang="en-US" baseline="0" dirty="0" err="1" smtClean="0"/>
              <a:t>kokanee</a:t>
            </a:r>
            <a:r>
              <a:rPr lang="en-US" baseline="0" dirty="0" smtClean="0"/>
              <a:t> above the dams), coastal cutthroat trout, rainbow trout (steelhead when anadromous), bull trout, and Dolly </a:t>
            </a:r>
            <a:r>
              <a:rPr lang="en-US" baseline="0" dirty="0" err="1" smtClean="0"/>
              <a:t>Varden</a:t>
            </a:r>
            <a:r>
              <a:rPr lang="en-US" baseline="0" dirty="0" smtClean="0"/>
              <a:t> have survived, albeit in smaller populations than there were historically.</a:t>
            </a:r>
          </a:p>
          <a:p>
            <a:endParaRPr lang="en-US" baseline="0" dirty="0" smtClean="0"/>
          </a:p>
          <a:p>
            <a:r>
              <a:rPr lang="en-US" baseline="0" dirty="0" smtClean="0"/>
              <a:t>It is expected that with the removal of the dams these fish will work their way down river and many of them will return to an anadromous lifestyle. Thus, little if anything will need to be done to restore their populations.</a:t>
            </a:r>
            <a:endParaRPr lang="en-US" dirty="0"/>
          </a:p>
        </p:txBody>
      </p:sp>
      <p:sp>
        <p:nvSpPr>
          <p:cNvPr id="4" name="Slide Number Placeholder 3"/>
          <p:cNvSpPr>
            <a:spLocks noGrp="1"/>
          </p:cNvSpPr>
          <p:nvPr>
            <p:ph type="sldNum" sz="quarter" idx="10"/>
          </p:nvPr>
        </p:nvSpPr>
        <p:spPr/>
        <p:txBody>
          <a:bodyPr/>
          <a:lstStyle/>
          <a:p>
            <a:fld id="{29D02287-2C55-4B3A-9E2E-7FC18771A5C8}"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park has been conducting</a:t>
            </a:r>
            <a:r>
              <a:rPr lang="en-US" baseline="0" dirty="0" smtClean="0"/>
              <a:t> out-planting experiments to determine the best methods for </a:t>
            </a:r>
            <a:r>
              <a:rPr lang="en-US" baseline="0" dirty="0" err="1" smtClean="0"/>
              <a:t>revegetation</a:t>
            </a:r>
            <a:r>
              <a:rPr lang="en-US" baseline="0" dirty="0" smtClean="0"/>
              <a:t>. They’ve examined what species will grow best in the lake silts, sediments, and exposed soils that will be present once the lakes are drained. In addition, they are testing the seed bank (seeds that have naturally ended up in the lake by drifting or floating downstream or in the air) to see what will come up naturally.</a:t>
            </a:r>
            <a:endParaRPr lang="en-US" dirty="0"/>
          </a:p>
        </p:txBody>
      </p:sp>
      <p:sp>
        <p:nvSpPr>
          <p:cNvPr id="4" name="Slide Number Placeholder 3"/>
          <p:cNvSpPr>
            <a:spLocks noGrp="1"/>
          </p:cNvSpPr>
          <p:nvPr>
            <p:ph type="sldNum" sz="quarter" idx="10"/>
          </p:nvPr>
        </p:nvSpPr>
        <p:spPr/>
        <p:txBody>
          <a:bodyPr/>
          <a:lstStyle/>
          <a:p>
            <a:fld id="{29D02287-2C55-4B3A-9E2E-7FC18771A5C8}"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is a</a:t>
            </a:r>
            <a:r>
              <a:rPr lang="en-US" baseline="0" dirty="0" smtClean="0"/>
              <a:t> lot of wood under Lake Mills right now. They will utilize a lot of that wood to stabilize the river banks, provide structure to the river, and assist in the </a:t>
            </a:r>
            <a:r>
              <a:rPr lang="en-US" baseline="0" dirty="0" err="1" smtClean="0"/>
              <a:t>revegetation</a:t>
            </a:r>
            <a:r>
              <a:rPr lang="en-US" baseline="0" dirty="0" smtClean="0"/>
              <a:t> project. Wood in the river not only protects banks from erosion, but slows the currents to give fish resting places during their migration either too or from the sea.</a:t>
            </a:r>
            <a:endParaRPr lang="en-US" dirty="0"/>
          </a:p>
        </p:txBody>
      </p:sp>
      <p:sp>
        <p:nvSpPr>
          <p:cNvPr id="4" name="Slide Number Placeholder 3"/>
          <p:cNvSpPr>
            <a:spLocks noGrp="1"/>
          </p:cNvSpPr>
          <p:nvPr>
            <p:ph type="sldNum" sz="quarter" idx="10"/>
          </p:nvPr>
        </p:nvSpPr>
        <p:spPr/>
        <p:txBody>
          <a:bodyPr/>
          <a:lstStyle/>
          <a:p>
            <a:fld id="{95237EAA-7BE1-4C08-9A57-1766B6676CB4}"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 engineered log jam is a pile of logs put into place in the river for the purpose of deflecting river currents to prevent</a:t>
            </a:r>
            <a:r>
              <a:rPr lang="en-US" baseline="0" dirty="0" smtClean="0"/>
              <a:t> river erosion, control the scouring effects of floods, to provide fish habitat pools which are free from strong currents, and sediment retention for spawning beds.</a:t>
            </a:r>
          </a:p>
          <a:p>
            <a:endParaRPr lang="en-US" baseline="0" dirty="0"/>
          </a:p>
          <a:p>
            <a:r>
              <a:rPr lang="en-US" baseline="0" dirty="0" smtClean="0"/>
              <a:t>Engineered logjams are embedded 20-feet deep into the substrate to make sure they are secure and can not be pried loose during flood events. They are among the most important river mitigation methods for restoring salmon runs. The Elwha </a:t>
            </a:r>
            <a:r>
              <a:rPr lang="en-US" baseline="0" dirty="0" err="1" smtClean="0"/>
              <a:t>Klallam</a:t>
            </a:r>
            <a:r>
              <a:rPr lang="en-US" baseline="0" dirty="0" smtClean="0"/>
              <a:t> tribe has already built dozens of logjams on the Elwha river, its tributaries, and other nearby creeks.</a:t>
            </a:r>
          </a:p>
        </p:txBody>
      </p:sp>
      <p:sp>
        <p:nvSpPr>
          <p:cNvPr id="4" name="Slide Number Placeholder 3"/>
          <p:cNvSpPr>
            <a:spLocks noGrp="1"/>
          </p:cNvSpPr>
          <p:nvPr>
            <p:ph type="sldNum" sz="quarter" idx="10"/>
          </p:nvPr>
        </p:nvSpPr>
        <p:spPr/>
        <p:txBody>
          <a:bodyPr/>
          <a:lstStyle/>
          <a:p>
            <a:fld id="{29D02287-2C55-4B3A-9E2E-7FC18771A5C8}"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is a computer image of what the Lake Mills area may look like in 30 years after the draining of the lake and the </a:t>
            </a:r>
            <a:r>
              <a:rPr lang="en-US" baseline="0" dirty="0" err="1" smtClean="0"/>
              <a:t>revegetion</a:t>
            </a:r>
            <a:r>
              <a:rPr lang="en-US" baseline="0" dirty="0" smtClean="0"/>
              <a:t> is complete.</a:t>
            </a:r>
            <a:endParaRPr lang="en-US" dirty="0"/>
          </a:p>
        </p:txBody>
      </p:sp>
      <p:sp>
        <p:nvSpPr>
          <p:cNvPr id="4" name="Slide Number Placeholder 3"/>
          <p:cNvSpPr>
            <a:spLocks noGrp="1"/>
          </p:cNvSpPr>
          <p:nvPr>
            <p:ph type="sldNum" sz="quarter" idx="10"/>
          </p:nvPr>
        </p:nvSpPr>
        <p:spPr/>
        <p:txBody>
          <a:bodyPr/>
          <a:lstStyle/>
          <a:p>
            <a:fld id="{95237EAA-7BE1-4C08-9A57-1766B6676CB4}" type="slidenum">
              <a:rPr lang="en-US" smtClean="0"/>
              <a:pPr/>
              <a:t>14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a:t>
            </a:r>
            <a:r>
              <a:rPr lang="en-US" baseline="0" dirty="0" smtClean="0"/>
              <a:t> the small populations of anadromous </a:t>
            </a:r>
            <a:r>
              <a:rPr lang="en-US" baseline="0" dirty="0" err="1" smtClean="0"/>
              <a:t>coho</a:t>
            </a:r>
            <a:r>
              <a:rPr lang="en-US" baseline="0" dirty="0" smtClean="0"/>
              <a:t>, chum, and steelhead surviving below the dams, they will need assistance to survive the dam removal period, when silt and sediment will be moving downstream from behind the dams. This increased sediment which could damage their redds or suffocate juvenile salmon. </a:t>
            </a:r>
          </a:p>
          <a:p>
            <a:endParaRPr lang="en-US" baseline="0" dirty="0" smtClean="0"/>
          </a:p>
          <a:p>
            <a:r>
              <a:rPr lang="en-US" baseline="0" dirty="0" smtClean="0"/>
              <a:t>Two hatcheries (the state hatchery and the Elwha </a:t>
            </a:r>
            <a:r>
              <a:rPr lang="en-US" baseline="0" dirty="0" err="1" smtClean="0"/>
              <a:t>Klallam</a:t>
            </a:r>
            <a:r>
              <a:rPr lang="en-US" baseline="0" dirty="0" smtClean="0"/>
              <a:t> hatchery) will be used to remove eggs and fry from the river and to rear them through the dam removal process. In addition, these hatcheries will propagate larger populations than currently exist in the river. These fish will then have the opportunity to move upstream into the newly available habitat. In areas easily accessible by road, juvenile salmon will be planted into the river and lower tributaries.</a:t>
            </a:r>
          </a:p>
          <a:p>
            <a:endParaRPr lang="en-US" baseline="0" dirty="0" smtClean="0"/>
          </a:p>
          <a:p>
            <a:r>
              <a:rPr lang="en-US" baseline="0" dirty="0" smtClean="0"/>
              <a:t>It is expected, due to the natural straying tendencies that some salmon have, that they will, over time, move into the portions of the river upstream of the dam sites at some point in the future.</a:t>
            </a:r>
            <a:endParaRPr lang="en-US" dirty="0"/>
          </a:p>
        </p:txBody>
      </p:sp>
      <p:sp>
        <p:nvSpPr>
          <p:cNvPr id="4" name="Slide Number Placeholder 3"/>
          <p:cNvSpPr>
            <a:spLocks noGrp="1"/>
          </p:cNvSpPr>
          <p:nvPr>
            <p:ph type="sldNum" sz="quarter" idx="10"/>
          </p:nvPr>
        </p:nvSpPr>
        <p:spPr/>
        <p:txBody>
          <a:bodyPr/>
          <a:lstStyle/>
          <a:p>
            <a:fld id="{29D02287-2C55-4B3A-9E2E-7FC18771A5C8}"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Pink salmon were historically</a:t>
            </a:r>
            <a:r>
              <a:rPr lang="en-US" baseline="0" dirty="0" smtClean="0"/>
              <a:t> the most important salmon species in the Elwha river at around 200,000 adult returns per run. However, their populations have been devastated by the dams to have a population today of only around 50-200 adult returns. The hatcheries will be critically important in saving and propagating the species through the dam removal process. Pink have among the highest stray rates of any salmon, so it is expected that they will quickly recolonize the river once the dams are removed.</a:t>
            </a:r>
            <a:endParaRPr lang="en-US" dirty="0"/>
          </a:p>
        </p:txBody>
      </p:sp>
      <p:sp>
        <p:nvSpPr>
          <p:cNvPr id="4" name="Slide Number Placeholder 3"/>
          <p:cNvSpPr>
            <a:spLocks noGrp="1"/>
          </p:cNvSpPr>
          <p:nvPr>
            <p:ph type="sldNum" sz="quarter" idx="10"/>
          </p:nvPr>
        </p:nvSpPr>
        <p:spPr/>
        <p:txBody>
          <a:bodyPr/>
          <a:lstStyle/>
          <a:p>
            <a:fld id="{29D02287-2C55-4B3A-9E2E-7FC18771A5C8}"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Chinook</a:t>
            </a:r>
            <a:r>
              <a:rPr lang="en-US" baseline="0" dirty="0" smtClean="0"/>
              <a:t> salmon have among the lowest straying rates of any Pacific salmon. This means that natural recolonization of the river might take a long time. In addition, the </a:t>
            </a:r>
            <a:r>
              <a:rPr lang="en-US" baseline="0" dirty="0" err="1" smtClean="0"/>
              <a:t>chinook</a:t>
            </a:r>
            <a:r>
              <a:rPr lang="en-US" baseline="0" dirty="0" smtClean="0"/>
              <a:t> in the Elwha river are a federally-listed endangered species. Thus, the Olympic National Park will help reestablish their population by flying them up the river with helicopters. Fire buckets holding thousands of fry will be deposited across the length of the mainstem of the river. They will do this for five consecutive years, since </a:t>
            </a:r>
            <a:r>
              <a:rPr lang="en-US" baseline="0" dirty="0" err="1" smtClean="0"/>
              <a:t>chinook</a:t>
            </a:r>
            <a:r>
              <a:rPr lang="en-US" baseline="0" dirty="0" smtClean="0"/>
              <a:t> generally spend five years at sea. This ensures a brood stock for every year.</a:t>
            </a:r>
          </a:p>
          <a:p>
            <a:endParaRPr lang="en-US" baseline="0" dirty="0" smtClean="0"/>
          </a:p>
          <a:p>
            <a:r>
              <a:rPr lang="en-US" baseline="0" dirty="0" smtClean="0"/>
              <a:t>It is expected that after five years at sea returning adults will return to the place where they were dropped by the helicopters to spawn.</a:t>
            </a:r>
            <a:endParaRPr lang="en-US" dirty="0"/>
          </a:p>
        </p:txBody>
      </p:sp>
      <p:sp>
        <p:nvSpPr>
          <p:cNvPr id="4" name="Slide Number Placeholder 3"/>
          <p:cNvSpPr>
            <a:spLocks noGrp="1"/>
          </p:cNvSpPr>
          <p:nvPr>
            <p:ph type="sldNum" sz="quarter" idx="10"/>
          </p:nvPr>
        </p:nvSpPr>
        <p:spPr/>
        <p:txBody>
          <a:bodyPr/>
          <a:lstStyle/>
          <a:p>
            <a:fld id="{95237EAA-7BE1-4C08-9A57-1766B6676CB4}"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a:t>
            </a:r>
            <a:r>
              <a:rPr lang="en-US" baseline="0" dirty="0" smtClean="0"/>
              <a:t> a table showing the current population estimates for adult salmon returns (escapements). The lower and upper escapement estimates are based on several studies that attempted to determine based on modern river and oceanic conditions how many salmon may return to the river in the 20-30 year recovery period. </a:t>
            </a:r>
          </a:p>
          <a:p>
            <a:endParaRPr lang="en-US" baseline="0" dirty="0" smtClean="0"/>
          </a:p>
          <a:p>
            <a:r>
              <a:rPr lang="en-US" baseline="0" dirty="0" smtClean="0"/>
              <a:t>The harvest rate refers to how many salmon who enter the ocean on the North Olympic peninsula end up being harvested by commercial fisheries.</a:t>
            </a:r>
            <a:endParaRPr lang="en-US" dirty="0"/>
          </a:p>
        </p:txBody>
      </p:sp>
      <p:sp>
        <p:nvSpPr>
          <p:cNvPr id="4" name="Slide Number Placeholder 3"/>
          <p:cNvSpPr>
            <a:spLocks noGrp="1"/>
          </p:cNvSpPr>
          <p:nvPr>
            <p:ph type="sldNum" sz="quarter" idx="10"/>
          </p:nvPr>
        </p:nvSpPr>
        <p:spPr/>
        <p:txBody>
          <a:bodyPr/>
          <a:lstStyle/>
          <a:p>
            <a:fld id="{95237EAA-7BE1-4C08-9A57-1766B6676CB4}"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biggest threat to salmon once they enter the ocean</a:t>
            </a:r>
            <a:r>
              <a:rPr lang="en-US" baseline="0" dirty="0" smtClean="0"/>
              <a:t> is commercial fisheries, since between 40-65% of salmon who enter the ocean end up being caught by fishing vessels. Of those harvested, 70% are captured in Canadian waters. So, because of the international entanglements, not much can be done to help salmon once they enter the ocean.</a:t>
            </a:r>
            <a:endParaRPr lang="en-US" dirty="0"/>
          </a:p>
        </p:txBody>
      </p:sp>
      <p:sp>
        <p:nvSpPr>
          <p:cNvPr id="4" name="Slide Number Placeholder 3"/>
          <p:cNvSpPr>
            <a:spLocks noGrp="1"/>
          </p:cNvSpPr>
          <p:nvPr>
            <p:ph type="sldNum" sz="quarter" idx="10"/>
          </p:nvPr>
        </p:nvSpPr>
        <p:spPr/>
        <p:txBody>
          <a:bodyPr/>
          <a:lstStyle/>
          <a:p>
            <a:fld id="{29D02287-2C55-4B3A-9E2E-7FC18771A5C8}"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Global warming threatens to change ocean current patterns,</a:t>
            </a:r>
            <a:r>
              <a:rPr lang="en-US" baseline="0" dirty="0" smtClean="0"/>
              <a:t> impact upwelling rates, </a:t>
            </a:r>
            <a:r>
              <a:rPr lang="en-US" dirty="0" smtClean="0"/>
              <a:t>raise water temperatures, and will</a:t>
            </a:r>
            <a:r>
              <a:rPr lang="en-US" baseline="0" dirty="0" smtClean="0"/>
              <a:t> </a:t>
            </a:r>
            <a:r>
              <a:rPr lang="en-US" dirty="0" smtClean="0"/>
              <a:t>cause</a:t>
            </a:r>
            <a:r>
              <a:rPr lang="en-US" baseline="0" dirty="0" smtClean="0"/>
              <a:t> the oceans to become more acidic as the ocean absorbs more carbon dioxide. All of this is </a:t>
            </a:r>
            <a:r>
              <a:rPr lang="en-US" dirty="0" smtClean="0"/>
              <a:t>likely to</a:t>
            </a:r>
            <a:r>
              <a:rPr lang="en-US" baseline="0" dirty="0" smtClean="0"/>
              <a:t> result</a:t>
            </a:r>
            <a:r>
              <a:rPr lang="en-US" dirty="0" smtClean="0"/>
              <a:t> in less</a:t>
            </a:r>
            <a:r>
              <a:rPr lang="en-US" baseline="0" dirty="0" smtClean="0"/>
              <a:t> plankton, which impacts forage fish and salmon food availability</a:t>
            </a:r>
            <a:r>
              <a:rPr lang="en-US" dirty="0" smtClean="0"/>
              <a:t>.</a:t>
            </a:r>
          </a:p>
          <a:p>
            <a:endParaRPr lang="en-US" dirty="0" smtClean="0"/>
          </a:p>
          <a:p>
            <a:r>
              <a:rPr lang="en-US" dirty="0" smtClean="0"/>
              <a:t>Increasing cyclical El Nino events result in higher ocean temperatures and the loss of nutrient-rich upwelling, which vastly reduces food supply for salmon</a:t>
            </a:r>
            <a:r>
              <a:rPr lang="en-US" baseline="0" dirty="0" smtClean="0"/>
              <a:t> and causes temporary crashes in fish populations. While El Nino events have been going on a long time, their impact combined with other factors could doom salmon to virtual extinction.</a:t>
            </a:r>
            <a:endParaRPr lang="en-US" dirty="0" smtClean="0"/>
          </a:p>
          <a:p>
            <a:endParaRPr lang="en-US" dirty="0" smtClean="0"/>
          </a:p>
          <a:p>
            <a:r>
              <a:rPr lang="en-US" dirty="0" smtClean="0"/>
              <a:t>Pollution,</a:t>
            </a:r>
            <a:r>
              <a:rPr lang="en-US" baseline="0" dirty="0" smtClean="0"/>
              <a:t> sewage, and dangerous chemicals entering the ocean</a:t>
            </a:r>
            <a:r>
              <a:rPr lang="en-US" dirty="0" smtClean="0"/>
              <a:t> from urban centers along the Pacific coast threaten the entire food chain, as well as, salmon health specifically.</a:t>
            </a:r>
          </a:p>
          <a:p>
            <a:endParaRPr lang="en-US" dirty="0" smtClean="0"/>
          </a:p>
          <a:p>
            <a:r>
              <a:rPr lang="en-US" dirty="0" smtClean="0"/>
              <a:t>By-catch and factory-fishing catches many non-target fish that could be prey for salmon (or could be the salmon themselves), which hurts the overall population.</a:t>
            </a:r>
          </a:p>
        </p:txBody>
      </p:sp>
      <p:sp>
        <p:nvSpPr>
          <p:cNvPr id="4" name="Slide Number Placeholder 3"/>
          <p:cNvSpPr>
            <a:spLocks noGrp="1"/>
          </p:cNvSpPr>
          <p:nvPr>
            <p:ph type="sldNum" sz="quarter" idx="10"/>
          </p:nvPr>
        </p:nvSpPr>
        <p:spPr/>
        <p:txBody>
          <a:bodyPr/>
          <a:lstStyle/>
          <a:p>
            <a:fld id="{29D02287-2C55-4B3A-9E2E-7FC18771A5C8}"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Once the lake are drained, there will be a lot of exposed land that is</a:t>
            </a:r>
            <a:r>
              <a:rPr lang="en-US" baseline="0" dirty="0" smtClean="0"/>
              <a:t> at risk for erosion. The first plan is to </a:t>
            </a:r>
            <a:r>
              <a:rPr lang="en-US" baseline="0" dirty="0" err="1" smtClean="0"/>
              <a:t>revegetate</a:t>
            </a:r>
            <a:r>
              <a:rPr lang="en-US" baseline="0" dirty="0" smtClean="0"/>
              <a:t> the land, get roots in the ground, and stabilize the banks to prevent landslides, erosion, and slumping.</a:t>
            </a:r>
            <a:endParaRPr lang="en-US" dirty="0"/>
          </a:p>
        </p:txBody>
      </p:sp>
      <p:sp>
        <p:nvSpPr>
          <p:cNvPr id="4" name="Slide Number Placeholder 3"/>
          <p:cNvSpPr>
            <a:spLocks noGrp="1"/>
          </p:cNvSpPr>
          <p:nvPr>
            <p:ph type="sldNum" sz="quarter" idx="10"/>
          </p:nvPr>
        </p:nvSpPr>
        <p:spPr/>
        <p:txBody>
          <a:bodyPr/>
          <a:lstStyle/>
          <a:p>
            <a:fld id="{95237EAA-7BE1-4C08-9A57-1766B6676CB4}"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park is collecting seeds and cones from all of the native plant species that live along the Elwha river. They are growing</a:t>
            </a:r>
            <a:r>
              <a:rPr lang="en-US" baseline="0" dirty="0" smtClean="0"/>
              <a:t> these plants in greenhouses by the millions so that they will be ready to be out-planted once the lakes are drained. The purpose of this is to stabilize the exposed land, speed up ecological recovery, and prevent the invasion by exotic weedy plant species.</a:t>
            </a:r>
            <a:endParaRPr lang="en-US" dirty="0"/>
          </a:p>
        </p:txBody>
      </p:sp>
      <p:sp>
        <p:nvSpPr>
          <p:cNvPr id="4" name="Slide Number Placeholder 3"/>
          <p:cNvSpPr>
            <a:spLocks noGrp="1"/>
          </p:cNvSpPr>
          <p:nvPr>
            <p:ph type="sldNum" sz="quarter" idx="10"/>
          </p:nvPr>
        </p:nvSpPr>
        <p:spPr/>
        <p:txBody>
          <a:bodyPr/>
          <a:lstStyle/>
          <a:p>
            <a:fld id="{95237EAA-7BE1-4C08-9A57-1766B6676CB4}"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1066800"/>
            <a:ext cx="7467600" cy="1828090"/>
          </a:xfrm>
        </p:spPr>
        <p:txBody>
          <a:bodyPr anchor="b">
            <a:normAutofit/>
          </a:bodyPr>
          <a:lstStyle>
            <a:lvl1pPr>
              <a:defRPr sz="4800">
                <a:latin typeface="Andalus" pitchFamily="18" charset="-78"/>
                <a:cs typeface="Andalus" pitchFamily="18" charset="-78"/>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752600" y="2895600"/>
            <a:ext cx="5712179" cy="1521178"/>
          </a:xfrm>
        </p:spPr>
        <p:txBody>
          <a:bodyPr/>
          <a:lstStyle>
            <a:lvl1pPr marL="0" indent="0" algn="ctr">
              <a:buNone/>
              <a:defRPr>
                <a:solidFill>
                  <a:schemeClr val="tx2"/>
                </a:solidFill>
                <a:latin typeface="Cambr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986" y="3429000"/>
            <a:ext cx="2667000" cy="2611438"/>
          </a:xfrm>
          <a:prstGeom prst="rect">
            <a:avLst/>
          </a:prstGeom>
        </p:spPr>
      </p:pic>
      <p:sp>
        <p:nvSpPr>
          <p:cNvPr id="6"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smtClean="0"/>
              <a:t>FREEING THE ELWA</a:t>
            </a:r>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3"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smtClean="0"/>
              <a:t>FREEING THE ELWA</a:t>
            </a:r>
            <a:endParaRPr lang="en-US"/>
          </a:p>
        </p:txBody>
      </p:sp>
    </p:spTree>
    <p:extLst>
      <p:ext uri="{BB962C8B-B14F-4D97-AF65-F5344CB8AC3E}">
        <p14:creationId xmlns:p14="http://schemas.microsoft.com/office/powerpoint/2010/main" val="351890068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smtClean="0"/>
              <a:t>FREEING THE ELWA</a:t>
            </a: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gs>
            <a:gs pos="75000">
              <a:schemeClr val="accent1">
                <a:lumMod val="60000"/>
                <a:lumOff val="40000"/>
              </a:schemeClr>
            </a:gs>
            <a:gs pos="100000">
              <a:schemeClr val="accent1">
                <a:lumMod val="0"/>
                <a:lumOff val="10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smtClean="0"/>
              <a:t>FREEING THE ELWA</a:t>
            </a: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iming>
    <p:tnLst>
      <p:par>
        <p:cTn id="1" dur="indefinite" restart="never" nodeType="tmRoot"/>
      </p:par>
    </p:tnLst>
  </p:timing>
  <p:hf sldNum="0" hdr="0" dt="0"/>
  <p:txStyles>
    <p:titleStyle>
      <a:lvl1pPr algn="ctr" defTabSz="914400" rtl="0" eaLnBrk="1" latinLnBrk="0" hangingPunct="1">
        <a:spcBef>
          <a:spcPct val="0"/>
        </a:spcBef>
        <a:buNone/>
        <a:defRPr sz="4400" kern="1200">
          <a:solidFill>
            <a:schemeClr val="tx1"/>
          </a:solidFill>
          <a:latin typeface="Andalus" pitchFamily="18" charset="-78"/>
          <a:ea typeface="+mj-ea"/>
          <a:cs typeface="Andalus" pitchFamily="18" charset="-78"/>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Cambria" pitchFamily="18" charset="0"/>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Cambria" pitchFamily="18" charset="0"/>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Cambria" pitchFamily="18" charset="0"/>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Cambria" pitchFamily="18" charset="0"/>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Cambria" pitchFamily="18" charset="0"/>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gif"/><Relationship Id="rId7" Type="http://schemas.openxmlformats.org/officeDocument/2006/relationships/hyperlink" Target="http://upload.wikimedia.org/wikipedia/commons/4/43/Shrimp_bycatch_Heist.jpg"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Restoration of the River</a:t>
            </a:r>
            <a:endParaRPr lang="en-US" dirty="0"/>
          </a:p>
        </p:txBody>
      </p:sp>
      <p:sp>
        <p:nvSpPr>
          <p:cNvPr id="3" name="Subtitle 2"/>
          <p:cNvSpPr>
            <a:spLocks noGrp="1"/>
          </p:cNvSpPr>
          <p:nvPr>
            <p:ph type="subTitle" idx="1"/>
          </p:nvPr>
        </p:nvSpPr>
        <p:spPr/>
        <p:txBody>
          <a:bodyPr/>
          <a:lstStyle/>
          <a:p>
            <a:r>
              <a:rPr lang="en-US" dirty="0" smtClean="0"/>
              <a:t>What Happens After the Dams </a:t>
            </a:r>
            <a:r>
              <a:rPr lang="en-US" dirty="0"/>
              <a:t>A</a:t>
            </a:r>
            <a:r>
              <a:rPr lang="en-US" dirty="0" smtClean="0"/>
              <a:t>re Out?</a:t>
            </a:r>
            <a:endParaRPr lang="en-US" dirty="0"/>
          </a:p>
        </p:txBody>
      </p:sp>
      <p:sp>
        <p:nvSpPr>
          <p:cNvPr id="4" name="Footer Placeholder 3"/>
          <p:cNvSpPr>
            <a:spLocks noGrp="1"/>
          </p:cNvSpPr>
          <p:nvPr>
            <p:ph type="ftr" sz="quarter" idx="3"/>
          </p:nvPr>
        </p:nvSpPr>
        <p:spPr/>
        <p:txBody>
          <a:bodyPr/>
          <a:lstStyle/>
          <a:p>
            <a:r>
              <a:rPr lang="en-US" smtClean="0"/>
              <a:t>FREEING THE ELWA</a:t>
            </a: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p:cNvGrpSpPr/>
          <p:nvPr/>
        </p:nvGrpSpPr>
        <p:grpSpPr>
          <a:xfrm>
            <a:off x="0" y="1295400"/>
            <a:ext cx="9144000" cy="3581400"/>
            <a:chOff x="0" y="3738664"/>
            <a:chExt cx="9144000" cy="3962400"/>
          </a:xfrm>
        </p:grpSpPr>
        <p:pic>
          <p:nvPicPr>
            <p:cNvPr id="4" name="Picture 3" descr="Seeds photos for Elwha 021.JPG"/>
            <p:cNvPicPr>
              <a:picLocks noChangeAspect="1"/>
            </p:cNvPicPr>
            <p:nvPr/>
          </p:nvPicPr>
          <p:blipFill>
            <a:blip r:embed="rId3" cstate="print"/>
            <a:srcRect l="13569" r="6711"/>
            <a:stretch>
              <a:fillRect/>
            </a:stretch>
          </p:blipFill>
          <p:spPr>
            <a:xfrm>
              <a:off x="0" y="3738664"/>
              <a:ext cx="4724400" cy="3950841"/>
            </a:xfrm>
            <a:prstGeom prst="rect">
              <a:avLst/>
            </a:prstGeom>
          </p:spPr>
        </p:pic>
        <p:pic>
          <p:nvPicPr>
            <p:cNvPr id="5" name="Picture 4" descr="ConesNPS.JPG"/>
            <p:cNvPicPr>
              <a:picLocks noChangeAspect="1"/>
            </p:cNvPicPr>
            <p:nvPr/>
          </p:nvPicPr>
          <p:blipFill>
            <a:blip r:embed="rId4" cstate="print"/>
            <a:srcRect l="16949" r="5085"/>
            <a:stretch>
              <a:fillRect/>
            </a:stretch>
          </p:blipFill>
          <p:spPr>
            <a:xfrm>
              <a:off x="4510007" y="3738664"/>
              <a:ext cx="4633993" cy="3962400"/>
            </a:xfrm>
            <a:prstGeom prst="rect">
              <a:avLst/>
            </a:prstGeom>
          </p:spPr>
        </p:pic>
      </p:grpSp>
      <p:grpSp>
        <p:nvGrpSpPr>
          <p:cNvPr id="6" name="Group 8"/>
          <p:cNvGrpSpPr/>
          <p:nvPr/>
        </p:nvGrpSpPr>
        <p:grpSpPr>
          <a:xfrm>
            <a:off x="0" y="1295400"/>
            <a:ext cx="9144000" cy="3587262"/>
            <a:chOff x="0" y="419101"/>
            <a:chExt cx="9144000" cy="3886200"/>
          </a:xfrm>
        </p:grpSpPr>
        <p:pic>
          <p:nvPicPr>
            <p:cNvPr id="1027" name="Picture 3"/>
            <p:cNvPicPr>
              <a:picLocks noChangeAspect="1" noChangeArrowheads="1"/>
            </p:cNvPicPr>
            <p:nvPr/>
          </p:nvPicPr>
          <p:blipFill>
            <a:blip r:embed="rId5" cstate="print"/>
            <a:srcRect/>
            <a:stretch>
              <a:fillRect/>
            </a:stretch>
          </p:blipFill>
          <p:spPr bwMode="auto">
            <a:xfrm>
              <a:off x="0" y="419101"/>
              <a:ext cx="5178689" cy="38862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6" cstate="print"/>
            <a:srcRect l="1" t="2734"/>
            <a:stretch>
              <a:fillRect/>
            </a:stretch>
          </p:blipFill>
          <p:spPr bwMode="auto">
            <a:xfrm>
              <a:off x="5181600" y="419101"/>
              <a:ext cx="3962400" cy="3886200"/>
            </a:xfrm>
            <a:prstGeom prst="rect">
              <a:avLst/>
            </a:prstGeom>
            <a:noFill/>
            <a:ln w="9525">
              <a:noFill/>
              <a:miter lim="800000"/>
              <a:headEnd/>
              <a:tailEnd/>
            </a:ln>
            <a:effectLst/>
          </p:spPr>
        </p:pic>
      </p:grpSp>
      <p:sp>
        <p:nvSpPr>
          <p:cNvPr id="2" name="Title 1"/>
          <p:cNvSpPr>
            <a:spLocks noGrp="1"/>
          </p:cNvSpPr>
          <p:nvPr>
            <p:ph type="title"/>
          </p:nvPr>
        </p:nvSpPr>
        <p:spPr>
          <a:xfrm>
            <a:off x="457200" y="228600"/>
            <a:ext cx="8229600" cy="792162"/>
          </a:xfrm>
        </p:spPr>
        <p:txBody>
          <a:bodyPr>
            <a:normAutofit/>
          </a:bodyPr>
          <a:lstStyle/>
          <a:p>
            <a:r>
              <a:rPr lang="en-US" sz="3200" dirty="0" err="1" smtClean="0"/>
              <a:t>Revegetating</a:t>
            </a:r>
            <a:r>
              <a:rPr lang="en-US" sz="3200" dirty="0" smtClean="0"/>
              <a:t> the Drained Reservoirs</a:t>
            </a:r>
            <a:endParaRPr lang="en-US" sz="3200" dirty="0"/>
          </a:p>
        </p:txBody>
      </p:sp>
      <p:sp>
        <p:nvSpPr>
          <p:cNvPr id="12" name="TextBox 11"/>
          <p:cNvSpPr txBox="1"/>
          <p:nvPr/>
        </p:nvSpPr>
        <p:spPr>
          <a:xfrm>
            <a:off x="0" y="5181600"/>
            <a:ext cx="9144000" cy="830997"/>
          </a:xfrm>
          <a:prstGeom prst="rect">
            <a:avLst/>
          </a:prstGeom>
          <a:noFill/>
        </p:spPr>
        <p:txBody>
          <a:bodyPr wrap="square" rtlCol="0">
            <a:spAutoFit/>
          </a:bodyPr>
          <a:lstStyle/>
          <a:p>
            <a:pPr algn="ctr"/>
            <a:r>
              <a:rPr lang="en-US" sz="2400" dirty="0" smtClean="0"/>
              <a:t>The park </a:t>
            </a:r>
            <a:r>
              <a:rPr lang="en-US" sz="2400" dirty="0" smtClean="0"/>
              <a:t>collected seeds </a:t>
            </a:r>
            <a:r>
              <a:rPr lang="en-US" sz="2400" dirty="0" smtClean="0"/>
              <a:t>and cones and </a:t>
            </a:r>
            <a:r>
              <a:rPr lang="en-US" sz="2400" dirty="0" smtClean="0"/>
              <a:t>propagated </a:t>
            </a:r>
            <a:r>
              <a:rPr lang="en-US" sz="2400" dirty="0" smtClean="0"/>
              <a:t>them in the greenhouse for out-planting</a:t>
            </a:r>
            <a:endParaRPr lang="en-US" sz="2400" dirty="0"/>
          </a:p>
        </p:txBody>
      </p:sp>
      <p:sp>
        <p:nvSpPr>
          <p:cNvPr id="7" name="Footer Placeholder 6"/>
          <p:cNvSpPr>
            <a:spLocks noGrp="1"/>
          </p:cNvSpPr>
          <p:nvPr>
            <p:ph type="ftr" sz="quarter" idx="3"/>
          </p:nvPr>
        </p:nvSpPr>
        <p:spPr/>
        <p:txBody>
          <a:bodyPr/>
          <a:lstStyle/>
          <a:p>
            <a:r>
              <a:rPr lang="en-US" smtClean="0"/>
              <a:t>FREEING THE ELWA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57200"/>
            <a:ext cx="6965245" cy="1202485"/>
          </a:xfrm>
        </p:spPr>
        <p:txBody>
          <a:bodyPr/>
          <a:lstStyle/>
          <a:p>
            <a:r>
              <a:rPr lang="en-US" dirty="0" smtClean="0"/>
              <a:t>Testing Seedlings in Lake Silt</a:t>
            </a:r>
            <a:endParaRPr lang="en-US" dirty="0"/>
          </a:p>
        </p:txBody>
      </p:sp>
      <p:sp>
        <p:nvSpPr>
          <p:cNvPr id="3" name="Content Placeholder 2"/>
          <p:cNvSpPr>
            <a:spLocks noGrp="1"/>
          </p:cNvSpPr>
          <p:nvPr>
            <p:ph idx="1"/>
          </p:nvPr>
        </p:nvSpPr>
        <p:spPr/>
        <p:txBody>
          <a:bodyPr/>
          <a:lstStyle/>
          <a:p>
            <a:endParaRPr lang="en-US"/>
          </a:p>
        </p:txBody>
      </p:sp>
      <p:pic>
        <p:nvPicPr>
          <p:cNvPr id="117762" name="Picture 2"/>
          <p:cNvPicPr>
            <a:picLocks noChangeAspect="1" noChangeArrowheads="1"/>
          </p:cNvPicPr>
          <p:nvPr/>
        </p:nvPicPr>
        <p:blipFill>
          <a:blip r:embed="rId3" cstate="print"/>
          <a:srcRect t="1389"/>
          <a:stretch>
            <a:fillRect/>
          </a:stretch>
        </p:blipFill>
        <p:spPr bwMode="auto">
          <a:xfrm>
            <a:off x="0" y="1447800"/>
            <a:ext cx="3657600" cy="5410200"/>
          </a:xfrm>
          <a:prstGeom prst="rect">
            <a:avLst/>
          </a:prstGeom>
          <a:noFill/>
          <a:ln w="9525">
            <a:noFill/>
            <a:miter lim="800000"/>
            <a:headEnd/>
            <a:tailEnd/>
          </a:ln>
          <a:effectLst/>
        </p:spPr>
      </p:pic>
      <p:pic>
        <p:nvPicPr>
          <p:cNvPr id="117763" name="Picture 3"/>
          <p:cNvPicPr>
            <a:picLocks noChangeAspect="1" noChangeArrowheads="1"/>
          </p:cNvPicPr>
          <p:nvPr/>
        </p:nvPicPr>
        <p:blipFill>
          <a:blip r:embed="rId4" cstate="print"/>
          <a:srcRect l="23683" t="5491" r="12424"/>
          <a:stretch>
            <a:fillRect/>
          </a:stretch>
        </p:blipFill>
        <p:spPr bwMode="auto">
          <a:xfrm>
            <a:off x="3657600" y="1447800"/>
            <a:ext cx="5486400" cy="5410200"/>
          </a:xfrm>
          <a:prstGeom prst="rect">
            <a:avLst/>
          </a:prstGeom>
          <a:noFill/>
          <a:ln w="9525">
            <a:noFill/>
            <a:miter lim="800000"/>
            <a:headEnd/>
            <a:tailEnd/>
          </a:ln>
          <a:effectLst/>
        </p:spPr>
      </p:pic>
      <p:sp>
        <p:nvSpPr>
          <p:cNvPr id="4" name="Footer Placeholder 3"/>
          <p:cNvSpPr>
            <a:spLocks noGrp="1"/>
          </p:cNvSpPr>
          <p:nvPr>
            <p:ph type="ftr" sz="quarter" idx="3"/>
          </p:nvPr>
        </p:nvSpPr>
        <p:spPr/>
        <p:txBody>
          <a:bodyPr/>
          <a:lstStyle/>
          <a:p>
            <a:r>
              <a:rPr lang="en-US" smtClean="0"/>
              <a:t>FREEING THE ELWA</a:t>
            </a:r>
            <a:endParaRPr lang="en-US"/>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1216.jpg"/>
          <p:cNvPicPr>
            <a:picLocks noChangeAspect="1"/>
          </p:cNvPicPr>
          <p:nvPr/>
        </p:nvPicPr>
        <p:blipFill>
          <a:blip r:embed="rId3" cstate="print"/>
          <a:stretch>
            <a:fillRect/>
          </a:stretch>
        </p:blipFill>
        <p:spPr>
          <a:xfrm>
            <a:off x="1295400" y="1981200"/>
            <a:ext cx="6502400" cy="4876800"/>
          </a:xfrm>
          <a:prstGeom prst="rect">
            <a:avLst/>
          </a:prstGeom>
        </p:spPr>
      </p:pic>
      <p:pic>
        <p:nvPicPr>
          <p:cNvPr id="5" name="Picture 4" descr="IMG_1238.jpg"/>
          <p:cNvPicPr>
            <a:picLocks noChangeAspect="1"/>
          </p:cNvPicPr>
          <p:nvPr/>
        </p:nvPicPr>
        <p:blipFill>
          <a:blip r:embed="rId4" cstate="print"/>
          <a:srcRect l="8911" t="8911"/>
          <a:stretch>
            <a:fillRect/>
          </a:stretch>
        </p:blipFill>
        <p:spPr>
          <a:xfrm>
            <a:off x="1295400" y="1981200"/>
            <a:ext cx="6502400" cy="4876800"/>
          </a:xfrm>
          <a:prstGeom prst="rect">
            <a:avLst/>
          </a:prstGeom>
        </p:spPr>
      </p:pic>
      <p:sp>
        <p:nvSpPr>
          <p:cNvPr id="2" name="Title 1"/>
          <p:cNvSpPr>
            <a:spLocks noGrp="1"/>
          </p:cNvSpPr>
          <p:nvPr>
            <p:ph type="title"/>
          </p:nvPr>
        </p:nvSpPr>
        <p:spPr>
          <a:xfrm>
            <a:off x="457200" y="274638"/>
            <a:ext cx="8229600" cy="792162"/>
          </a:xfrm>
        </p:spPr>
        <p:txBody>
          <a:bodyPr>
            <a:normAutofit/>
          </a:bodyPr>
          <a:lstStyle/>
          <a:p>
            <a:r>
              <a:rPr lang="en-US" sz="3200" dirty="0" smtClean="0"/>
              <a:t>Course Woody Debris</a:t>
            </a:r>
            <a:endParaRPr lang="en-US" sz="3200" dirty="0"/>
          </a:p>
        </p:txBody>
      </p:sp>
      <p:sp>
        <p:nvSpPr>
          <p:cNvPr id="9" name="Rectangle 8"/>
          <p:cNvSpPr/>
          <p:nvPr/>
        </p:nvSpPr>
        <p:spPr>
          <a:xfrm>
            <a:off x="457200" y="1143000"/>
            <a:ext cx="8458200" cy="830997"/>
          </a:xfrm>
          <a:prstGeom prst="rect">
            <a:avLst/>
          </a:prstGeom>
        </p:spPr>
        <p:txBody>
          <a:bodyPr wrap="square">
            <a:spAutoFit/>
          </a:bodyPr>
          <a:lstStyle/>
          <a:p>
            <a:pPr algn="ctr"/>
            <a:r>
              <a:rPr lang="en-US" sz="2400" dirty="0" smtClean="0"/>
              <a:t>Wood in the river also give salmon resting places in strong currents.</a:t>
            </a:r>
          </a:p>
        </p:txBody>
      </p:sp>
      <p:pic>
        <p:nvPicPr>
          <p:cNvPr id="10" name="Picture 2" descr="pre_reservoir.jpg                                              00014BE2Tamagawa                       BDAEF86B:"/>
          <p:cNvPicPr>
            <a:picLocks noChangeAspect="1" noChangeArrowheads="1"/>
          </p:cNvPicPr>
          <p:nvPr/>
        </p:nvPicPr>
        <p:blipFill>
          <a:blip r:embed="rId5" cstate="print"/>
          <a:srcRect l="6667" t="2740"/>
          <a:stretch>
            <a:fillRect/>
          </a:stretch>
        </p:blipFill>
        <p:spPr bwMode="auto">
          <a:xfrm>
            <a:off x="1251396" y="1981200"/>
            <a:ext cx="6597204" cy="4876800"/>
          </a:xfrm>
          <a:prstGeom prst="rect">
            <a:avLst/>
          </a:prstGeom>
          <a:noFill/>
          <a:ln w="9525">
            <a:noFill/>
            <a:miter lim="800000"/>
            <a:headEnd/>
            <a:tailEnd/>
          </a:ln>
        </p:spPr>
      </p:pic>
      <p:sp>
        <p:nvSpPr>
          <p:cNvPr id="8" name="Rectangle 7"/>
          <p:cNvSpPr/>
          <p:nvPr/>
        </p:nvSpPr>
        <p:spPr>
          <a:xfrm>
            <a:off x="304800" y="1143000"/>
            <a:ext cx="8458200" cy="830997"/>
          </a:xfrm>
          <a:prstGeom prst="rect">
            <a:avLst/>
          </a:prstGeom>
        </p:spPr>
        <p:txBody>
          <a:bodyPr wrap="square">
            <a:spAutoFit/>
          </a:bodyPr>
          <a:lstStyle/>
          <a:p>
            <a:pPr algn="ctr"/>
            <a:r>
              <a:rPr lang="en-US" sz="2400" dirty="0" err="1" smtClean="0"/>
              <a:t>Revegetation</a:t>
            </a:r>
            <a:r>
              <a:rPr lang="en-US" sz="2400" dirty="0" smtClean="0"/>
              <a:t> crews will place logs and branches on the slopes to stabilize the banks.</a:t>
            </a:r>
          </a:p>
        </p:txBody>
      </p:sp>
      <p:sp>
        <p:nvSpPr>
          <p:cNvPr id="3" name="Footer Placeholder 2"/>
          <p:cNvSpPr>
            <a:spLocks noGrp="1"/>
          </p:cNvSpPr>
          <p:nvPr>
            <p:ph type="ftr" sz="quarter" idx="3"/>
          </p:nvPr>
        </p:nvSpPr>
        <p:spPr/>
        <p:txBody>
          <a:bodyPr/>
          <a:lstStyle/>
          <a:p>
            <a:r>
              <a:rPr lang="en-US" smtClean="0"/>
              <a:t>FREEING THE ELWA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xit" presetSubtype="0" fill="hold" nodeType="withEffect">
                                  <p:stCondLst>
                                    <p:cond delay="0"/>
                                  </p:stCondLst>
                                  <p:childTnLst>
                                    <p:animEffect transition="out" filter="fade">
                                      <p:cBhvr>
                                        <p:cTn id="9" dur="2000"/>
                                        <p:tgtEl>
                                          <p:spTgt spid="10"/>
                                        </p:tgtEl>
                                      </p:cBhvr>
                                    </p:animEffect>
                                    <p:set>
                                      <p:cBhvr>
                                        <p:cTn id="10" dur="1" fill="hold">
                                          <p:stCondLst>
                                            <p:cond delay="1999"/>
                                          </p:stCondLst>
                                        </p:cTn>
                                        <p:tgtEl>
                                          <p:spTgt spid="10"/>
                                        </p:tgtEl>
                                        <p:attrNameLst>
                                          <p:attrName>style.visibility</p:attrName>
                                        </p:attrNameLst>
                                      </p:cBhvr>
                                      <p:to>
                                        <p:strVal val="hidden"/>
                                      </p:to>
                                    </p:set>
                                  </p:childTnLst>
                                </p:cTn>
                              </p:par>
                              <p:par>
                                <p:cTn id="11" presetID="10" presetClass="entr" presetSubtype="0" fill="hold" grpId="2"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2000"/>
                                        <p:tgtEl>
                                          <p:spTgt spid="8"/>
                                        </p:tgtEl>
                                      </p:cBhvr>
                                    </p:animEffect>
                                    <p:set>
                                      <p:cBhvr>
                                        <p:cTn id="18" dur="1" fill="hold">
                                          <p:stCondLst>
                                            <p:cond delay="1999"/>
                                          </p:stCondLst>
                                        </p:cTn>
                                        <p:tgtEl>
                                          <p:spTgt spid="8"/>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0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1"/>
      <p:bldP spid="8"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Engineered Log Jams</a:t>
            </a:r>
            <a:endParaRPr lang="en-US" sz="3200" dirty="0"/>
          </a:p>
        </p:txBody>
      </p:sp>
      <p:pic>
        <p:nvPicPr>
          <p:cNvPr id="5" name="Content Placeholder 4" descr="DR 1 11-01.JPG"/>
          <p:cNvPicPr>
            <a:picLocks noGrp="1" noChangeAspect="1"/>
          </p:cNvPicPr>
          <p:nvPr>
            <p:ph idx="1"/>
          </p:nvPr>
        </p:nvPicPr>
        <p:blipFill>
          <a:blip r:embed="rId3" cstate="print"/>
          <a:stretch>
            <a:fillRect/>
          </a:stretch>
        </p:blipFill>
        <p:spPr>
          <a:xfrm>
            <a:off x="1846553" y="2119313"/>
            <a:ext cx="5430256" cy="3603625"/>
          </a:xfrm>
        </p:spPr>
      </p:pic>
      <p:sp>
        <p:nvSpPr>
          <p:cNvPr id="3" name="Footer Placeholder 2"/>
          <p:cNvSpPr>
            <a:spLocks noGrp="1"/>
          </p:cNvSpPr>
          <p:nvPr>
            <p:ph type="ftr" sz="quarter" idx="3"/>
          </p:nvPr>
        </p:nvSpPr>
        <p:spPr/>
        <p:txBody>
          <a:bodyPr/>
          <a:lstStyle/>
          <a:p>
            <a:r>
              <a:rPr lang="en-US" smtClean="0"/>
              <a:t>FREEING THE ELWA</a:t>
            </a: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68362"/>
          </a:xfrm>
        </p:spPr>
        <p:txBody>
          <a:bodyPr>
            <a:normAutofit fontScale="90000"/>
          </a:bodyPr>
          <a:lstStyle/>
          <a:p>
            <a:r>
              <a:rPr lang="en-US" sz="3600" dirty="0" smtClean="0"/>
              <a:t>The Future</a:t>
            </a:r>
            <a:r>
              <a:rPr lang="en-US" sz="4000" dirty="0" smtClean="0"/>
              <a:t/>
            </a:r>
            <a:br>
              <a:rPr lang="en-US" sz="4000" dirty="0" smtClean="0"/>
            </a:br>
            <a:r>
              <a:rPr lang="en-US" sz="2200" b="1" dirty="0" smtClean="0"/>
              <a:t>Computer modeling of forest recovery after dam removal</a:t>
            </a:r>
            <a:endParaRPr lang="en-US" sz="2200" dirty="0"/>
          </a:p>
        </p:txBody>
      </p:sp>
      <p:pic>
        <p:nvPicPr>
          <p:cNvPr id="5" name="Picture 4" descr="LkMills20yrA_mod.jpg"/>
          <p:cNvPicPr>
            <a:picLocks noChangeAspect="1"/>
          </p:cNvPicPr>
          <p:nvPr/>
        </p:nvPicPr>
        <p:blipFill>
          <a:blip r:embed="rId3" cstate="print"/>
          <a:srcRect t="1474"/>
          <a:stretch>
            <a:fillRect/>
          </a:stretch>
        </p:blipFill>
        <p:spPr>
          <a:xfrm>
            <a:off x="762000" y="1143000"/>
            <a:ext cx="7620000" cy="5715000"/>
          </a:xfrm>
          <a:prstGeom prst="rect">
            <a:avLst/>
          </a:prstGeom>
        </p:spPr>
      </p:pic>
      <p:sp>
        <p:nvSpPr>
          <p:cNvPr id="3" name="Footer Placeholder 2"/>
          <p:cNvSpPr>
            <a:spLocks noGrp="1"/>
          </p:cNvSpPr>
          <p:nvPr>
            <p:ph type="ftr" sz="quarter" idx="3"/>
          </p:nvPr>
        </p:nvSpPr>
        <p:spPr/>
        <p:txBody>
          <a:bodyPr/>
          <a:lstStyle/>
          <a:p>
            <a:r>
              <a:rPr lang="en-US" smtClean="0"/>
              <a:t>FREEING THE ELWA</a:t>
            </a: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09600"/>
            <a:ext cx="8534400" cy="4525963"/>
          </a:xfrm>
        </p:spPr>
        <p:txBody>
          <a:bodyPr>
            <a:normAutofit/>
          </a:bodyPr>
          <a:lstStyle/>
          <a:p>
            <a:pPr algn="ctr">
              <a:buNone/>
            </a:pPr>
            <a:r>
              <a:rPr lang="en-US" sz="2800" dirty="0" smtClean="0"/>
              <a:t>This project was made possible in part by a grant from </a:t>
            </a:r>
          </a:p>
          <a:p>
            <a:pPr algn="ctr">
              <a:buNone/>
            </a:pPr>
            <a:r>
              <a:rPr lang="en-US" sz="4000" b="1" dirty="0" smtClean="0"/>
              <a:t>Washington’s National Park Fund.</a:t>
            </a:r>
            <a:endParaRPr lang="en-US" sz="4000" b="1" dirty="0"/>
          </a:p>
        </p:txBody>
      </p:sp>
      <p:pic>
        <p:nvPicPr>
          <p:cNvPr id="1026" name="Picture 2" descr="http://onwebmanager.net/wnpf/images/WNPF_Logo_trans.gif"/>
          <p:cNvPicPr>
            <a:picLocks noChangeAspect="1" noChangeArrowheads="1"/>
          </p:cNvPicPr>
          <p:nvPr/>
        </p:nvPicPr>
        <p:blipFill>
          <a:blip r:embed="rId2" cstate="print"/>
          <a:srcRect/>
          <a:stretch>
            <a:fillRect/>
          </a:stretch>
        </p:blipFill>
        <p:spPr bwMode="auto">
          <a:xfrm>
            <a:off x="3733800" y="2895600"/>
            <a:ext cx="1969129" cy="1371600"/>
          </a:xfrm>
          <a:prstGeom prst="rect">
            <a:avLst/>
          </a:prstGeom>
          <a:noFill/>
        </p:spPr>
      </p:pic>
      <p:sp>
        <p:nvSpPr>
          <p:cNvPr id="2" name="Footer Placeholder 1"/>
          <p:cNvSpPr>
            <a:spLocks noGrp="1"/>
          </p:cNvSpPr>
          <p:nvPr>
            <p:ph type="ftr" sz="quarter" idx="3"/>
          </p:nvPr>
        </p:nvSpPr>
        <p:spPr/>
        <p:txBody>
          <a:bodyPr/>
          <a:lstStyle/>
          <a:p>
            <a:r>
              <a:rPr lang="en-US" smtClean="0"/>
              <a:t>FREEING THE ELWA</a:t>
            </a: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Natural </a:t>
            </a:r>
            <a:r>
              <a:rPr lang="en-US" sz="3200" dirty="0" err="1" smtClean="0"/>
              <a:t>Recolonization</a:t>
            </a:r>
            <a:endParaRPr lang="en-US" sz="3200" dirty="0"/>
          </a:p>
        </p:txBody>
      </p:sp>
      <p:sp>
        <p:nvSpPr>
          <p:cNvPr id="3" name="Content Placeholder 2"/>
          <p:cNvSpPr>
            <a:spLocks noGrp="1"/>
          </p:cNvSpPr>
          <p:nvPr>
            <p:ph idx="1"/>
          </p:nvPr>
        </p:nvSpPr>
        <p:spPr>
          <a:xfrm>
            <a:off x="457200" y="1524000"/>
            <a:ext cx="8305800" cy="4525963"/>
          </a:xfrm>
        </p:spPr>
        <p:txBody>
          <a:bodyPr>
            <a:normAutofit/>
          </a:bodyPr>
          <a:lstStyle/>
          <a:p>
            <a:r>
              <a:rPr lang="en-US" sz="2400" dirty="0" smtClean="0"/>
              <a:t>The fish above the dams should not have any problems returning to anadromy.</a:t>
            </a:r>
          </a:p>
          <a:p>
            <a:pPr>
              <a:buNone/>
            </a:pPr>
            <a:endParaRPr lang="en-US" sz="2400" dirty="0" smtClean="0"/>
          </a:p>
          <a:p>
            <a:r>
              <a:rPr lang="en-US" sz="2400" dirty="0" smtClean="0"/>
              <a:t>These include;</a:t>
            </a:r>
          </a:p>
          <a:p>
            <a:r>
              <a:rPr lang="en-US" sz="2400" dirty="0" smtClean="0"/>
              <a:t>Sockeye of Lake Sutherland</a:t>
            </a:r>
          </a:p>
          <a:p>
            <a:r>
              <a:rPr lang="en-US" sz="2400" dirty="0" smtClean="0"/>
              <a:t>Coastal cutthroat trout</a:t>
            </a:r>
          </a:p>
          <a:p>
            <a:r>
              <a:rPr lang="en-US" sz="2400" dirty="0" smtClean="0"/>
              <a:t>Bull trout</a:t>
            </a:r>
          </a:p>
          <a:p>
            <a:r>
              <a:rPr lang="en-US" sz="2400" dirty="0" smtClean="0"/>
              <a:t>Dolly </a:t>
            </a:r>
            <a:r>
              <a:rPr lang="en-US" sz="2400" dirty="0" err="1" smtClean="0"/>
              <a:t>Varden</a:t>
            </a:r>
            <a:endParaRPr lang="en-US" sz="2400" dirty="0" smtClean="0"/>
          </a:p>
          <a:p>
            <a:pPr>
              <a:buNone/>
            </a:pPr>
            <a:endParaRPr lang="en-US" sz="2400" dirty="0" smtClean="0"/>
          </a:p>
        </p:txBody>
      </p:sp>
      <p:sp>
        <p:nvSpPr>
          <p:cNvPr id="3074" name="AutoShape 2" descr="http://email.accountsupport.com/horde/imp/view.php?index=1524&amp;mailbox=INBOX&amp;actionID=view_attach&amp;id=2&amp;mimecache=cbc570530fba7bc42a38b6f6a177ce49"/>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482" name="Picture 2" descr="I:\Interp\Elwha Restoration Education\Cutthroattrout_preview.jpg"/>
          <p:cNvPicPr>
            <a:picLocks noChangeAspect="1" noChangeArrowheads="1"/>
          </p:cNvPicPr>
          <p:nvPr/>
        </p:nvPicPr>
        <p:blipFill>
          <a:blip r:embed="rId3" cstate="print"/>
          <a:srcRect l="2400" t="18318" r="19200" b="7207"/>
          <a:stretch>
            <a:fillRect/>
          </a:stretch>
        </p:blipFill>
        <p:spPr bwMode="auto">
          <a:xfrm>
            <a:off x="4495800" y="3810000"/>
            <a:ext cx="4456471" cy="2819400"/>
          </a:xfrm>
          <a:prstGeom prst="rect">
            <a:avLst/>
          </a:prstGeom>
          <a:noFill/>
        </p:spPr>
      </p:pic>
      <p:sp>
        <p:nvSpPr>
          <p:cNvPr id="4" name="Footer Placeholder 3"/>
          <p:cNvSpPr>
            <a:spLocks noGrp="1"/>
          </p:cNvSpPr>
          <p:nvPr>
            <p:ph type="ftr" sz="quarter" idx="3"/>
          </p:nvPr>
        </p:nvSpPr>
        <p:spPr/>
        <p:txBody>
          <a:bodyPr/>
          <a:lstStyle/>
          <a:p>
            <a:r>
              <a:rPr lang="en-US" smtClean="0"/>
              <a:t>FREEING THE ELWA</a:t>
            </a: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dfw.wa.gov/gallery2/main.php?g2_view=core.DownloadItem&amp;g2_itemId=9361&amp;g2_serialNumber=2"/>
          <p:cNvPicPr>
            <a:picLocks noChangeAspect="1" noChangeArrowheads="1"/>
          </p:cNvPicPr>
          <p:nvPr/>
        </p:nvPicPr>
        <p:blipFill>
          <a:blip r:embed="rId3" cstate="print"/>
          <a:srcRect t="4000" r="800"/>
          <a:stretch>
            <a:fillRect/>
          </a:stretch>
        </p:blipFill>
        <p:spPr bwMode="auto">
          <a:xfrm>
            <a:off x="2362200" y="2819400"/>
            <a:ext cx="5227320" cy="3733800"/>
          </a:xfrm>
          <a:prstGeom prst="rect">
            <a:avLst/>
          </a:prstGeom>
          <a:noFill/>
        </p:spPr>
      </p:pic>
      <p:sp>
        <p:nvSpPr>
          <p:cNvPr id="2052" name="AutoShape 4" descr="http://email.accountsupport.com/horde/imp/view.php?index=1524&amp;mailbox=INBOX&amp;actionID=view_attach&amp;id=2&amp;mimecache=cbc570530fba7bc42a38b6f6a177ce49"/>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3" name="Group 8"/>
          <p:cNvGrpSpPr/>
          <p:nvPr/>
        </p:nvGrpSpPr>
        <p:grpSpPr>
          <a:xfrm>
            <a:off x="0" y="2819400"/>
            <a:ext cx="9144000" cy="3733800"/>
            <a:chOff x="0" y="3429000"/>
            <a:chExt cx="9144000" cy="3429000"/>
          </a:xfrm>
        </p:grpSpPr>
        <p:pic>
          <p:nvPicPr>
            <p:cNvPr id="4" name="Picture 2" descr="Image27"/>
            <p:cNvPicPr>
              <a:picLocks noChangeAspect="1" noChangeArrowheads="1"/>
            </p:cNvPicPr>
            <p:nvPr/>
          </p:nvPicPr>
          <p:blipFill>
            <a:blip r:embed="rId4" cstate="print">
              <a:lum bright="5000" contrast="5000"/>
            </a:blip>
            <a:srcRect l="5917" t="3294" r="11243" b="4480"/>
            <a:stretch>
              <a:fillRect/>
            </a:stretch>
          </p:blipFill>
          <p:spPr bwMode="auto">
            <a:xfrm>
              <a:off x="4800600" y="3429000"/>
              <a:ext cx="4343400" cy="3429000"/>
            </a:xfrm>
            <a:prstGeom prst="rect">
              <a:avLst/>
            </a:prstGeom>
            <a:noFill/>
            <a:ln w="9525">
              <a:noFill/>
              <a:miter lim="800000"/>
              <a:headEnd/>
              <a:tailEnd/>
            </a:ln>
          </p:spPr>
        </p:pic>
        <p:pic>
          <p:nvPicPr>
            <p:cNvPr id="8" name="Picture 7" descr="untitled.bmp"/>
            <p:cNvPicPr>
              <a:picLocks noChangeAspect="1"/>
            </p:cNvPicPr>
            <p:nvPr/>
          </p:nvPicPr>
          <p:blipFill>
            <a:blip r:embed="rId5" cstate="print"/>
            <a:srcRect l="5000" t="1219" r="8667" b="8537"/>
            <a:stretch>
              <a:fillRect/>
            </a:stretch>
          </p:blipFill>
          <p:spPr>
            <a:xfrm>
              <a:off x="0" y="3429000"/>
              <a:ext cx="4800600" cy="3429000"/>
            </a:xfrm>
            <a:prstGeom prst="rect">
              <a:avLst/>
            </a:prstGeom>
          </p:spPr>
        </p:pic>
      </p:grpSp>
      <p:sp>
        <p:nvSpPr>
          <p:cNvPr id="2" name="Title 1"/>
          <p:cNvSpPr>
            <a:spLocks noGrp="1"/>
          </p:cNvSpPr>
          <p:nvPr>
            <p:ph type="title"/>
          </p:nvPr>
        </p:nvSpPr>
        <p:spPr>
          <a:xfrm>
            <a:off x="457200" y="228600"/>
            <a:ext cx="8229600" cy="762000"/>
          </a:xfrm>
        </p:spPr>
        <p:txBody>
          <a:bodyPr>
            <a:normAutofit/>
          </a:bodyPr>
          <a:lstStyle/>
          <a:p>
            <a:r>
              <a:rPr lang="en-US" sz="3200" dirty="0" smtClean="0"/>
              <a:t>Hatchery Assisted Recovery</a:t>
            </a:r>
            <a:endParaRPr lang="en-US" sz="3200" dirty="0"/>
          </a:p>
        </p:txBody>
      </p:sp>
      <p:sp>
        <p:nvSpPr>
          <p:cNvPr id="10" name="TextBox 9"/>
          <p:cNvSpPr txBox="1"/>
          <p:nvPr/>
        </p:nvSpPr>
        <p:spPr>
          <a:xfrm>
            <a:off x="838200" y="1143000"/>
            <a:ext cx="7315200" cy="830997"/>
          </a:xfrm>
          <a:prstGeom prst="rect">
            <a:avLst/>
          </a:prstGeom>
          <a:noFill/>
        </p:spPr>
        <p:txBody>
          <a:bodyPr wrap="square" rtlCol="0">
            <a:spAutoFit/>
          </a:bodyPr>
          <a:lstStyle/>
          <a:p>
            <a:pPr algn="ctr"/>
            <a:r>
              <a:rPr lang="en-US" sz="2400" dirty="0" smtClean="0">
                <a:latin typeface="Cambria" pitchFamily="18" charset="0"/>
              </a:rPr>
              <a:t>Coho, Chum, and Steelhead </a:t>
            </a:r>
            <a:r>
              <a:rPr lang="en-US" sz="2400" dirty="0" smtClean="0">
                <a:latin typeface="Cambria" pitchFamily="18" charset="0"/>
              </a:rPr>
              <a:t>natural </a:t>
            </a:r>
            <a:r>
              <a:rPr lang="en-US" sz="2400" dirty="0" err="1" smtClean="0">
                <a:latin typeface="Cambria" pitchFamily="18" charset="0"/>
              </a:rPr>
              <a:t>recolonization</a:t>
            </a:r>
            <a:r>
              <a:rPr lang="en-US" sz="2400" dirty="0" smtClean="0">
                <a:latin typeface="Cambria" pitchFamily="18" charset="0"/>
              </a:rPr>
              <a:t> is </a:t>
            </a:r>
            <a:r>
              <a:rPr lang="en-US" sz="2400" dirty="0" smtClean="0">
                <a:latin typeface="Cambria" pitchFamily="18" charset="0"/>
              </a:rPr>
              <a:t>assisted by </a:t>
            </a:r>
            <a:r>
              <a:rPr lang="en-US" sz="2400" dirty="0" smtClean="0">
                <a:latin typeface="Cambria" pitchFamily="18" charset="0"/>
              </a:rPr>
              <a:t>hatcheries.</a:t>
            </a:r>
            <a:endParaRPr lang="en-US" sz="2400" dirty="0" smtClean="0">
              <a:latin typeface="Cambria" pitchFamily="18" charset="0"/>
            </a:endParaRPr>
          </a:p>
        </p:txBody>
      </p:sp>
      <p:sp>
        <p:nvSpPr>
          <p:cNvPr id="5" name="Footer Placeholder 4"/>
          <p:cNvSpPr>
            <a:spLocks noGrp="1"/>
          </p:cNvSpPr>
          <p:nvPr>
            <p:ph type="ftr" sz="quarter" idx="3"/>
          </p:nvPr>
        </p:nvSpPr>
        <p:spPr/>
        <p:txBody>
          <a:bodyPr/>
          <a:lstStyle/>
          <a:p>
            <a:r>
              <a:rPr lang="en-US" smtClean="0"/>
              <a:t>FREEING THE ELWA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3200" b="1" dirty="0" smtClean="0"/>
              <a:t>Pink Salmon Recovery</a:t>
            </a:r>
            <a:endParaRPr lang="en-US" sz="3200" b="1" dirty="0"/>
          </a:p>
        </p:txBody>
      </p:sp>
      <p:sp>
        <p:nvSpPr>
          <p:cNvPr id="3" name="Content Placeholder 2"/>
          <p:cNvSpPr>
            <a:spLocks noGrp="1"/>
          </p:cNvSpPr>
          <p:nvPr>
            <p:ph idx="1"/>
          </p:nvPr>
        </p:nvSpPr>
        <p:spPr>
          <a:xfrm>
            <a:off x="304800" y="1219201"/>
            <a:ext cx="8458200" cy="2514600"/>
          </a:xfrm>
        </p:spPr>
        <p:txBody>
          <a:bodyPr>
            <a:normAutofit/>
          </a:bodyPr>
          <a:lstStyle/>
          <a:p>
            <a:pPr algn="ctr">
              <a:buNone/>
            </a:pPr>
            <a:r>
              <a:rPr lang="en-US" sz="2400" dirty="0" smtClean="0"/>
              <a:t>Pink salmon where historically the most numerous fish in the river at up to </a:t>
            </a:r>
            <a:r>
              <a:rPr lang="en-US" sz="2400" b="1" dirty="0" smtClean="0"/>
              <a:t>200,000 returns</a:t>
            </a:r>
            <a:r>
              <a:rPr lang="en-US" sz="2400" dirty="0" smtClean="0"/>
              <a:t> in odd-years.</a:t>
            </a:r>
          </a:p>
          <a:p>
            <a:pPr algn="ctr"/>
            <a:endParaRPr lang="en-US" sz="2400" dirty="0" smtClean="0"/>
          </a:p>
          <a:p>
            <a:pPr algn="ctr">
              <a:buNone/>
            </a:pPr>
            <a:r>
              <a:rPr lang="en-US" sz="2400" dirty="0" smtClean="0"/>
              <a:t>In 2010, </a:t>
            </a:r>
            <a:r>
              <a:rPr lang="en-US" sz="2400" dirty="0" smtClean="0"/>
              <a:t>they </a:t>
            </a:r>
            <a:r>
              <a:rPr lang="en-US" sz="2400" dirty="0" smtClean="0"/>
              <a:t>were </a:t>
            </a:r>
            <a:r>
              <a:rPr lang="en-US" sz="2400" dirty="0" smtClean="0"/>
              <a:t>the </a:t>
            </a:r>
            <a:r>
              <a:rPr lang="en-US" sz="2400" b="1" dirty="0" smtClean="0"/>
              <a:t>rarest</a:t>
            </a:r>
            <a:r>
              <a:rPr lang="en-US" sz="2400" dirty="0" smtClean="0"/>
              <a:t> of the salmon at only 50-200 adult returns!</a:t>
            </a:r>
          </a:p>
        </p:txBody>
      </p:sp>
      <p:pic>
        <p:nvPicPr>
          <p:cNvPr id="4" name="Picture 6" descr="pink.jpg                                                       000151AFTamagawa                       BDAEF86B:"/>
          <p:cNvPicPr>
            <a:picLocks noChangeAspect="1" noChangeArrowheads="1"/>
          </p:cNvPicPr>
          <p:nvPr/>
        </p:nvPicPr>
        <p:blipFill>
          <a:blip r:embed="rId3" cstate="print"/>
          <a:srcRect b="46977"/>
          <a:stretch>
            <a:fillRect/>
          </a:stretch>
        </p:blipFill>
        <p:spPr bwMode="auto">
          <a:xfrm>
            <a:off x="1143000" y="3657600"/>
            <a:ext cx="6766560" cy="2521180"/>
          </a:xfrm>
          <a:prstGeom prst="rect">
            <a:avLst/>
          </a:prstGeom>
          <a:noFill/>
          <a:ln w="12700">
            <a:solidFill>
              <a:srgbClr val="FF0000"/>
            </a:solidFill>
            <a:miter lim="800000"/>
            <a:headEnd/>
            <a:tailEnd/>
          </a:ln>
        </p:spPr>
      </p:pic>
      <p:sp>
        <p:nvSpPr>
          <p:cNvPr id="5" name="Footer Placeholder 4"/>
          <p:cNvSpPr>
            <a:spLocks noGrp="1"/>
          </p:cNvSpPr>
          <p:nvPr>
            <p:ph type="ftr" sz="quarter" idx="3"/>
          </p:nvPr>
        </p:nvSpPr>
        <p:spPr/>
        <p:txBody>
          <a:bodyPr/>
          <a:lstStyle/>
          <a:p>
            <a:r>
              <a:rPr lang="en-US" smtClean="0"/>
              <a:t>FREEING THE ELWA</a:t>
            </a: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Chinook Salmon Recovery</a:t>
            </a:r>
            <a:endParaRPr lang="en-US" sz="3200" dirty="0"/>
          </a:p>
        </p:txBody>
      </p:sp>
      <p:sp>
        <p:nvSpPr>
          <p:cNvPr id="3" name="Content Placeholder 2"/>
          <p:cNvSpPr>
            <a:spLocks noGrp="1"/>
          </p:cNvSpPr>
          <p:nvPr>
            <p:ph idx="1"/>
          </p:nvPr>
        </p:nvSpPr>
        <p:spPr>
          <a:xfrm>
            <a:off x="533400" y="1524000"/>
            <a:ext cx="8229600" cy="4525963"/>
          </a:xfrm>
        </p:spPr>
        <p:txBody>
          <a:bodyPr>
            <a:normAutofit/>
          </a:bodyPr>
          <a:lstStyle/>
          <a:p>
            <a:r>
              <a:rPr lang="en-US" sz="2400" dirty="0" smtClean="0"/>
              <a:t>Chinook have the lowest stray rate of the salmon species, so natural recolonization would take a very long time.</a:t>
            </a:r>
          </a:p>
          <a:p>
            <a:r>
              <a:rPr lang="en-US" sz="2400" dirty="0" smtClean="0"/>
              <a:t>Chinook will be restored to the upper reaches with the use of helicopters and fire buckets.</a:t>
            </a:r>
          </a:p>
        </p:txBody>
      </p:sp>
      <p:pic>
        <p:nvPicPr>
          <p:cNvPr id="12" name="Picture 11" descr="colorchinook.tif"/>
          <p:cNvPicPr>
            <a:picLocks noChangeAspect="1"/>
          </p:cNvPicPr>
          <p:nvPr/>
        </p:nvPicPr>
        <p:blipFill>
          <a:blip r:embed="rId3" cstate="print"/>
          <a:stretch>
            <a:fillRect/>
          </a:stretch>
        </p:blipFill>
        <p:spPr>
          <a:xfrm>
            <a:off x="1828800" y="5081016"/>
            <a:ext cx="5233416" cy="1776984"/>
          </a:xfrm>
          <a:prstGeom prst="rect">
            <a:avLst/>
          </a:prstGeom>
        </p:spPr>
      </p:pic>
      <p:grpSp>
        <p:nvGrpSpPr>
          <p:cNvPr id="6" name="Group 10"/>
          <p:cNvGrpSpPr/>
          <p:nvPr/>
        </p:nvGrpSpPr>
        <p:grpSpPr>
          <a:xfrm>
            <a:off x="0" y="0"/>
            <a:ext cx="9144000" cy="6858000"/>
            <a:chOff x="0" y="0"/>
            <a:chExt cx="9144000" cy="6858000"/>
          </a:xfrm>
        </p:grpSpPr>
        <p:grpSp>
          <p:nvGrpSpPr>
            <p:cNvPr id="7" name="Group 8"/>
            <p:cNvGrpSpPr/>
            <p:nvPr/>
          </p:nvGrpSpPr>
          <p:grpSpPr>
            <a:xfrm>
              <a:off x="5486400" y="0"/>
              <a:ext cx="3657600" cy="6858000"/>
              <a:chOff x="5486400" y="0"/>
              <a:chExt cx="3657600" cy="6858000"/>
            </a:xfrm>
          </p:grpSpPr>
          <p:pic>
            <p:nvPicPr>
              <p:cNvPr id="5" name="Picture 4" descr="helicopter.jpg"/>
              <p:cNvPicPr>
                <a:picLocks noChangeAspect="1"/>
              </p:cNvPicPr>
              <p:nvPr/>
            </p:nvPicPr>
            <p:blipFill>
              <a:blip r:embed="rId4" cstate="print">
                <a:lum bright="5000" contrast="3000"/>
              </a:blip>
              <a:stretch>
                <a:fillRect/>
              </a:stretch>
            </p:blipFill>
            <p:spPr>
              <a:xfrm>
                <a:off x="5486400" y="0"/>
                <a:ext cx="3657600" cy="2438399"/>
              </a:xfrm>
              <a:prstGeom prst="rect">
                <a:avLst/>
              </a:prstGeom>
            </p:spPr>
          </p:pic>
          <p:pic>
            <p:nvPicPr>
              <p:cNvPr id="4" name="Picture 3" descr="Helicopter and bucket.jpg"/>
              <p:cNvPicPr>
                <a:picLocks noChangeAspect="1"/>
              </p:cNvPicPr>
              <p:nvPr/>
            </p:nvPicPr>
            <p:blipFill>
              <a:blip r:embed="rId5" cstate="print">
                <a:lum bright="12000" contrast="20000"/>
              </a:blip>
              <a:srcRect l="2755" t="15178" r="9091" b="10281"/>
              <a:stretch>
                <a:fillRect/>
              </a:stretch>
            </p:blipFill>
            <p:spPr>
              <a:xfrm>
                <a:off x="5486400" y="4648200"/>
                <a:ext cx="3657600" cy="2209800"/>
              </a:xfrm>
              <a:prstGeom prst="rect">
                <a:avLst/>
              </a:prstGeom>
            </p:spPr>
          </p:pic>
          <p:pic>
            <p:nvPicPr>
              <p:cNvPr id="8" name="Picture 7" descr="IMG_1232.jpg"/>
              <p:cNvPicPr>
                <a:picLocks noChangeAspect="1"/>
              </p:cNvPicPr>
              <p:nvPr/>
            </p:nvPicPr>
            <p:blipFill>
              <a:blip r:embed="rId6" cstate="print"/>
              <a:stretch>
                <a:fillRect/>
              </a:stretch>
            </p:blipFill>
            <p:spPr>
              <a:xfrm>
                <a:off x="5486400" y="2057400"/>
                <a:ext cx="3657600" cy="2743200"/>
              </a:xfrm>
              <a:prstGeom prst="rect">
                <a:avLst/>
              </a:prstGeom>
            </p:spPr>
          </p:pic>
        </p:grpSp>
        <p:pic>
          <p:nvPicPr>
            <p:cNvPr id="3074" name="Picture 2"/>
            <p:cNvPicPr>
              <a:picLocks noChangeAspect="1" noChangeArrowheads="1"/>
            </p:cNvPicPr>
            <p:nvPr/>
          </p:nvPicPr>
          <p:blipFill>
            <a:blip r:embed="rId7" cstate="print"/>
            <a:srcRect l="4040" t="2222" r="4393" b="3333"/>
            <a:stretch>
              <a:fillRect/>
            </a:stretch>
          </p:blipFill>
          <p:spPr bwMode="auto">
            <a:xfrm>
              <a:off x="0" y="0"/>
              <a:ext cx="5486400" cy="6858000"/>
            </a:xfrm>
            <a:prstGeom prst="rect">
              <a:avLst/>
            </a:prstGeom>
            <a:noFill/>
            <a:ln w="9525">
              <a:noFill/>
              <a:miter lim="800000"/>
              <a:headEnd/>
              <a:tailEnd/>
            </a:ln>
            <a:effectLst/>
          </p:spPr>
        </p:pic>
      </p:grpSp>
      <p:sp>
        <p:nvSpPr>
          <p:cNvPr id="9" name="Footer Placeholder 8"/>
          <p:cNvSpPr>
            <a:spLocks noGrp="1"/>
          </p:cNvSpPr>
          <p:nvPr>
            <p:ph type="ftr" sz="quarter" idx="3"/>
          </p:nvPr>
        </p:nvSpPr>
        <p:spPr/>
        <p:txBody>
          <a:bodyPr/>
          <a:lstStyle/>
          <a:p>
            <a:r>
              <a:rPr lang="en-US" smtClean="0"/>
              <a:t>FREEING THE ELWA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graphicFrame>
        <p:nvGraphicFramePr>
          <p:cNvPr id="6" name="Table 5"/>
          <p:cNvGraphicFramePr>
            <a:graphicFrameLocks noGrp="1"/>
          </p:cNvGraphicFramePr>
          <p:nvPr/>
        </p:nvGraphicFramePr>
        <p:xfrm>
          <a:off x="0" y="0"/>
          <a:ext cx="9144000" cy="6751753"/>
        </p:xfrm>
        <a:graphic>
          <a:graphicData uri="http://schemas.openxmlformats.org/drawingml/2006/table">
            <a:tbl>
              <a:tblPr firstRow="1" bandRow="1">
                <a:tableStyleId>{5C22544A-7EE6-4342-B048-85BDC9FD1C3A}</a:tableStyleId>
              </a:tblPr>
              <a:tblGrid>
                <a:gridCol w="1828800"/>
                <a:gridCol w="2270234"/>
                <a:gridCol w="1813034"/>
                <a:gridCol w="1970690"/>
                <a:gridCol w="1261242"/>
              </a:tblGrid>
              <a:tr h="1261875">
                <a:tc>
                  <a:txBody>
                    <a:bodyPr/>
                    <a:lstStyle/>
                    <a:p>
                      <a:pPr algn="ctr"/>
                      <a:r>
                        <a:rPr lang="en-US" sz="1800" b="1" dirty="0" smtClean="0"/>
                        <a:t>Species</a:t>
                      </a:r>
                      <a:endParaRPr lang="en-US" sz="1800" b="1" dirty="0"/>
                    </a:p>
                  </a:txBody>
                  <a:tcPr/>
                </a:tc>
                <a:tc>
                  <a:txBody>
                    <a:bodyPr/>
                    <a:lstStyle/>
                    <a:p>
                      <a:pPr algn="ctr"/>
                      <a:r>
                        <a:rPr lang="en-US" sz="1800" b="1" dirty="0" smtClean="0"/>
                        <a:t>Current Escapement of </a:t>
                      </a:r>
                    </a:p>
                    <a:p>
                      <a:pPr algn="ctr"/>
                      <a:r>
                        <a:rPr lang="en-US" sz="1800" b="1" dirty="0" smtClean="0"/>
                        <a:t>wild</a:t>
                      </a:r>
                      <a:r>
                        <a:rPr lang="en-US" sz="1800" b="1" baseline="0" dirty="0" smtClean="0"/>
                        <a:t> populations</a:t>
                      </a:r>
                      <a:endParaRPr lang="en-US" sz="1800" b="1" dirty="0"/>
                    </a:p>
                  </a:txBody>
                  <a:tcPr/>
                </a:tc>
                <a:tc>
                  <a:txBody>
                    <a:bodyPr/>
                    <a:lstStyle/>
                    <a:p>
                      <a:pPr algn="ctr"/>
                      <a:r>
                        <a:rPr lang="en-US" sz="1800" b="1" dirty="0" smtClean="0"/>
                        <a:t>Lower Escapement Estimate</a:t>
                      </a:r>
                      <a:endParaRPr lang="en-US" sz="1800" b="1" dirty="0"/>
                    </a:p>
                  </a:txBody>
                  <a:tcPr/>
                </a:tc>
                <a:tc>
                  <a:txBody>
                    <a:bodyPr/>
                    <a:lstStyle/>
                    <a:p>
                      <a:pPr algn="ctr"/>
                      <a:r>
                        <a:rPr lang="en-US" sz="1800" b="1" dirty="0" smtClean="0"/>
                        <a:t>Upper Escapement</a:t>
                      </a:r>
                      <a:r>
                        <a:rPr lang="en-US" sz="1800" b="1" baseline="0" dirty="0" smtClean="0"/>
                        <a:t> Estimate</a:t>
                      </a:r>
                      <a:endParaRPr lang="en-US" sz="1800" b="1" dirty="0"/>
                    </a:p>
                  </a:txBody>
                  <a:tcPr/>
                </a:tc>
                <a:tc>
                  <a:txBody>
                    <a:bodyPr/>
                    <a:lstStyle/>
                    <a:p>
                      <a:pPr algn="ctr"/>
                      <a:r>
                        <a:rPr lang="en-US" sz="1800" b="1" dirty="0" smtClean="0"/>
                        <a:t>Harvest</a:t>
                      </a:r>
                      <a:r>
                        <a:rPr lang="en-US" sz="1800" b="1" baseline="0" dirty="0" smtClean="0"/>
                        <a:t> Rate</a:t>
                      </a:r>
                      <a:endParaRPr lang="en-US" sz="1800" b="1" dirty="0"/>
                    </a:p>
                  </a:txBody>
                  <a:tcPr/>
                </a:tc>
              </a:tr>
              <a:tr h="731088">
                <a:tc>
                  <a:txBody>
                    <a:bodyPr/>
                    <a:lstStyle/>
                    <a:p>
                      <a:r>
                        <a:rPr lang="en-US" sz="2000" b="1" dirty="0" smtClean="0"/>
                        <a:t>Chinook</a:t>
                      </a:r>
                      <a:r>
                        <a:rPr lang="en-US" sz="2000" b="1" baseline="0" dirty="0" smtClean="0"/>
                        <a:t> </a:t>
                      </a:r>
                      <a:r>
                        <a:rPr lang="en-US" sz="2000" b="1" baseline="30000" dirty="0" smtClean="0"/>
                        <a:t>e</a:t>
                      </a:r>
                      <a:endParaRPr lang="en-US" sz="2000" b="1" baseline="30000" dirty="0"/>
                    </a:p>
                  </a:txBody>
                  <a:tcPr/>
                </a:tc>
                <a:tc>
                  <a:txBody>
                    <a:bodyPr/>
                    <a:lstStyle/>
                    <a:p>
                      <a:pPr algn="r"/>
                      <a:r>
                        <a:rPr lang="en-US" sz="2400" dirty="0" smtClean="0"/>
                        <a:t>~ 2,200</a:t>
                      </a:r>
                      <a:endParaRPr lang="en-US" sz="2400" dirty="0"/>
                    </a:p>
                  </a:txBody>
                  <a:tcPr/>
                </a:tc>
                <a:tc>
                  <a:txBody>
                    <a:bodyPr/>
                    <a:lstStyle/>
                    <a:p>
                      <a:pPr algn="r"/>
                      <a:r>
                        <a:rPr lang="en-US" sz="2400" dirty="0" smtClean="0"/>
                        <a:t>6,900</a:t>
                      </a:r>
                      <a:endParaRPr lang="en-US" sz="2400" dirty="0"/>
                    </a:p>
                  </a:txBody>
                  <a:tcPr/>
                </a:tc>
                <a:tc>
                  <a:txBody>
                    <a:bodyPr/>
                    <a:lstStyle/>
                    <a:p>
                      <a:pPr algn="r"/>
                      <a:r>
                        <a:rPr lang="en-US" sz="2400" dirty="0" smtClean="0"/>
                        <a:t>17,000</a:t>
                      </a:r>
                      <a:endParaRPr lang="en-US" sz="2400" dirty="0"/>
                    </a:p>
                  </a:txBody>
                  <a:tcPr/>
                </a:tc>
                <a:tc>
                  <a:txBody>
                    <a:bodyPr/>
                    <a:lstStyle/>
                    <a:p>
                      <a:pPr algn="r"/>
                      <a:r>
                        <a:rPr lang="en-US" sz="2000" dirty="0" smtClean="0"/>
                        <a:t>65%</a:t>
                      </a:r>
                      <a:endParaRPr lang="en-US" sz="2000" dirty="0"/>
                    </a:p>
                  </a:txBody>
                  <a:tcPr/>
                </a:tc>
              </a:tr>
              <a:tr h="731088">
                <a:tc>
                  <a:txBody>
                    <a:bodyPr/>
                    <a:lstStyle/>
                    <a:p>
                      <a:r>
                        <a:rPr lang="en-US" sz="2000" b="1" dirty="0" smtClean="0"/>
                        <a:t>Coho</a:t>
                      </a:r>
                      <a:endParaRPr lang="en-US" sz="2000" b="1" dirty="0"/>
                    </a:p>
                  </a:txBody>
                  <a:tcPr/>
                </a:tc>
                <a:tc>
                  <a:txBody>
                    <a:bodyPr/>
                    <a:lstStyle/>
                    <a:p>
                      <a:pPr algn="r"/>
                      <a:r>
                        <a:rPr lang="en-US" sz="2400" dirty="0" smtClean="0"/>
                        <a:t>~ 450</a:t>
                      </a:r>
                    </a:p>
                    <a:p>
                      <a:pPr algn="l"/>
                      <a:r>
                        <a:rPr lang="en-US" sz="1000" dirty="0" smtClean="0"/>
                        <a:t>Supplemented</a:t>
                      </a:r>
                      <a:r>
                        <a:rPr lang="en-US" sz="1000" baseline="0" dirty="0" smtClean="0"/>
                        <a:t> with hatchery stock</a:t>
                      </a:r>
                      <a:endParaRPr lang="en-US" sz="1000" dirty="0" smtClean="0"/>
                    </a:p>
                  </a:txBody>
                  <a:tcPr/>
                </a:tc>
                <a:tc>
                  <a:txBody>
                    <a:bodyPr/>
                    <a:lstStyle/>
                    <a:p>
                      <a:pPr algn="r"/>
                      <a:r>
                        <a:rPr lang="en-US" sz="2400" dirty="0" smtClean="0"/>
                        <a:t>12,100</a:t>
                      </a:r>
                      <a:endParaRPr lang="en-US" sz="2400" dirty="0"/>
                    </a:p>
                  </a:txBody>
                  <a:tcPr/>
                </a:tc>
                <a:tc>
                  <a:txBody>
                    <a:bodyPr/>
                    <a:lstStyle/>
                    <a:p>
                      <a:pPr algn="r"/>
                      <a:r>
                        <a:rPr lang="en-US" sz="2400" dirty="0" smtClean="0"/>
                        <a:t>34,500</a:t>
                      </a:r>
                      <a:endParaRPr lang="en-US" sz="2400" dirty="0"/>
                    </a:p>
                  </a:txBody>
                  <a:tcPr/>
                </a:tc>
                <a:tc>
                  <a:txBody>
                    <a:bodyPr/>
                    <a:lstStyle/>
                    <a:p>
                      <a:pPr algn="r"/>
                      <a:r>
                        <a:rPr lang="en-US" sz="2000" dirty="0" smtClean="0"/>
                        <a:t>65%</a:t>
                      </a:r>
                      <a:endParaRPr lang="en-US" sz="2000" dirty="0"/>
                    </a:p>
                  </a:txBody>
                  <a:tcPr/>
                </a:tc>
              </a:tr>
              <a:tr h="731088">
                <a:tc>
                  <a:txBody>
                    <a:bodyPr/>
                    <a:lstStyle/>
                    <a:p>
                      <a:r>
                        <a:rPr lang="en-US" sz="2000" b="1" dirty="0" smtClean="0"/>
                        <a:t>Chum</a:t>
                      </a:r>
                      <a:endParaRPr lang="en-US" sz="2000" b="1" dirty="0"/>
                    </a:p>
                  </a:txBody>
                  <a:tcPr/>
                </a:tc>
                <a:tc>
                  <a:txBody>
                    <a:bodyPr/>
                    <a:lstStyle/>
                    <a:p>
                      <a:pPr algn="r"/>
                      <a:r>
                        <a:rPr lang="en-US" sz="2400" dirty="0" smtClean="0"/>
                        <a:t>&lt; 300</a:t>
                      </a:r>
                      <a:endParaRPr lang="en-US" sz="2400" dirty="0"/>
                    </a:p>
                  </a:txBody>
                  <a:tcPr/>
                </a:tc>
                <a:tc>
                  <a:txBody>
                    <a:bodyPr/>
                    <a:lstStyle/>
                    <a:p>
                      <a:pPr algn="r"/>
                      <a:r>
                        <a:rPr lang="en-US" sz="2400" dirty="0" smtClean="0"/>
                        <a:t>18,000</a:t>
                      </a:r>
                      <a:endParaRPr lang="en-US" sz="2400" dirty="0"/>
                    </a:p>
                  </a:txBody>
                  <a:tcPr/>
                </a:tc>
                <a:tc>
                  <a:txBody>
                    <a:bodyPr/>
                    <a:lstStyle/>
                    <a:p>
                      <a:pPr algn="r"/>
                      <a:r>
                        <a:rPr lang="en-US" sz="2400" dirty="0" smtClean="0"/>
                        <a:t>40,000</a:t>
                      </a:r>
                      <a:endParaRPr lang="en-US" sz="2400" dirty="0"/>
                    </a:p>
                  </a:txBody>
                  <a:tcPr/>
                </a:tc>
                <a:tc>
                  <a:txBody>
                    <a:bodyPr/>
                    <a:lstStyle/>
                    <a:p>
                      <a:pPr algn="r"/>
                      <a:r>
                        <a:rPr lang="en-US" sz="2000" dirty="0" smtClean="0"/>
                        <a:t>50%</a:t>
                      </a:r>
                      <a:endParaRPr lang="en-US" sz="2000" dirty="0"/>
                    </a:p>
                  </a:txBody>
                  <a:tcPr/>
                </a:tc>
              </a:tr>
              <a:tr h="731088">
                <a:tc>
                  <a:txBody>
                    <a:bodyPr/>
                    <a:lstStyle/>
                    <a:p>
                      <a:r>
                        <a:rPr lang="en-US" sz="2000" b="1" dirty="0" smtClean="0"/>
                        <a:t>Pink</a:t>
                      </a:r>
                      <a:endParaRPr lang="en-US" sz="2000" b="1" dirty="0"/>
                    </a:p>
                  </a:txBody>
                  <a:tcPr/>
                </a:tc>
                <a:tc>
                  <a:txBody>
                    <a:bodyPr/>
                    <a:lstStyle/>
                    <a:p>
                      <a:pPr algn="r"/>
                      <a:r>
                        <a:rPr lang="en-US" sz="2400" dirty="0" smtClean="0"/>
                        <a:t>&lt; 200</a:t>
                      </a:r>
                      <a:endParaRPr lang="en-US" sz="2400" dirty="0"/>
                    </a:p>
                  </a:txBody>
                  <a:tcPr/>
                </a:tc>
                <a:tc>
                  <a:txBody>
                    <a:bodyPr/>
                    <a:lstStyle/>
                    <a:p>
                      <a:pPr algn="r"/>
                      <a:r>
                        <a:rPr lang="en-US" sz="2400" dirty="0" smtClean="0"/>
                        <a:t>96,000</a:t>
                      </a:r>
                      <a:endParaRPr lang="en-US" sz="2400" dirty="0"/>
                    </a:p>
                  </a:txBody>
                  <a:tcPr/>
                </a:tc>
                <a:tc>
                  <a:txBody>
                    <a:bodyPr/>
                    <a:lstStyle/>
                    <a:p>
                      <a:pPr algn="r"/>
                      <a:r>
                        <a:rPr lang="en-US" sz="2400" dirty="0" smtClean="0"/>
                        <a:t>250,000</a:t>
                      </a:r>
                      <a:endParaRPr lang="en-US" sz="2400" dirty="0"/>
                    </a:p>
                  </a:txBody>
                  <a:tcPr/>
                </a:tc>
                <a:tc>
                  <a:txBody>
                    <a:bodyPr/>
                    <a:lstStyle/>
                    <a:p>
                      <a:pPr algn="r"/>
                      <a:r>
                        <a:rPr lang="en-US" sz="2000" dirty="0" smtClean="0"/>
                        <a:t>65%</a:t>
                      </a:r>
                      <a:endParaRPr lang="en-US" sz="2000" dirty="0"/>
                    </a:p>
                  </a:txBody>
                  <a:tcPr/>
                </a:tc>
              </a:tr>
              <a:tr h="731088">
                <a:tc>
                  <a:txBody>
                    <a:bodyPr/>
                    <a:lstStyle/>
                    <a:p>
                      <a:r>
                        <a:rPr lang="en-US" sz="2000" b="1" dirty="0" smtClean="0"/>
                        <a:t>Sockeye</a:t>
                      </a:r>
                      <a:endParaRPr lang="en-US" sz="2000" b="1" dirty="0"/>
                    </a:p>
                  </a:txBody>
                  <a:tcPr/>
                </a:tc>
                <a:tc>
                  <a:txBody>
                    <a:bodyPr/>
                    <a:lstStyle/>
                    <a:p>
                      <a:pPr algn="r"/>
                      <a:r>
                        <a:rPr lang="en-US" sz="2000" dirty="0" smtClean="0"/>
                        <a:t>~ 0</a:t>
                      </a:r>
                    </a:p>
                    <a:p>
                      <a:pPr algn="l"/>
                      <a:endParaRPr lang="en-US" sz="1000" dirty="0" smtClean="0"/>
                    </a:p>
                    <a:p>
                      <a:pPr algn="l"/>
                      <a:r>
                        <a:rPr lang="en-US" sz="1000" dirty="0" smtClean="0"/>
                        <a:t>But,</a:t>
                      </a:r>
                      <a:r>
                        <a:rPr lang="en-US" sz="1000" baseline="0" dirty="0" smtClean="0"/>
                        <a:t> population lives in Lake Sutherland</a:t>
                      </a:r>
                      <a:endParaRPr lang="en-US" sz="1000" dirty="0"/>
                    </a:p>
                  </a:txBody>
                  <a:tcPr/>
                </a:tc>
                <a:tc>
                  <a:txBody>
                    <a:bodyPr/>
                    <a:lstStyle/>
                    <a:p>
                      <a:pPr algn="r"/>
                      <a:r>
                        <a:rPr lang="en-US" sz="2400" dirty="0" smtClean="0"/>
                        <a:t>6,000</a:t>
                      </a:r>
                      <a:endParaRPr lang="en-US" sz="2400" dirty="0"/>
                    </a:p>
                  </a:txBody>
                  <a:tcPr/>
                </a:tc>
                <a:tc>
                  <a:txBody>
                    <a:bodyPr/>
                    <a:lstStyle/>
                    <a:p>
                      <a:pPr algn="r"/>
                      <a:r>
                        <a:rPr lang="en-US" sz="2000" dirty="0" smtClean="0"/>
                        <a:t>N/A</a:t>
                      </a:r>
                      <a:endParaRPr lang="en-US" sz="2000" dirty="0"/>
                    </a:p>
                  </a:txBody>
                  <a:tcPr/>
                </a:tc>
                <a:tc>
                  <a:txBody>
                    <a:bodyPr/>
                    <a:lstStyle/>
                    <a:p>
                      <a:pPr algn="r"/>
                      <a:r>
                        <a:rPr lang="en-US" sz="2000" dirty="0" smtClean="0"/>
                        <a:t>N/A</a:t>
                      </a:r>
                      <a:endParaRPr lang="en-US" sz="2000" dirty="0"/>
                    </a:p>
                  </a:txBody>
                  <a:tcPr/>
                </a:tc>
              </a:tr>
              <a:tr h="771404">
                <a:tc>
                  <a:txBody>
                    <a:bodyPr/>
                    <a:lstStyle/>
                    <a:p>
                      <a:r>
                        <a:rPr lang="en-US" sz="2000" b="1" dirty="0" smtClean="0"/>
                        <a:t>Steelhead </a:t>
                      </a:r>
                      <a:r>
                        <a:rPr lang="en-US" sz="2000" b="1" baseline="30000" dirty="0" smtClean="0"/>
                        <a:t>e</a:t>
                      </a:r>
                      <a:endParaRPr lang="en-US" sz="2000" b="1" baseline="30000" dirty="0"/>
                    </a:p>
                  </a:txBody>
                  <a:tcPr/>
                </a:tc>
                <a:tc>
                  <a:txBody>
                    <a:bodyPr/>
                    <a:lstStyle/>
                    <a:p>
                      <a:pPr algn="r"/>
                      <a:r>
                        <a:rPr lang="en-US" sz="2400" dirty="0" smtClean="0"/>
                        <a:t>~ 333</a:t>
                      </a:r>
                    </a:p>
                    <a:p>
                      <a:pPr algn="l"/>
                      <a:r>
                        <a:rPr lang="en-US" sz="1000" dirty="0" smtClean="0"/>
                        <a:t>But,</a:t>
                      </a:r>
                      <a:r>
                        <a:rPr lang="en-US" sz="1000" baseline="0" dirty="0" smtClean="0"/>
                        <a:t> rainbow trout occur above the dams in significant numbers</a:t>
                      </a:r>
                      <a:endParaRPr lang="en-US" sz="1000" dirty="0"/>
                    </a:p>
                  </a:txBody>
                  <a:tcPr/>
                </a:tc>
                <a:tc>
                  <a:txBody>
                    <a:bodyPr/>
                    <a:lstStyle/>
                    <a:p>
                      <a:pPr algn="r"/>
                      <a:r>
                        <a:rPr lang="en-US" sz="2400" dirty="0" smtClean="0"/>
                        <a:t>5,750</a:t>
                      </a:r>
                      <a:endParaRPr lang="en-US" sz="2400" dirty="0"/>
                    </a:p>
                  </a:txBody>
                  <a:tcPr/>
                </a:tc>
                <a:tc>
                  <a:txBody>
                    <a:bodyPr/>
                    <a:lstStyle/>
                    <a:p>
                      <a:pPr algn="r"/>
                      <a:r>
                        <a:rPr lang="en-US" sz="2400" dirty="0" smtClean="0"/>
                        <a:t>10,100</a:t>
                      </a:r>
                      <a:endParaRPr lang="en-US" sz="2400" dirty="0"/>
                    </a:p>
                  </a:txBody>
                  <a:tcPr/>
                </a:tc>
                <a:tc>
                  <a:txBody>
                    <a:bodyPr/>
                    <a:lstStyle/>
                    <a:p>
                      <a:pPr algn="r"/>
                      <a:r>
                        <a:rPr lang="en-US" sz="2000" dirty="0" smtClean="0"/>
                        <a:t>43%</a:t>
                      </a:r>
                      <a:endParaRPr lang="en-US" sz="2000" dirty="0"/>
                    </a:p>
                  </a:txBody>
                  <a:tcPr/>
                </a:tc>
              </a:tr>
              <a:tr h="940682">
                <a:tc>
                  <a:txBody>
                    <a:bodyPr/>
                    <a:lstStyle/>
                    <a:p>
                      <a:r>
                        <a:rPr lang="en-US" sz="2000" b="1" dirty="0" smtClean="0"/>
                        <a:t>Total </a:t>
                      </a:r>
                      <a:r>
                        <a:rPr lang="en-US" sz="2000" b="1" baseline="0" dirty="0" smtClean="0"/>
                        <a:t>Returns</a:t>
                      </a:r>
                      <a:endParaRPr lang="en-US" sz="2000" b="1" dirty="0"/>
                    </a:p>
                  </a:txBody>
                  <a:tcPr/>
                </a:tc>
                <a:tc>
                  <a:txBody>
                    <a:bodyPr/>
                    <a:lstStyle/>
                    <a:p>
                      <a:pPr algn="r"/>
                      <a:r>
                        <a:rPr lang="en-US" sz="2400" b="1" dirty="0" smtClean="0"/>
                        <a:t>~ 3,500 </a:t>
                      </a:r>
                    </a:p>
                    <a:p>
                      <a:pPr algn="ctr"/>
                      <a:endParaRPr lang="en-US" sz="1000" b="1" dirty="0" smtClean="0"/>
                    </a:p>
                    <a:p>
                      <a:pPr algn="ctr"/>
                      <a:r>
                        <a:rPr lang="en-US" sz="1000" b="1" dirty="0" smtClean="0"/>
                        <a:t>wild anadromous returns</a:t>
                      </a:r>
                      <a:endParaRPr lang="en-US" sz="1000" b="1" dirty="0"/>
                    </a:p>
                  </a:txBody>
                  <a:tcPr/>
                </a:tc>
                <a:tc>
                  <a:txBody>
                    <a:bodyPr/>
                    <a:lstStyle/>
                    <a:p>
                      <a:pPr algn="r"/>
                      <a:r>
                        <a:rPr lang="en-US" sz="2400" b="1" dirty="0" smtClean="0"/>
                        <a:t>~ 144,750</a:t>
                      </a:r>
                      <a:endParaRPr lang="en-US" sz="2400" b="1" dirty="0"/>
                    </a:p>
                  </a:txBody>
                  <a:tcPr/>
                </a:tc>
                <a:tc>
                  <a:txBody>
                    <a:bodyPr/>
                    <a:lstStyle/>
                    <a:p>
                      <a:pPr algn="r"/>
                      <a:r>
                        <a:rPr lang="en-US" sz="2400" b="1" dirty="0" smtClean="0"/>
                        <a:t>~ 357,500</a:t>
                      </a:r>
                      <a:endParaRPr lang="en-US" sz="2400" b="1" dirty="0"/>
                    </a:p>
                  </a:txBody>
                  <a:tcPr/>
                </a:tc>
                <a:tc>
                  <a:txBody>
                    <a:bodyPr/>
                    <a:lstStyle/>
                    <a:p>
                      <a:pPr algn="r"/>
                      <a:endParaRPr lang="en-US" dirty="0"/>
                    </a:p>
                  </a:txBody>
                  <a:tcPr/>
                </a:tc>
              </a:tr>
            </a:tbl>
          </a:graphicData>
        </a:graphic>
      </p:graphicFrame>
      <p:sp>
        <p:nvSpPr>
          <p:cNvPr id="7" name="TextBox 6"/>
          <p:cNvSpPr txBox="1"/>
          <p:nvPr/>
        </p:nvSpPr>
        <p:spPr>
          <a:xfrm>
            <a:off x="0" y="6596390"/>
            <a:ext cx="2286000" cy="523220"/>
          </a:xfrm>
          <a:prstGeom prst="rect">
            <a:avLst/>
          </a:prstGeom>
          <a:noFill/>
        </p:spPr>
        <p:txBody>
          <a:bodyPr wrap="square" rtlCol="0">
            <a:spAutoFit/>
          </a:bodyPr>
          <a:lstStyle/>
          <a:p>
            <a:r>
              <a:rPr lang="en-US" sz="1000" dirty="0" smtClean="0"/>
              <a:t>e = federally</a:t>
            </a:r>
            <a:r>
              <a:rPr lang="en-US" sz="1000" baseline="0" dirty="0" smtClean="0"/>
              <a:t> listed </a:t>
            </a:r>
            <a:r>
              <a:rPr lang="en-US" sz="1000" dirty="0" smtClean="0"/>
              <a:t>endangered</a:t>
            </a:r>
            <a:r>
              <a:rPr lang="en-US" sz="1000" baseline="0" dirty="0" smtClean="0"/>
              <a:t> species</a:t>
            </a:r>
            <a:endParaRPr lang="en-US" sz="1000" dirty="0" smtClean="0"/>
          </a:p>
          <a:p>
            <a:endParaRPr lang="en-US" dirty="0"/>
          </a:p>
        </p:txBody>
      </p:sp>
      <p:sp>
        <p:nvSpPr>
          <p:cNvPr id="4" name="Footer Placeholder 3"/>
          <p:cNvSpPr>
            <a:spLocks noGrp="1"/>
          </p:cNvSpPr>
          <p:nvPr>
            <p:ph type="ftr" sz="quarter" idx="3"/>
          </p:nvPr>
        </p:nvSpPr>
        <p:spPr/>
        <p:txBody>
          <a:bodyPr/>
          <a:lstStyle/>
          <a:p>
            <a:r>
              <a:rPr lang="en-US" smtClean="0"/>
              <a:t>FREEING THE ELWA</a:t>
            </a: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Escapement Rate and Harvests</a:t>
            </a:r>
            <a:endParaRPr lang="en-US" sz="3200" dirty="0"/>
          </a:p>
        </p:txBody>
      </p:sp>
      <p:sp>
        <p:nvSpPr>
          <p:cNvPr id="3" name="Content Placeholder 2"/>
          <p:cNvSpPr>
            <a:spLocks noGrp="1"/>
          </p:cNvSpPr>
          <p:nvPr>
            <p:ph idx="1"/>
          </p:nvPr>
        </p:nvSpPr>
        <p:spPr>
          <a:xfrm>
            <a:off x="457200" y="1447800"/>
            <a:ext cx="8382000" cy="2209800"/>
          </a:xfrm>
        </p:spPr>
        <p:txBody>
          <a:bodyPr>
            <a:normAutofit/>
          </a:bodyPr>
          <a:lstStyle/>
          <a:p>
            <a:r>
              <a:rPr lang="en-US" sz="2400" dirty="0" smtClean="0"/>
              <a:t>The biggest threat to recovery is open ocean harvest.</a:t>
            </a:r>
          </a:p>
          <a:p>
            <a:r>
              <a:rPr lang="en-US" sz="2400" dirty="0" smtClean="0"/>
              <a:t>Nearly 70% of salmon harvested are in Canadian waters.</a:t>
            </a:r>
          </a:p>
          <a:p>
            <a:r>
              <a:rPr lang="en-US" sz="2400" dirty="0" smtClean="0"/>
              <a:t>10% are harvested in Alaskan waters, while only </a:t>
            </a:r>
          </a:p>
          <a:p>
            <a:pPr>
              <a:buNone/>
            </a:pPr>
            <a:r>
              <a:rPr lang="en-US" sz="2400" dirty="0" smtClean="0"/>
              <a:t>	8.5% are harvested commercially in Washington.</a:t>
            </a:r>
            <a:endParaRPr lang="en-US" sz="2400" dirty="0"/>
          </a:p>
        </p:txBody>
      </p:sp>
      <p:pic>
        <p:nvPicPr>
          <p:cNvPr id="6" name="Picture 7" descr="http://wdfw.wa.gov/fish/regs/commregs/graphics/deckload.jpg"/>
          <p:cNvPicPr>
            <a:picLocks noChangeAspect="1" noChangeArrowheads="1"/>
          </p:cNvPicPr>
          <p:nvPr/>
        </p:nvPicPr>
        <p:blipFill>
          <a:blip r:embed="rId3" cstate="print"/>
          <a:srcRect t="8994"/>
          <a:stretch>
            <a:fillRect/>
          </a:stretch>
        </p:blipFill>
        <p:spPr bwMode="auto">
          <a:xfrm>
            <a:off x="4343400" y="3581400"/>
            <a:ext cx="4800600" cy="3276600"/>
          </a:xfrm>
          <a:prstGeom prst="rect">
            <a:avLst/>
          </a:prstGeom>
          <a:noFill/>
        </p:spPr>
      </p:pic>
      <p:pic>
        <p:nvPicPr>
          <p:cNvPr id="1028" name="Picture 4" descr="Soviet trawler"/>
          <p:cNvPicPr>
            <a:picLocks noChangeAspect="1" noChangeArrowheads="1"/>
          </p:cNvPicPr>
          <p:nvPr/>
        </p:nvPicPr>
        <p:blipFill>
          <a:blip r:embed="rId4" cstate="print"/>
          <a:srcRect t="8502"/>
          <a:stretch>
            <a:fillRect/>
          </a:stretch>
        </p:blipFill>
        <p:spPr bwMode="auto">
          <a:xfrm>
            <a:off x="0" y="3581401"/>
            <a:ext cx="4800600" cy="3276600"/>
          </a:xfrm>
          <a:prstGeom prst="rect">
            <a:avLst/>
          </a:prstGeom>
          <a:noFill/>
        </p:spPr>
      </p:pic>
      <p:sp>
        <p:nvSpPr>
          <p:cNvPr id="4" name="Footer Placeholder 3"/>
          <p:cNvSpPr>
            <a:spLocks noGrp="1"/>
          </p:cNvSpPr>
          <p:nvPr>
            <p:ph type="ftr" sz="quarter" idx="3"/>
          </p:nvPr>
        </p:nvSpPr>
        <p:spPr/>
        <p:txBody>
          <a:bodyPr/>
          <a:lstStyle/>
          <a:p>
            <a:r>
              <a:rPr lang="en-US" smtClean="0"/>
              <a:t>FREEING THE ELWA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2" descr="global-blended-temp-pg.gif"/>
          <p:cNvPicPr>
            <a:picLocks noChangeAspect="1"/>
          </p:cNvPicPr>
          <p:nvPr/>
        </p:nvPicPr>
        <p:blipFill>
          <a:blip r:embed="rId3" cstate="print"/>
          <a:stretch>
            <a:fillRect/>
          </a:stretch>
        </p:blipFill>
        <p:spPr>
          <a:xfrm>
            <a:off x="1295400" y="2057400"/>
            <a:ext cx="7848600" cy="2692673"/>
          </a:xfrm>
          <a:prstGeom prst="rect">
            <a:avLst/>
          </a:prstGeom>
        </p:spPr>
      </p:pic>
      <p:sp>
        <p:nvSpPr>
          <p:cNvPr id="2" name="Title 1"/>
          <p:cNvSpPr>
            <a:spLocks noGrp="1"/>
          </p:cNvSpPr>
          <p:nvPr>
            <p:ph type="title"/>
          </p:nvPr>
        </p:nvSpPr>
        <p:spPr>
          <a:xfrm>
            <a:off x="457200" y="274638"/>
            <a:ext cx="8229600" cy="411162"/>
          </a:xfrm>
        </p:spPr>
        <p:txBody>
          <a:bodyPr>
            <a:normAutofit fontScale="90000"/>
          </a:bodyPr>
          <a:lstStyle/>
          <a:p>
            <a:r>
              <a:rPr lang="en-US" sz="3200" b="1" dirty="0" smtClean="0">
                <a:solidFill>
                  <a:srgbClr val="FFFF00"/>
                </a:solidFill>
              </a:rPr>
              <a:t>Other Threats in the Ocean</a:t>
            </a:r>
            <a:endParaRPr lang="en-US" sz="3200" b="1" dirty="0">
              <a:solidFill>
                <a:srgbClr val="FFFF00"/>
              </a:solidFill>
            </a:endParaRPr>
          </a:p>
        </p:txBody>
      </p:sp>
      <p:sp>
        <p:nvSpPr>
          <p:cNvPr id="3" name="Content Placeholder 2"/>
          <p:cNvSpPr>
            <a:spLocks noGrp="1"/>
          </p:cNvSpPr>
          <p:nvPr>
            <p:ph idx="1"/>
          </p:nvPr>
        </p:nvSpPr>
        <p:spPr>
          <a:xfrm>
            <a:off x="304800" y="1066800"/>
            <a:ext cx="8229600" cy="4525963"/>
          </a:xfrm>
        </p:spPr>
        <p:txBody>
          <a:bodyPr>
            <a:normAutofit/>
          </a:bodyPr>
          <a:lstStyle/>
          <a:p>
            <a:r>
              <a:rPr lang="en-US" sz="2400" dirty="0" smtClean="0">
                <a:solidFill>
                  <a:srgbClr val="FFFF00"/>
                </a:solidFill>
              </a:rPr>
              <a:t>Global Warming</a:t>
            </a:r>
          </a:p>
          <a:p>
            <a:r>
              <a:rPr lang="en-US" sz="2400" dirty="0" smtClean="0">
                <a:solidFill>
                  <a:srgbClr val="FFFF00"/>
                </a:solidFill>
              </a:rPr>
              <a:t>El Nino Events</a:t>
            </a:r>
          </a:p>
          <a:p>
            <a:r>
              <a:rPr lang="en-US" sz="2400" dirty="0" smtClean="0">
                <a:solidFill>
                  <a:srgbClr val="FFFF00"/>
                </a:solidFill>
              </a:rPr>
              <a:t>Pollution</a:t>
            </a:r>
          </a:p>
          <a:p>
            <a:r>
              <a:rPr lang="en-US" sz="2400" dirty="0" smtClean="0">
                <a:solidFill>
                  <a:srgbClr val="FFFF00"/>
                </a:solidFill>
              </a:rPr>
              <a:t>By-catch and </a:t>
            </a:r>
          </a:p>
          <a:p>
            <a:r>
              <a:rPr lang="en-US" sz="2400" dirty="0" smtClean="0">
                <a:solidFill>
                  <a:srgbClr val="FFFF00"/>
                </a:solidFill>
              </a:rPr>
              <a:t>Factory Fishing</a:t>
            </a:r>
            <a:endParaRPr lang="en-US" sz="2400" dirty="0">
              <a:solidFill>
                <a:srgbClr val="FFFF00"/>
              </a:solidFill>
            </a:endParaRPr>
          </a:p>
        </p:txBody>
      </p:sp>
      <p:pic>
        <p:nvPicPr>
          <p:cNvPr id="2058" name="Picture 10" descr="http://www.jpl.nasa.gov/images/topex/topex-el-nino-browse.jpg"/>
          <p:cNvPicPr>
            <a:picLocks noChangeAspect="1" noChangeArrowheads="1"/>
          </p:cNvPicPr>
          <p:nvPr/>
        </p:nvPicPr>
        <p:blipFill>
          <a:blip r:embed="rId4" cstate="print"/>
          <a:srcRect/>
          <a:stretch>
            <a:fillRect/>
          </a:stretch>
        </p:blipFill>
        <p:spPr bwMode="auto">
          <a:xfrm>
            <a:off x="3429000" y="1152524"/>
            <a:ext cx="5715000" cy="5705475"/>
          </a:xfrm>
          <a:prstGeom prst="rect">
            <a:avLst/>
          </a:prstGeom>
          <a:noFill/>
        </p:spPr>
      </p:pic>
      <p:grpSp>
        <p:nvGrpSpPr>
          <p:cNvPr id="11" name="Group 10"/>
          <p:cNvGrpSpPr/>
          <p:nvPr/>
        </p:nvGrpSpPr>
        <p:grpSpPr>
          <a:xfrm>
            <a:off x="4568952" y="762000"/>
            <a:ext cx="4575048" cy="6096000"/>
            <a:chOff x="4568952" y="762000"/>
            <a:chExt cx="4575048" cy="6096000"/>
          </a:xfrm>
        </p:grpSpPr>
        <p:pic>
          <p:nvPicPr>
            <p:cNvPr id="2062" name="Picture 14" descr="http://dadecosurf.com/files/u8/Delray_Sewage_Pic.jpg"/>
            <p:cNvPicPr>
              <a:picLocks noChangeAspect="1" noChangeArrowheads="1"/>
            </p:cNvPicPr>
            <p:nvPr/>
          </p:nvPicPr>
          <p:blipFill>
            <a:blip r:embed="rId5" cstate="print"/>
            <a:srcRect/>
            <a:stretch>
              <a:fillRect/>
            </a:stretch>
          </p:blipFill>
          <p:spPr bwMode="auto">
            <a:xfrm>
              <a:off x="4572000" y="762000"/>
              <a:ext cx="4572000" cy="3429000"/>
            </a:xfrm>
            <a:prstGeom prst="rect">
              <a:avLst/>
            </a:prstGeom>
            <a:noFill/>
          </p:spPr>
        </p:pic>
        <p:pic>
          <p:nvPicPr>
            <p:cNvPr id="2060" name="Picture 12" descr="http://www.ecy.wa.gov/PROGRAMS/tcp/sites/oaklandBay/oaklandBayAerialView1_smaller.jpg"/>
            <p:cNvPicPr>
              <a:picLocks noChangeAspect="1" noChangeArrowheads="1"/>
            </p:cNvPicPr>
            <p:nvPr/>
          </p:nvPicPr>
          <p:blipFill>
            <a:blip r:embed="rId6" cstate="print"/>
            <a:srcRect b="9729"/>
            <a:stretch>
              <a:fillRect/>
            </a:stretch>
          </p:blipFill>
          <p:spPr bwMode="auto">
            <a:xfrm>
              <a:off x="4568952" y="4114800"/>
              <a:ext cx="4575048" cy="2743200"/>
            </a:xfrm>
            <a:prstGeom prst="rect">
              <a:avLst/>
            </a:prstGeom>
            <a:noFill/>
          </p:spPr>
        </p:pic>
      </p:grpSp>
      <p:grpSp>
        <p:nvGrpSpPr>
          <p:cNvPr id="12" name="Group 11"/>
          <p:cNvGrpSpPr/>
          <p:nvPr/>
        </p:nvGrpSpPr>
        <p:grpSpPr>
          <a:xfrm>
            <a:off x="0" y="762000"/>
            <a:ext cx="9144000" cy="6096000"/>
            <a:chOff x="0" y="762000"/>
            <a:chExt cx="9144000" cy="6096000"/>
          </a:xfrm>
        </p:grpSpPr>
        <p:pic>
          <p:nvPicPr>
            <p:cNvPr id="2050" name="Picture 2" descr="Image:Shrimp bycatch Heist.jpg">
              <a:hlinkClick r:id="rId7"/>
            </p:cNvPr>
            <p:cNvPicPr>
              <a:picLocks noChangeAspect="1" noChangeArrowheads="1"/>
            </p:cNvPicPr>
            <p:nvPr/>
          </p:nvPicPr>
          <p:blipFill>
            <a:blip r:embed="rId8" cstate="print"/>
            <a:srcRect/>
            <a:stretch>
              <a:fillRect/>
            </a:stretch>
          </p:blipFill>
          <p:spPr bwMode="auto">
            <a:xfrm>
              <a:off x="4419600" y="762000"/>
              <a:ext cx="4724400" cy="3141727"/>
            </a:xfrm>
            <a:prstGeom prst="rect">
              <a:avLst/>
            </a:prstGeom>
            <a:noFill/>
          </p:spPr>
        </p:pic>
        <p:pic>
          <p:nvPicPr>
            <p:cNvPr id="2052" name="Picture 4" descr="http://upload.wikimedia.org/wikipedia/commons/8/86/Albatun_Dod_cropped.jpg"/>
            <p:cNvPicPr>
              <a:picLocks noChangeAspect="1" noChangeArrowheads="1"/>
            </p:cNvPicPr>
            <p:nvPr/>
          </p:nvPicPr>
          <p:blipFill>
            <a:blip r:embed="rId9" cstate="print"/>
            <a:srcRect/>
            <a:stretch>
              <a:fillRect/>
            </a:stretch>
          </p:blipFill>
          <p:spPr bwMode="auto">
            <a:xfrm>
              <a:off x="0" y="3760076"/>
              <a:ext cx="9144000" cy="3097924"/>
            </a:xfrm>
            <a:prstGeom prst="rect">
              <a:avLst/>
            </a:prstGeom>
            <a:noFill/>
          </p:spPr>
        </p:pic>
      </p:grpSp>
      <p:sp>
        <p:nvSpPr>
          <p:cNvPr id="4" name="Footer Placeholder 3"/>
          <p:cNvSpPr>
            <a:spLocks noGrp="1"/>
          </p:cNvSpPr>
          <p:nvPr>
            <p:ph type="ftr" sz="quarter" idx="3"/>
          </p:nvPr>
        </p:nvSpPr>
        <p:spPr/>
        <p:txBody>
          <a:bodyPr/>
          <a:lstStyle/>
          <a:p>
            <a:r>
              <a:rPr lang="en-US" smtClean="0"/>
              <a:t>FREEING THE ELWA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8"/>
                                        </p:tgtEl>
                                        <p:attrNameLst>
                                          <p:attrName>style.visibility</p:attrName>
                                        </p:attrNameLst>
                                      </p:cBhvr>
                                      <p:to>
                                        <p:strVal val="visible"/>
                                      </p:to>
                                    </p:set>
                                    <p:animEffect transition="in" filter="fade">
                                      <p:cBhvr>
                                        <p:cTn id="15" dur="500"/>
                                        <p:tgtEl>
                                          <p:spTgt spid="2058"/>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2000"/>
                                        <p:tgtEl>
                                          <p:spTgt spid="3">
                                            <p:txEl>
                                              <p:pRg st="1" end="1"/>
                                            </p:txEl>
                                          </p:spTgt>
                                        </p:tgtEl>
                                      </p:cBhvr>
                                    </p:animEffect>
                                  </p:childTnLst>
                                </p:cTn>
                              </p:par>
                              <p:par>
                                <p:cTn id="19" presetID="10" presetClass="exit" presetSubtype="0" fill="hold" nodeType="withEffect">
                                  <p:stCondLst>
                                    <p:cond delay="0"/>
                                  </p:stCondLst>
                                  <p:childTnLst>
                                    <p:animEffect transition="out" filter="fade">
                                      <p:cBhvr>
                                        <p:cTn id="20" dur="2000"/>
                                        <p:tgtEl>
                                          <p:spTgt spid="13"/>
                                        </p:tgtEl>
                                      </p:cBhvr>
                                    </p:animEffect>
                                    <p:set>
                                      <p:cBhvr>
                                        <p:cTn id="21" dur="1" fill="hold">
                                          <p:stCondLst>
                                            <p:cond delay="1999"/>
                                          </p:stCondLst>
                                        </p:cTn>
                                        <p:tgtEl>
                                          <p:spTgt spid="1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2000"/>
                                        <p:tgtEl>
                                          <p:spTgt spid="3">
                                            <p:txEl>
                                              <p:pRg st="2" end="2"/>
                                            </p:txEl>
                                          </p:spTgt>
                                        </p:tgtEl>
                                      </p:cBhvr>
                                    </p:animEffect>
                                  </p:childTnLst>
                                </p:cTn>
                              </p:par>
                              <p:par>
                                <p:cTn id="30" presetID="10" presetClass="exit" presetSubtype="0" fill="hold" nodeType="withEffect">
                                  <p:stCondLst>
                                    <p:cond delay="0"/>
                                  </p:stCondLst>
                                  <p:childTnLst>
                                    <p:animEffect transition="out" filter="fade">
                                      <p:cBhvr>
                                        <p:cTn id="31" dur="500"/>
                                        <p:tgtEl>
                                          <p:spTgt spid="2058"/>
                                        </p:tgtEl>
                                      </p:cBhvr>
                                    </p:animEffect>
                                    <p:set>
                                      <p:cBhvr>
                                        <p:cTn id="32" dur="1" fill="hold">
                                          <p:stCondLst>
                                            <p:cond delay="499"/>
                                          </p:stCondLst>
                                        </p:cTn>
                                        <p:tgtEl>
                                          <p:spTgt spid="205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fade">
                                      <p:cBhvr>
                                        <p:cTn id="40" dur="2000"/>
                                        <p:tgtEl>
                                          <p:spTgt spid="3">
                                            <p:txEl>
                                              <p:pRg st="3" end="3"/>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1"/>
          <p:cNvGrpSpPr/>
          <p:nvPr/>
        </p:nvGrpSpPr>
        <p:grpSpPr>
          <a:xfrm>
            <a:off x="0" y="1066800"/>
            <a:ext cx="9144000" cy="4038600"/>
            <a:chOff x="0" y="4038600"/>
            <a:chExt cx="9144000" cy="4038600"/>
          </a:xfrm>
        </p:grpSpPr>
        <p:pic>
          <p:nvPicPr>
            <p:cNvPr id="7" name="Picture 6" descr="IMG_1230.jpg"/>
            <p:cNvPicPr>
              <a:picLocks noChangeAspect="1"/>
            </p:cNvPicPr>
            <p:nvPr/>
          </p:nvPicPr>
          <p:blipFill>
            <a:blip r:embed="rId3" cstate="print">
              <a:lum bright="-10000" contrast="10000"/>
            </a:blip>
            <a:srcRect l="8491" r="6604"/>
            <a:stretch>
              <a:fillRect/>
            </a:stretch>
          </p:blipFill>
          <p:spPr>
            <a:xfrm>
              <a:off x="0" y="4038600"/>
              <a:ext cx="4572000" cy="4038600"/>
            </a:xfrm>
            <a:prstGeom prst="rect">
              <a:avLst/>
            </a:prstGeom>
          </p:spPr>
        </p:pic>
        <p:pic>
          <p:nvPicPr>
            <p:cNvPr id="11" name="Picture 10" descr="IMG_1210.jpg"/>
            <p:cNvPicPr>
              <a:picLocks noChangeAspect="1"/>
            </p:cNvPicPr>
            <p:nvPr/>
          </p:nvPicPr>
          <p:blipFill>
            <a:blip r:embed="rId4" cstate="print"/>
            <a:srcRect l="15441" r="18382" b="22059"/>
            <a:stretch>
              <a:fillRect/>
            </a:stretch>
          </p:blipFill>
          <p:spPr>
            <a:xfrm>
              <a:off x="4572000" y="4038600"/>
              <a:ext cx="4572000" cy="4038600"/>
            </a:xfrm>
            <a:prstGeom prst="rect">
              <a:avLst/>
            </a:prstGeom>
          </p:spPr>
        </p:pic>
      </p:grpSp>
      <p:sp>
        <p:nvSpPr>
          <p:cNvPr id="2" name="Title 1"/>
          <p:cNvSpPr>
            <a:spLocks noGrp="1"/>
          </p:cNvSpPr>
          <p:nvPr>
            <p:ph type="title"/>
          </p:nvPr>
        </p:nvSpPr>
        <p:spPr>
          <a:xfrm>
            <a:off x="533400" y="228600"/>
            <a:ext cx="8229600" cy="685800"/>
          </a:xfrm>
        </p:spPr>
        <p:txBody>
          <a:bodyPr>
            <a:normAutofit/>
          </a:bodyPr>
          <a:lstStyle/>
          <a:p>
            <a:r>
              <a:rPr lang="en-US" sz="3200" dirty="0" smtClean="0"/>
              <a:t>Once the Lakes are Drained</a:t>
            </a:r>
            <a:endParaRPr lang="en-US" sz="3200" dirty="0"/>
          </a:p>
        </p:txBody>
      </p:sp>
      <p:sp>
        <p:nvSpPr>
          <p:cNvPr id="10" name="TextBox 9"/>
          <p:cNvSpPr txBox="1"/>
          <p:nvPr/>
        </p:nvSpPr>
        <p:spPr>
          <a:xfrm>
            <a:off x="304800" y="5257800"/>
            <a:ext cx="8610600" cy="1200329"/>
          </a:xfrm>
          <a:prstGeom prst="rect">
            <a:avLst/>
          </a:prstGeom>
          <a:noFill/>
        </p:spPr>
        <p:txBody>
          <a:bodyPr wrap="square" rtlCol="0">
            <a:spAutoFit/>
          </a:bodyPr>
          <a:lstStyle/>
          <a:p>
            <a:pPr algn="ctr"/>
            <a:r>
              <a:rPr lang="en-US" sz="2400" dirty="0" err="1" smtClean="0"/>
              <a:t>Revegetation</a:t>
            </a:r>
            <a:r>
              <a:rPr lang="en-US" sz="2400" dirty="0" smtClean="0"/>
              <a:t> projects will begin after dam removal to stabilize the newly exposed slopes and prevent erosion.</a:t>
            </a:r>
          </a:p>
          <a:p>
            <a:pPr algn="ctr"/>
            <a:endParaRPr lang="en-US" sz="2400" dirty="0"/>
          </a:p>
        </p:txBody>
      </p:sp>
      <p:sp>
        <p:nvSpPr>
          <p:cNvPr id="4" name="Footer Placeholder 3"/>
          <p:cNvSpPr>
            <a:spLocks noGrp="1"/>
          </p:cNvSpPr>
          <p:nvPr>
            <p:ph type="ftr" sz="quarter" idx="3"/>
          </p:nvPr>
        </p:nvSpPr>
        <p:spPr/>
        <p:txBody>
          <a:bodyPr/>
          <a:lstStyle/>
          <a:p>
            <a:r>
              <a:rPr lang="en-US" smtClean="0"/>
              <a:t>FREEING THE ELWA</a:t>
            </a:r>
            <a:endParaRPr lang="en-US"/>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FTE Sci Template</Template>
  <TotalTime>230</TotalTime>
  <Words>1676</Words>
  <Application>Microsoft Office PowerPoint</Application>
  <PresentationFormat>On-screen Show (4:3)</PresentationFormat>
  <Paragraphs>148</Paragraphs>
  <Slides>15</Slides>
  <Notes>13</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Pushpin</vt:lpstr>
      <vt:lpstr>The Restoration of the River</vt:lpstr>
      <vt:lpstr>Natural Recolonization</vt:lpstr>
      <vt:lpstr>Hatchery Assisted Recovery</vt:lpstr>
      <vt:lpstr>Pink Salmon Recovery</vt:lpstr>
      <vt:lpstr>Chinook Salmon Recovery</vt:lpstr>
      <vt:lpstr>PowerPoint Presentation</vt:lpstr>
      <vt:lpstr>Escapement Rate and Harvests</vt:lpstr>
      <vt:lpstr>Other Threats in the Ocean</vt:lpstr>
      <vt:lpstr>Once the Lakes are Drained</vt:lpstr>
      <vt:lpstr>Revegetating the Drained Reservoirs</vt:lpstr>
      <vt:lpstr>Testing Seedlings in Lake Silt</vt:lpstr>
      <vt:lpstr>Course Woody Debris</vt:lpstr>
      <vt:lpstr>Engineered Log Jams</vt:lpstr>
      <vt:lpstr>The Future Computer modeling of forest recovery after dam removal</vt:lpstr>
      <vt:lpstr>PowerPoint Presentation</vt:lpstr>
    </vt:vector>
  </TitlesOfParts>
  <Company>Olympic National Park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Restoration of the River</dc:title>
  <dc:creator>Olympic National Park</dc:creator>
  <cp:lastModifiedBy>Barbero, Kiley J.</cp:lastModifiedBy>
  <cp:revision>30</cp:revision>
  <dcterms:created xsi:type="dcterms:W3CDTF">2008-11-24T21:07:03Z</dcterms:created>
  <dcterms:modified xsi:type="dcterms:W3CDTF">2011-09-30T20:59:32Z</dcterms:modified>
</cp:coreProperties>
</file>