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9" r:id="rId4"/>
    <p:sldId id="274" r:id="rId5"/>
    <p:sldId id="275" r:id="rId6"/>
    <p:sldId id="276" r:id="rId7"/>
    <p:sldId id="278" r:id="rId8"/>
    <p:sldId id="279" r:id="rId9"/>
    <p:sldId id="280" r:id="rId10"/>
    <p:sldId id="281" r:id="rId11"/>
    <p:sldId id="282" r:id="rId12"/>
    <p:sldId id="283" r:id="rId13"/>
    <p:sldId id="284" r:id="rId14"/>
    <p:sldId id="285" r:id="rId1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4" y="-9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6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BE63EFD-49FA-49A9-BD31-0768BFE1CEF7}" type="datetimeFigureOut">
              <a:rPr lang="en-US" smtClean="0"/>
              <a:pPr/>
              <a:t>9/30/2011</a:t>
            </a:fld>
            <a:endParaRPr lang="en-US"/>
          </a:p>
        </p:txBody>
      </p:sp>
      <p:sp>
        <p:nvSpPr>
          <p:cNvPr id="4" name="Slide Image Placeholder 3"/>
          <p:cNvSpPr>
            <a:spLocks noGrp="1" noRot="1" noChangeAspect="1"/>
          </p:cNvSpPr>
          <p:nvPr>
            <p:ph type="sldImg" idx="2"/>
          </p:nvPr>
        </p:nvSpPr>
        <p:spPr>
          <a:xfrm>
            <a:off x="1828800" y="381000"/>
            <a:ext cx="5257800" cy="3886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267200"/>
            <a:ext cx="8382000" cy="2209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87D2946-6F80-4087-BAE6-1242D11F069C}" type="slidenum">
              <a:rPr lang="en-US" smtClean="0"/>
              <a:pPr/>
              <a:t>‹#›</a:t>
            </a:fld>
            <a:endParaRPr lang="en-US"/>
          </a:p>
        </p:txBody>
      </p:sp>
    </p:spTree>
    <p:extLst>
      <p:ext uri="{BB962C8B-B14F-4D97-AF65-F5344CB8AC3E}">
        <p14:creationId xmlns:p14="http://schemas.microsoft.com/office/powerpoint/2010/main" val="341717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381000"/>
            <a:ext cx="5181600" cy="3886200"/>
          </a:xfrm>
        </p:spPr>
      </p:sp>
      <p:sp>
        <p:nvSpPr>
          <p:cNvPr id="3" name="Notes Placeholder 2"/>
          <p:cNvSpPr>
            <a:spLocks noGrp="1"/>
          </p:cNvSpPr>
          <p:nvPr>
            <p:ph type="body" idx="1"/>
          </p:nvPr>
        </p:nvSpPr>
        <p:spPr/>
        <p:txBody>
          <a:bodyPr>
            <a:normAutofit/>
          </a:bodyPr>
          <a:lstStyle/>
          <a:p>
            <a:r>
              <a:rPr lang="en-US" dirty="0" smtClean="0"/>
              <a:t>Anadromous means a fish that is born in freshwater, heads to the ocean to spend its adult life, and then returns to freshwater</a:t>
            </a:r>
            <a:r>
              <a:rPr lang="en-US" baseline="0" dirty="0" smtClean="0"/>
              <a:t> to spawn. All five species of Pacific salmon die after spawning, but about 1 in 4 steelhead and cutthroat trout adults can return to the ocean for another year or two before returning to spawn again.</a:t>
            </a:r>
            <a:endParaRPr lang="en-US" dirty="0"/>
          </a:p>
        </p:txBody>
      </p:sp>
      <p:sp>
        <p:nvSpPr>
          <p:cNvPr id="4" name="Slide Number Placeholder 3"/>
          <p:cNvSpPr>
            <a:spLocks noGrp="1"/>
          </p:cNvSpPr>
          <p:nvPr>
            <p:ph type="sldNum" sz="quarter" idx="10"/>
          </p:nvPr>
        </p:nvSpPr>
        <p:spPr/>
        <p:txBody>
          <a:bodyPr/>
          <a:lstStyle/>
          <a:p>
            <a:fld id="{C87D2946-6F80-4087-BAE6-1242D11F069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381000"/>
            <a:ext cx="5181600" cy="3886200"/>
          </a:xfrm>
        </p:spPr>
      </p:sp>
      <p:sp>
        <p:nvSpPr>
          <p:cNvPr id="3" name="Notes Placeholder 2"/>
          <p:cNvSpPr>
            <a:spLocks noGrp="1"/>
          </p:cNvSpPr>
          <p:nvPr>
            <p:ph type="body" idx="1"/>
          </p:nvPr>
        </p:nvSpPr>
        <p:spPr/>
        <p:txBody>
          <a:bodyPr>
            <a:normAutofit/>
          </a:bodyPr>
          <a:lstStyle/>
          <a:p>
            <a:pPr algn="l"/>
            <a:r>
              <a:rPr lang="en-US" sz="1200" dirty="0" smtClean="0"/>
              <a:t>The </a:t>
            </a:r>
            <a:r>
              <a:rPr lang="en-US" sz="1200" dirty="0" err="1" smtClean="0"/>
              <a:t>sabre</a:t>
            </a:r>
            <a:r>
              <a:rPr lang="en-US" sz="1200" dirty="0" smtClean="0"/>
              <a:t>-toothed salmon (</a:t>
            </a:r>
            <a:r>
              <a:rPr lang="en-US" sz="1200" i="1" dirty="0" err="1" smtClean="0"/>
              <a:t>Oncorhynchus</a:t>
            </a:r>
            <a:r>
              <a:rPr lang="en-US" sz="1200" i="1" dirty="0" smtClean="0"/>
              <a:t> </a:t>
            </a:r>
            <a:r>
              <a:rPr lang="en-US" sz="1200" i="1" dirty="0" err="1" smtClean="0"/>
              <a:t>rastrosus</a:t>
            </a:r>
            <a:r>
              <a:rPr lang="en-US" sz="1200" dirty="0" smtClean="0"/>
              <a:t>)</a:t>
            </a:r>
            <a:r>
              <a:rPr lang="en-US" sz="1200" i="1" dirty="0" smtClean="0"/>
              <a:t> </a:t>
            </a:r>
            <a:r>
              <a:rPr lang="en-US" sz="1200" dirty="0" smtClean="0"/>
              <a:t>lived around 6-8 million years ago, and grew over 9 feet long. As scary as they sound, they actually were filter-feeders, feeding on plankton.</a:t>
            </a:r>
          </a:p>
          <a:p>
            <a:pPr algn="ctr"/>
            <a:endParaRPr lang="en-US" sz="1200" i="1" dirty="0" smtClean="0"/>
          </a:p>
          <a:p>
            <a:pPr algn="ctr"/>
            <a:r>
              <a:rPr lang="en-US" sz="1200" dirty="0" smtClean="0"/>
              <a:t>Their fossils are found in an ancient Idaho lake, indicating that they were also anadromous.</a:t>
            </a:r>
            <a:endParaRPr lang="en-US" dirty="0"/>
          </a:p>
        </p:txBody>
      </p:sp>
      <p:sp>
        <p:nvSpPr>
          <p:cNvPr id="4" name="Slide Number Placeholder 3"/>
          <p:cNvSpPr>
            <a:spLocks noGrp="1"/>
          </p:cNvSpPr>
          <p:nvPr>
            <p:ph type="sldNum" sz="quarter" idx="10"/>
          </p:nvPr>
        </p:nvSpPr>
        <p:spPr/>
        <p:txBody>
          <a:bodyPr/>
          <a:lstStyle/>
          <a:p>
            <a:fld id="{C87D2946-6F80-4087-BAE6-1242D11F069C}"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381000"/>
            <a:ext cx="5181600" cy="3886200"/>
          </a:xfrm>
        </p:spPr>
      </p:sp>
      <p:sp>
        <p:nvSpPr>
          <p:cNvPr id="3" name="Notes Placeholder 2"/>
          <p:cNvSpPr>
            <a:spLocks noGrp="1"/>
          </p:cNvSpPr>
          <p:nvPr>
            <p:ph type="body" idx="1"/>
          </p:nvPr>
        </p:nvSpPr>
        <p:spPr/>
        <p:txBody>
          <a:bodyPr>
            <a:normAutofit/>
          </a:bodyPr>
          <a:lstStyle/>
          <a:p>
            <a:r>
              <a:rPr lang="en-US" dirty="0" smtClean="0"/>
              <a:t>The generalized</a:t>
            </a:r>
            <a:r>
              <a:rPr lang="en-US" baseline="0" dirty="0" smtClean="0"/>
              <a:t> lifecycle of a Pacific salmon:</a:t>
            </a:r>
          </a:p>
          <a:p>
            <a:endParaRPr lang="en-US" baseline="0" dirty="0" smtClean="0"/>
          </a:p>
          <a:p>
            <a:r>
              <a:rPr lang="en-US" baseline="0" dirty="0" smtClean="0"/>
              <a:t>Salmon lay their eggs in gravel nests called redds. They then deposit sand and gravel on top of these eggs to protect them from predators and currents. The eggs hatch into tiny juvenile fish called alevin (pronounced Al-</a:t>
            </a:r>
            <a:r>
              <a:rPr lang="en-US" baseline="0" dirty="0" err="1" smtClean="0"/>
              <a:t>vin</a:t>
            </a:r>
            <a:r>
              <a:rPr lang="en-US" baseline="0" dirty="0" smtClean="0"/>
              <a:t>). These tiny fish stay in the </a:t>
            </a:r>
            <a:r>
              <a:rPr lang="en-US" baseline="0" dirty="0" err="1" smtClean="0"/>
              <a:t>redd</a:t>
            </a:r>
            <a:r>
              <a:rPr lang="en-US" baseline="0" dirty="0" smtClean="0"/>
              <a:t> and amongst the gravel, feeding on their yolk sac until they are large enough to swim efficiently and to search for their own food. Once fish are large enough to hunt for food, they become fry. While Chum and Pink fry head directly to the ocean within a few days or weeks, most other salmon fry stay in the river for up to 1-2 years, feeding on aquatic insects and invertebrates. </a:t>
            </a:r>
          </a:p>
          <a:p>
            <a:endParaRPr lang="en-US" baseline="0" dirty="0" smtClean="0"/>
          </a:p>
          <a:p>
            <a:r>
              <a:rPr lang="en-US" baseline="0" dirty="0" smtClean="0"/>
              <a:t>Once they head to sea they are called smolts, they remain in the estuary areas making the transition to salt water, then hang out in the shallows, especially eel grass beds, feeding until they are large enough to go out into the open ocean.</a:t>
            </a:r>
            <a:br>
              <a:rPr lang="en-US" baseline="0" dirty="0" smtClean="0"/>
            </a:br>
            <a:endParaRPr lang="en-US" baseline="0" dirty="0" smtClean="0"/>
          </a:p>
          <a:p>
            <a:r>
              <a:rPr lang="en-US" baseline="0" dirty="0" smtClean="0"/>
              <a:t>After 2-6 years at sea, where they feed on krill and small forage fish, they return to their native river much large than they left. Some </a:t>
            </a:r>
            <a:r>
              <a:rPr lang="en-US" baseline="0" dirty="0" err="1" smtClean="0"/>
              <a:t>chinook</a:t>
            </a:r>
            <a:r>
              <a:rPr lang="en-US" baseline="0" dirty="0" smtClean="0"/>
              <a:t> salmon can be 4 feet long and over 100 pounds.</a:t>
            </a:r>
          </a:p>
          <a:p>
            <a:endParaRPr lang="en-US" baseline="0" dirty="0" smtClean="0"/>
          </a:p>
          <a:p>
            <a:r>
              <a:rPr lang="en-US" baseline="0" dirty="0" smtClean="0"/>
              <a:t>They migrate back to the areas where they hatched and spawn.</a:t>
            </a:r>
            <a:endParaRPr lang="en-US" dirty="0"/>
          </a:p>
        </p:txBody>
      </p:sp>
      <p:sp>
        <p:nvSpPr>
          <p:cNvPr id="4" name="Slide Number Placeholder 3"/>
          <p:cNvSpPr>
            <a:spLocks noGrp="1"/>
          </p:cNvSpPr>
          <p:nvPr>
            <p:ph type="sldNum" sz="quarter" idx="10"/>
          </p:nvPr>
        </p:nvSpPr>
        <p:spPr/>
        <p:txBody>
          <a:bodyPr/>
          <a:lstStyle/>
          <a:p>
            <a:fld id="{95237EAA-7BE1-4C08-9A57-1766B6676CB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381000"/>
            <a:ext cx="5181600" cy="3886200"/>
          </a:xfrm>
        </p:spPr>
      </p:sp>
      <p:sp>
        <p:nvSpPr>
          <p:cNvPr id="3" name="Notes Placeholder 2"/>
          <p:cNvSpPr>
            <a:spLocks noGrp="1"/>
          </p:cNvSpPr>
          <p:nvPr>
            <p:ph type="body" idx="1"/>
          </p:nvPr>
        </p:nvSpPr>
        <p:spPr/>
        <p:txBody>
          <a:bodyPr>
            <a:normAutofit/>
          </a:bodyPr>
          <a:lstStyle/>
          <a:p>
            <a:r>
              <a:rPr lang="en-US" sz="1200" dirty="0" smtClean="0"/>
              <a:t>Pronounced Al-</a:t>
            </a:r>
            <a:r>
              <a:rPr lang="en-US" sz="1200" dirty="0" err="1" smtClean="0"/>
              <a:t>vin</a:t>
            </a:r>
            <a:r>
              <a:rPr lang="en-US" sz="1200" dirty="0" smtClean="0"/>
              <a:t>,</a:t>
            </a:r>
            <a:r>
              <a:rPr lang="en-US" sz="1200" baseline="0" dirty="0" smtClean="0"/>
              <a:t> t</a:t>
            </a:r>
            <a:r>
              <a:rPr lang="en-US" sz="1200" dirty="0" smtClean="0"/>
              <a:t>hese tiny juvenile fish feed off their yolk</a:t>
            </a:r>
            <a:r>
              <a:rPr lang="en-US" sz="1200" baseline="0" dirty="0" smtClean="0"/>
              <a:t> sac which is attached to their bodies.</a:t>
            </a:r>
            <a:endParaRPr lang="en-US" sz="1200" dirty="0" smtClean="0"/>
          </a:p>
          <a:p>
            <a:r>
              <a:rPr lang="en-US" sz="1200" dirty="0" smtClean="0"/>
              <a:t>They hide under the gravel and around vegetation trying to avoid predators. They are poor swimmers, as this photo shows.</a:t>
            </a:r>
            <a:endParaRPr lang="en-US" dirty="0"/>
          </a:p>
        </p:txBody>
      </p:sp>
      <p:sp>
        <p:nvSpPr>
          <p:cNvPr id="4" name="Slide Number Placeholder 3"/>
          <p:cNvSpPr>
            <a:spLocks noGrp="1"/>
          </p:cNvSpPr>
          <p:nvPr>
            <p:ph type="sldNum" sz="quarter" idx="10"/>
          </p:nvPr>
        </p:nvSpPr>
        <p:spPr/>
        <p:txBody>
          <a:bodyPr/>
          <a:lstStyle/>
          <a:p>
            <a:fld id="{C87D2946-6F80-4087-BAE6-1242D11F069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381000"/>
            <a:ext cx="5181600" cy="3886200"/>
          </a:xfrm>
        </p:spPr>
      </p:sp>
      <p:sp>
        <p:nvSpPr>
          <p:cNvPr id="3" name="Notes Placeholder 2"/>
          <p:cNvSpPr>
            <a:spLocks noGrp="1"/>
          </p:cNvSpPr>
          <p:nvPr>
            <p:ph type="body" idx="1"/>
          </p:nvPr>
        </p:nvSpPr>
        <p:spPr/>
        <p:txBody>
          <a:bodyPr>
            <a:normAutofit/>
          </a:bodyPr>
          <a:lstStyle/>
          <a:p>
            <a:r>
              <a:rPr lang="en-US" sz="1200" dirty="0" smtClean="0"/>
              <a:t>Fry are juvenile fish that are free swimmers and able to begin feeding on their own.</a:t>
            </a:r>
          </a:p>
          <a:p>
            <a:r>
              <a:rPr lang="en-US" sz="1200" dirty="0" smtClean="0"/>
              <a:t>They eat primarily aquatic insects and zooplankton.</a:t>
            </a:r>
          </a:p>
          <a:p>
            <a:r>
              <a:rPr lang="en-US" sz="1200" dirty="0" smtClean="0"/>
              <a:t>Depending on the species, they either head to sea immediately (Chum and Pink) or spend 1-2 years in the river. </a:t>
            </a:r>
          </a:p>
          <a:p>
            <a:r>
              <a:rPr lang="en-US" sz="1200" dirty="0" smtClean="0"/>
              <a:t>Fry also tend to be victim to predation by larger fish such as resident trout and birds such as herons and ducks.</a:t>
            </a:r>
          </a:p>
          <a:p>
            <a:endParaRPr lang="en-US" dirty="0"/>
          </a:p>
        </p:txBody>
      </p:sp>
      <p:sp>
        <p:nvSpPr>
          <p:cNvPr id="4" name="Slide Number Placeholder 3"/>
          <p:cNvSpPr>
            <a:spLocks noGrp="1"/>
          </p:cNvSpPr>
          <p:nvPr>
            <p:ph type="sldNum" sz="quarter" idx="10"/>
          </p:nvPr>
        </p:nvSpPr>
        <p:spPr/>
        <p:txBody>
          <a:bodyPr/>
          <a:lstStyle/>
          <a:p>
            <a:fld id="{C87D2946-6F80-4087-BAE6-1242D11F069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381000"/>
            <a:ext cx="5181600" cy="3886200"/>
          </a:xfrm>
        </p:spPr>
      </p:sp>
      <p:sp>
        <p:nvSpPr>
          <p:cNvPr id="3" name="Notes Placeholder 2"/>
          <p:cNvSpPr>
            <a:spLocks noGrp="1"/>
          </p:cNvSpPr>
          <p:nvPr>
            <p:ph type="body" idx="1"/>
          </p:nvPr>
        </p:nvSpPr>
        <p:spPr/>
        <p:txBody>
          <a:bodyPr>
            <a:normAutofit/>
          </a:bodyPr>
          <a:lstStyle/>
          <a:p>
            <a:r>
              <a:rPr lang="en-US" sz="1200" dirty="0" smtClean="0"/>
              <a:t>A smolt is a juvenile salmon that is preparing for the journey into salt water.</a:t>
            </a:r>
          </a:p>
          <a:p>
            <a:r>
              <a:rPr lang="en-US" sz="1200" dirty="0" smtClean="0"/>
              <a:t>Often smolt spend some time in the estuary to physiologically adjust to salt water.</a:t>
            </a:r>
          </a:p>
          <a:p>
            <a:r>
              <a:rPr lang="en-US" sz="1200" dirty="0" smtClean="0"/>
              <a:t>Estuaries also tend to rich in food, while providing cover from predators.</a:t>
            </a:r>
          </a:p>
          <a:p>
            <a:endParaRPr lang="en-US" dirty="0"/>
          </a:p>
        </p:txBody>
      </p:sp>
      <p:sp>
        <p:nvSpPr>
          <p:cNvPr id="4" name="Slide Number Placeholder 3"/>
          <p:cNvSpPr>
            <a:spLocks noGrp="1"/>
          </p:cNvSpPr>
          <p:nvPr>
            <p:ph type="sldNum" sz="quarter" idx="10"/>
          </p:nvPr>
        </p:nvSpPr>
        <p:spPr/>
        <p:txBody>
          <a:bodyPr/>
          <a:lstStyle/>
          <a:p>
            <a:fld id="{C87D2946-6F80-4087-BAE6-1242D11F069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381000"/>
            <a:ext cx="5181600" cy="3886200"/>
          </a:xfrm>
        </p:spPr>
      </p:sp>
      <p:sp>
        <p:nvSpPr>
          <p:cNvPr id="3" name="Notes Placeholder 2"/>
          <p:cNvSpPr>
            <a:spLocks noGrp="1"/>
          </p:cNvSpPr>
          <p:nvPr>
            <p:ph type="body" idx="1"/>
          </p:nvPr>
        </p:nvSpPr>
        <p:spPr/>
        <p:txBody>
          <a:bodyPr>
            <a:normAutofit/>
          </a:bodyPr>
          <a:lstStyle/>
          <a:p>
            <a:r>
              <a:rPr lang="en-US" sz="1200" dirty="0" smtClean="0"/>
              <a:t>Adult salmon spend 2-6 years at sea.</a:t>
            </a:r>
          </a:p>
          <a:p>
            <a:r>
              <a:rPr lang="en-US" sz="1200" dirty="0" smtClean="0"/>
              <a:t>Depending on the species, they may head thousands of miles into the ocean or may remain within a few miles of the estuary.</a:t>
            </a:r>
          </a:p>
          <a:p>
            <a:r>
              <a:rPr lang="en-US" sz="1200" dirty="0" smtClean="0"/>
              <a:t>Adults then return to the river where they emerged to spawn.</a:t>
            </a:r>
          </a:p>
          <a:p>
            <a:endParaRPr lang="en-US" dirty="0"/>
          </a:p>
        </p:txBody>
      </p:sp>
      <p:sp>
        <p:nvSpPr>
          <p:cNvPr id="4" name="Slide Number Placeholder 3"/>
          <p:cNvSpPr>
            <a:spLocks noGrp="1"/>
          </p:cNvSpPr>
          <p:nvPr>
            <p:ph type="sldNum" sz="quarter" idx="10"/>
          </p:nvPr>
        </p:nvSpPr>
        <p:spPr/>
        <p:txBody>
          <a:bodyPr/>
          <a:lstStyle/>
          <a:p>
            <a:fld id="{C87D2946-6F80-4087-BAE6-1242D11F069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381000"/>
            <a:ext cx="5181600" cy="3886200"/>
          </a:xfrm>
        </p:spPr>
      </p:sp>
      <p:sp>
        <p:nvSpPr>
          <p:cNvPr id="3" name="Notes Placeholder 2"/>
          <p:cNvSpPr>
            <a:spLocks noGrp="1"/>
          </p:cNvSpPr>
          <p:nvPr>
            <p:ph type="body" idx="1"/>
          </p:nvPr>
        </p:nvSpPr>
        <p:spPr/>
        <p:txBody>
          <a:bodyPr>
            <a:normAutofit/>
          </a:bodyPr>
          <a:lstStyle/>
          <a:p>
            <a:r>
              <a:rPr lang="en-US" dirty="0" smtClean="0"/>
              <a:t>When adults return to the river, they need to wait in the estuary for their bodies to physiologically adjust to freshwater again.</a:t>
            </a:r>
          </a:p>
          <a:p>
            <a:r>
              <a:rPr lang="en-US" dirty="0" smtClean="0"/>
              <a:t>Because they are limited to a small area, they are susceptible to large predators such as seals and salmon sharks.</a:t>
            </a:r>
          </a:p>
          <a:p>
            <a:endParaRPr lang="en-US" dirty="0" smtClean="0"/>
          </a:p>
          <a:p>
            <a:r>
              <a:rPr lang="en-US" dirty="0" smtClean="0"/>
              <a:t>As their</a:t>
            </a:r>
            <a:r>
              <a:rPr lang="en-US" baseline="0" dirty="0" smtClean="0"/>
              <a:t> bodies</a:t>
            </a:r>
            <a:r>
              <a:rPr lang="en-US" dirty="0" smtClean="0"/>
              <a:t> adjust to freshwater and reproductively prepare for spawning, their bodies change shape and color. Most salmon develop large hooked beaks for territorial</a:t>
            </a:r>
            <a:r>
              <a:rPr lang="en-US" baseline="0" dirty="0" smtClean="0"/>
              <a:t> fighting.</a:t>
            </a:r>
          </a:p>
          <a:p>
            <a:endParaRPr lang="en-US" baseline="0" dirty="0" smtClean="0"/>
          </a:p>
          <a:p>
            <a:r>
              <a:rPr lang="en-US" baseline="0" dirty="0" smtClean="0"/>
              <a:t>The first image shows a sockeye salmon in the lower river still in its ocean-going silver form. As its body changes, it will turn a bright red color, its head turns green, and its beak hooks.</a:t>
            </a:r>
            <a:endParaRPr lang="en-US" dirty="0"/>
          </a:p>
        </p:txBody>
      </p:sp>
      <p:sp>
        <p:nvSpPr>
          <p:cNvPr id="4" name="Slide Number Placeholder 3"/>
          <p:cNvSpPr>
            <a:spLocks noGrp="1"/>
          </p:cNvSpPr>
          <p:nvPr>
            <p:ph type="sldNum" sz="quarter" idx="10"/>
          </p:nvPr>
        </p:nvSpPr>
        <p:spPr/>
        <p:txBody>
          <a:bodyPr/>
          <a:lstStyle/>
          <a:p>
            <a:fld id="{C87D2946-6F80-4087-BAE6-1242D11F069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381000"/>
            <a:ext cx="5181600" cy="3886200"/>
          </a:xfrm>
        </p:spPr>
      </p:sp>
      <p:sp>
        <p:nvSpPr>
          <p:cNvPr id="3" name="Notes Placeholder 2"/>
          <p:cNvSpPr>
            <a:spLocks noGrp="1"/>
          </p:cNvSpPr>
          <p:nvPr>
            <p:ph type="body" idx="1"/>
          </p:nvPr>
        </p:nvSpPr>
        <p:spPr/>
        <p:txBody>
          <a:bodyPr>
            <a:normAutofit/>
          </a:bodyPr>
          <a:lstStyle/>
          <a:p>
            <a:r>
              <a:rPr lang="en-US" sz="1200" dirty="0" smtClean="0"/>
              <a:t>Most salmon return to the stream where they were born. But, some salmon stray to other tributaries or even other rivers.</a:t>
            </a:r>
          </a:p>
          <a:p>
            <a:r>
              <a:rPr lang="en-US" sz="1200" dirty="0" smtClean="0"/>
              <a:t>Once they find the proper spawning area, the female will prepare a </a:t>
            </a:r>
            <a:r>
              <a:rPr lang="en-US" sz="1200" dirty="0" err="1" smtClean="0"/>
              <a:t>redd</a:t>
            </a:r>
            <a:r>
              <a:rPr lang="en-US" sz="1200" dirty="0" smtClean="0"/>
              <a:t> by digging in the gravel with her tail.</a:t>
            </a:r>
          </a:p>
          <a:p>
            <a:r>
              <a:rPr lang="en-US" sz="1200" dirty="0" smtClean="0"/>
              <a:t>A male salmon will move up beside the female and as she releases her eggs, he releases his sperm.</a:t>
            </a:r>
          </a:p>
          <a:p>
            <a:r>
              <a:rPr lang="en-US" sz="1200" dirty="0" smtClean="0"/>
              <a:t>Once the eggs are laid, the female uses her tail to cover the </a:t>
            </a:r>
            <a:r>
              <a:rPr lang="en-US" sz="1200" dirty="0" err="1" smtClean="0"/>
              <a:t>redd</a:t>
            </a:r>
            <a:r>
              <a:rPr lang="en-US" sz="1200" dirty="0" smtClean="0"/>
              <a:t> with gravel.</a:t>
            </a:r>
          </a:p>
          <a:p>
            <a:endParaRPr lang="en-US" dirty="0" smtClean="0"/>
          </a:p>
          <a:p>
            <a:r>
              <a:rPr lang="en-US" dirty="0" smtClean="0"/>
              <a:t>Sometimes other males will move in on</a:t>
            </a:r>
            <a:r>
              <a:rPr lang="en-US" baseline="0" dirty="0" smtClean="0"/>
              <a:t> a spawning couple to try and sneakily fertilize the eggs the female is laying. This can result in fights between males for the rights to a </a:t>
            </a:r>
            <a:r>
              <a:rPr lang="en-US" baseline="0" dirty="0" err="1" smtClean="0"/>
              <a:t>redd</a:t>
            </a:r>
            <a:r>
              <a:rPr lang="en-US" baseline="0" dirty="0" smtClean="0"/>
              <a:t>.</a:t>
            </a:r>
          </a:p>
          <a:p>
            <a:endParaRPr lang="en-US" baseline="0" dirty="0" smtClean="0"/>
          </a:p>
          <a:p>
            <a:r>
              <a:rPr lang="en-US" baseline="0" dirty="0" smtClean="0"/>
              <a:t>While most salmon may stay at sea for 3-5 years, sometimes tiny little adult males called jacks will return after just one year at sea. These fast little jacks use their small size to hide and then sneak in during the spawning of redds to fertilize the eggs themselves.</a:t>
            </a:r>
          </a:p>
          <a:p>
            <a:endParaRPr lang="en-US" baseline="0" dirty="0" smtClean="0"/>
          </a:p>
          <a:p>
            <a:r>
              <a:rPr lang="en-US" baseline="0" dirty="0" smtClean="0"/>
              <a:t>Lower panel: The image on left is a spawning </a:t>
            </a:r>
            <a:r>
              <a:rPr lang="en-US" baseline="0" dirty="0" err="1" smtClean="0"/>
              <a:t>chinook</a:t>
            </a:r>
            <a:r>
              <a:rPr lang="en-US" baseline="0" dirty="0" smtClean="0"/>
              <a:t> salmon in shallow water. The middle image and right images show spawning sockeye salmon.</a:t>
            </a:r>
          </a:p>
          <a:p>
            <a:endParaRPr lang="en-US" baseline="0" dirty="0" smtClean="0"/>
          </a:p>
          <a:p>
            <a:r>
              <a:rPr lang="en-US" baseline="0" dirty="0" smtClean="0"/>
              <a:t>Fade-in image: Although not a true salmon, Atlantic salmon have a similar anadromous life history. Here are a pair spawning.</a:t>
            </a:r>
          </a:p>
        </p:txBody>
      </p:sp>
      <p:sp>
        <p:nvSpPr>
          <p:cNvPr id="4" name="Slide Number Placeholder 3"/>
          <p:cNvSpPr>
            <a:spLocks noGrp="1"/>
          </p:cNvSpPr>
          <p:nvPr>
            <p:ph type="sldNum" sz="quarter" idx="10"/>
          </p:nvPr>
        </p:nvSpPr>
        <p:spPr/>
        <p:txBody>
          <a:bodyPr/>
          <a:lstStyle/>
          <a:p>
            <a:fld id="{C87D2946-6F80-4087-BAE6-1242D11F069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381000"/>
            <a:ext cx="5181600" cy="3886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7D2946-6F80-4087-BAE6-1242D11F069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066800"/>
            <a:ext cx="7467600" cy="1828090"/>
          </a:xfrm>
        </p:spPr>
        <p:txBody>
          <a:bodyPr anchor="b">
            <a:normAutofit/>
          </a:bodyPr>
          <a:lstStyle>
            <a:lvl1pPr>
              <a:defRPr sz="4800">
                <a:latin typeface="Andalus" pitchFamily="18" charset="-78"/>
                <a:cs typeface="Andalus"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95600"/>
            <a:ext cx="5712179" cy="1521178"/>
          </a:xfrm>
        </p:spPr>
        <p:txBody>
          <a:bodyPr/>
          <a:lstStyle>
            <a:lvl1pPr marL="0" indent="0" algn="ctr">
              <a:buNone/>
              <a:defRPr>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86" y="3429000"/>
            <a:ext cx="2667000" cy="2611438"/>
          </a:xfrm>
          <a:prstGeom prst="rect">
            <a:avLst/>
          </a:prstGeom>
        </p:spPr>
      </p:pic>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extLst>
      <p:ext uri="{BB962C8B-B14F-4D97-AF65-F5344CB8AC3E}">
        <p14:creationId xmlns:p14="http://schemas.microsoft.com/office/powerpoint/2010/main" val="3518900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5000">
              <a:schemeClr val="accent1">
                <a:lumMod val="60000"/>
                <a:lumOff val="40000"/>
              </a:schemeClr>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ndalus" pitchFamily="18" charset="-78"/>
          <a:ea typeface="+mj-ea"/>
          <a:cs typeface="Andalus" pitchFamily="18"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ambria" pitchFamily="18" charset="0"/>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ambria" pitchFamily="18" charset="0"/>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ambria" pitchFamily="18" charset="0"/>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ambria" pitchFamily="18" charset="0"/>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ambria" pitchFamily="18"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tiff"/><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7/74/Salmon_newborn.jp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4/4b/Oncorhynchus_nerka_2.jp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http://upload.wikimedia.org/wikipedia/en/c/c8/June_2006_008.jpg"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Pacific Salmon</a:t>
            </a:r>
            <a:endParaRPr lang="en-US" dirty="0"/>
          </a:p>
        </p:txBody>
      </p:sp>
      <p:sp>
        <p:nvSpPr>
          <p:cNvPr id="3" name="Subtitle 2"/>
          <p:cNvSpPr>
            <a:spLocks noGrp="1"/>
          </p:cNvSpPr>
          <p:nvPr>
            <p:ph type="subTitle" idx="1"/>
          </p:nvPr>
        </p:nvSpPr>
        <p:spPr/>
        <p:txBody>
          <a:bodyPr/>
          <a:lstStyle/>
          <a:p>
            <a:r>
              <a:rPr lang="en-US" dirty="0" smtClean="0"/>
              <a:t>Anadromous Lifestyles</a:t>
            </a:r>
          </a:p>
          <a:p>
            <a:endParaRPr lang="en-US" dirty="0"/>
          </a:p>
        </p:txBody>
      </p:sp>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Pacific Salmon Species</a:t>
            </a:r>
            <a:endParaRPr lang="en-US" sz="3200" dirty="0"/>
          </a:p>
        </p:txBody>
      </p:sp>
      <p:pic>
        <p:nvPicPr>
          <p:cNvPr id="7" name="Picture 6" descr="colorcoho.tif"/>
          <p:cNvPicPr>
            <a:picLocks noChangeAspect="1"/>
          </p:cNvPicPr>
          <p:nvPr/>
        </p:nvPicPr>
        <p:blipFill>
          <a:blip r:embed="rId3" cstate="print"/>
          <a:stretch>
            <a:fillRect/>
          </a:stretch>
        </p:blipFill>
        <p:spPr>
          <a:xfrm>
            <a:off x="3489350" y="4038600"/>
            <a:ext cx="5654650" cy="1949501"/>
          </a:xfrm>
          <a:prstGeom prst="rect">
            <a:avLst/>
          </a:prstGeom>
        </p:spPr>
      </p:pic>
      <p:pic>
        <p:nvPicPr>
          <p:cNvPr id="5" name="Picture 4" descr="colorchinook.tif"/>
          <p:cNvPicPr>
            <a:picLocks noChangeAspect="1"/>
          </p:cNvPicPr>
          <p:nvPr/>
        </p:nvPicPr>
        <p:blipFill>
          <a:blip r:embed="rId4" cstate="print"/>
          <a:stretch>
            <a:fillRect/>
          </a:stretch>
        </p:blipFill>
        <p:spPr>
          <a:xfrm>
            <a:off x="2863901" y="1479499"/>
            <a:ext cx="6280099" cy="2132381"/>
          </a:xfrm>
          <a:prstGeom prst="rect">
            <a:avLst/>
          </a:prstGeom>
        </p:spPr>
      </p:pic>
      <p:sp>
        <p:nvSpPr>
          <p:cNvPr id="10" name="TextBox 9"/>
          <p:cNvSpPr txBox="1"/>
          <p:nvPr/>
        </p:nvSpPr>
        <p:spPr>
          <a:xfrm>
            <a:off x="609600" y="2362200"/>
            <a:ext cx="2209800" cy="830997"/>
          </a:xfrm>
          <a:prstGeom prst="rect">
            <a:avLst/>
          </a:prstGeom>
          <a:noFill/>
        </p:spPr>
        <p:txBody>
          <a:bodyPr wrap="square" rtlCol="0">
            <a:spAutoFit/>
          </a:bodyPr>
          <a:lstStyle/>
          <a:p>
            <a:r>
              <a:rPr lang="en-US" sz="2400" b="1" dirty="0" smtClean="0"/>
              <a:t>Chinook</a:t>
            </a:r>
          </a:p>
          <a:p>
            <a:r>
              <a:rPr lang="en-US" sz="2400" b="1" i="1" dirty="0" smtClean="0"/>
              <a:t>O. </a:t>
            </a:r>
            <a:r>
              <a:rPr lang="en-US" sz="2400" b="1" i="1" dirty="0" err="1" smtClean="0"/>
              <a:t>tsawytscha</a:t>
            </a:r>
            <a:r>
              <a:rPr lang="en-US" sz="2400" b="1" i="1" dirty="0" smtClean="0"/>
              <a:t> </a:t>
            </a:r>
            <a:endParaRPr lang="en-US" sz="2400" b="1" i="1" dirty="0"/>
          </a:p>
        </p:txBody>
      </p:sp>
      <p:sp>
        <p:nvSpPr>
          <p:cNvPr id="11" name="TextBox 10"/>
          <p:cNvSpPr txBox="1"/>
          <p:nvPr/>
        </p:nvSpPr>
        <p:spPr>
          <a:xfrm>
            <a:off x="609600" y="4724400"/>
            <a:ext cx="2209800" cy="830997"/>
          </a:xfrm>
          <a:prstGeom prst="rect">
            <a:avLst/>
          </a:prstGeom>
          <a:noFill/>
        </p:spPr>
        <p:txBody>
          <a:bodyPr wrap="square" rtlCol="0">
            <a:spAutoFit/>
          </a:bodyPr>
          <a:lstStyle/>
          <a:p>
            <a:r>
              <a:rPr lang="en-US" sz="2400" b="1" dirty="0" smtClean="0"/>
              <a:t>Coho</a:t>
            </a:r>
          </a:p>
          <a:p>
            <a:r>
              <a:rPr lang="en-US" sz="2400" b="1" i="1" dirty="0" smtClean="0"/>
              <a:t>O. </a:t>
            </a:r>
            <a:r>
              <a:rPr lang="en-US" sz="2400" b="1" i="1" dirty="0" err="1" smtClean="0"/>
              <a:t>kisutch</a:t>
            </a:r>
            <a:endParaRPr lang="en-US" sz="2400" b="1" i="1" dirty="0"/>
          </a:p>
        </p:txBody>
      </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chums.tif"/>
          <p:cNvPicPr>
            <a:picLocks noChangeAspect="1"/>
          </p:cNvPicPr>
          <p:nvPr/>
        </p:nvPicPr>
        <p:blipFill>
          <a:blip r:embed="rId2" cstate="print"/>
          <a:stretch>
            <a:fillRect/>
          </a:stretch>
        </p:blipFill>
        <p:spPr>
          <a:xfrm>
            <a:off x="3297936" y="2819400"/>
            <a:ext cx="5846064" cy="2145792"/>
          </a:xfrm>
          <a:prstGeom prst="rect">
            <a:avLst/>
          </a:prstGeom>
        </p:spPr>
      </p:pic>
      <p:pic>
        <p:nvPicPr>
          <p:cNvPr id="5" name="Picture 4" descr="colorpinks.tif"/>
          <p:cNvPicPr>
            <a:picLocks noChangeAspect="1"/>
          </p:cNvPicPr>
          <p:nvPr/>
        </p:nvPicPr>
        <p:blipFill>
          <a:blip r:embed="rId3" cstate="print"/>
          <a:stretch>
            <a:fillRect/>
          </a:stretch>
        </p:blipFill>
        <p:spPr>
          <a:xfrm>
            <a:off x="4724400" y="1219200"/>
            <a:ext cx="4419600" cy="1593266"/>
          </a:xfrm>
          <a:prstGeom prst="rect">
            <a:avLst/>
          </a:prstGeom>
        </p:spPr>
      </p:pic>
      <p:pic>
        <p:nvPicPr>
          <p:cNvPr id="6" name="Content Placeholder 3" descr="colorsockeye.tif"/>
          <p:cNvPicPr>
            <a:picLocks noChangeAspect="1"/>
          </p:cNvPicPr>
          <p:nvPr/>
        </p:nvPicPr>
        <p:blipFill>
          <a:blip r:embed="rId4" cstate="print"/>
          <a:stretch>
            <a:fillRect/>
          </a:stretch>
        </p:blipFill>
        <p:spPr>
          <a:xfrm>
            <a:off x="4215384" y="4876800"/>
            <a:ext cx="4928616" cy="1673352"/>
          </a:xfrm>
          <a:prstGeom prst="rect">
            <a:avLst/>
          </a:prstGeom>
        </p:spPr>
      </p:pic>
      <p:sp>
        <p:nvSpPr>
          <p:cNvPr id="7" name="Title 1"/>
          <p:cNvSpPr>
            <a:spLocks noGrp="1"/>
          </p:cNvSpPr>
          <p:nvPr>
            <p:ph type="title"/>
          </p:nvPr>
        </p:nvSpPr>
        <p:spPr/>
        <p:txBody>
          <a:bodyPr/>
          <a:lstStyle/>
          <a:p>
            <a:r>
              <a:rPr lang="en-US" dirty="0" smtClean="0"/>
              <a:t>Pacific Salmon Species</a:t>
            </a:r>
            <a:endParaRPr lang="en-US" dirty="0"/>
          </a:p>
        </p:txBody>
      </p:sp>
      <p:sp>
        <p:nvSpPr>
          <p:cNvPr id="8" name="TextBox 7"/>
          <p:cNvSpPr txBox="1"/>
          <p:nvPr/>
        </p:nvSpPr>
        <p:spPr>
          <a:xfrm>
            <a:off x="609600" y="1752600"/>
            <a:ext cx="2209800" cy="954107"/>
          </a:xfrm>
          <a:prstGeom prst="rect">
            <a:avLst/>
          </a:prstGeom>
          <a:noFill/>
        </p:spPr>
        <p:txBody>
          <a:bodyPr wrap="square" rtlCol="0">
            <a:spAutoFit/>
          </a:bodyPr>
          <a:lstStyle/>
          <a:p>
            <a:r>
              <a:rPr lang="en-US" sz="3200" b="1" dirty="0" smtClean="0"/>
              <a:t>Pink</a:t>
            </a:r>
          </a:p>
          <a:p>
            <a:r>
              <a:rPr lang="en-US" sz="2400" b="1" i="1" dirty="0" smtClean="0"/>
              <a:t>O. </a:t>
            </a:r>
            <a:r>
              <a:rPr lang="en-US" sz="2400" b="1" i="1" dirty="0" err="1" smtClean="0"/>
              <a:t>gorbuscha</a:t>
            </a:r>
            <a:endParaRPr lang="en-US" sz="2400" b="1" i="1" dirty="0"/>
          </a:p>
        </p:txBody>
      </p:sp>
      <p:sp>
        <p:nvSpPr>
          <p:cNvPr id="9" name="TextBox 8"/>
          <p:cNvSpPr txBox="1"/>
          <p:nvPr/>
        </p:nvSpPr>
        <p:spPr>
          <a:xfrm>
            <a:off x="609600" y="3429000"/>
            <a:ext cx="2209800" cy="954107"/>
          </a:xfrm>
          <a:prstGeom prst="rect">
            <a:avLst/>
          </a:prstGeom>
          <a:noFill/>
        </p:spPr>
        <p:txBody>
          <a:bodyPr wrap="square" rtlCol="0">
            <a:spAutoFit/>
          </a:bodyPr>
          <a:lstStyle/>
          <a:p>
            <a:r>
              <a:rPr lang="en-US" sz="3200" b="1" dirty="0" smtClean="0"/>
              <a:t>Chum</a:t>
            </a:r>
          </a:p>
          <a:p>
            <a:r>
              <a:rPr lang="en-US" sz="2400" b="1" i="1" dirty="0" smtClean="0"/>
              <a:t>O. </a:t>
            </a:r>
            <a:r>
              <a:rPr lang="en-US" sz="2400" b="1" i="1" dirty="0" err="1" smtClean="0"/>
              <a:t>keta</a:t>
            </a:r>
            <a:endParaRPr lang="en-US" sz="2400" b="1" i="1" dirty="0"/>
          </a:p>
        </p:txBody>
      </p:sp>
      <p:sp>
        <p:nvSpPr>
          <p:cNvPr id="10" name="TextBox 9"/>
          <p:cNvSpPr txBox="1"/>
          <p:nvPr/>
        </p:nvSpPr>
        <p:spPr>
          <a:xfrm>
            <a:off x="609600" y="5486400"/>
            <a:ext cx="2209800" cy="954107"/>
          </a:xfrm>
          <a:prstGeom prst="rect">
            <a:avLst/>
          </a:prstGeom>
          <a:noFill/>
        </p:spPr>
        <p:txBody>
          <a:bodyPr wrap="square" rtlCol="0">
            <a:spAutoFit/>
          </a:bodyPr>
          <a:lstStyle/>
          <a:p>
            <a:r>
              <a:rPr lang="en-US" sz="3200" b="1" dirty="0" smtClean="0"/>
              <a:t>Sockeye</a:t>
            </a:r>
          </a:p>
          <a:p>
            <a:r>
              <a:rPr lang="en-US" sz="2400" b="1" i="1" dirty="0" smtClean="0"/>
              <a:t>O. </a:t>
            </a:r>
            <a:r>
              <a:rPr lang="en-US" sz="2400" b="1" i="1" dirty="0" err="1" smtClean="0"/>
              <a:t>nerka</a:t>
            </a:r>
            <a:endParaRPr lang="en-US" sz="2400" b="1" i="1" dirty="0"/>
          </a:p>
        </p:txBody>
      </p:sp>
      <p:sp>
        <p:nvSpPr>
          <p:cNvPr id="2" name="Footer Placeholder 1"/>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200" dirty="0" smtClean="0"/>
              <a:t>Anadromous Trout Species</a:t>
            </a:r>
            <a:endParaRPr lang="en-US" sz="3200" dirty="0"/>
          </a:p>
        </p:txBody>
      </p:sp>
      <p:pic>
        <p:nvPicPr>
          <p:cNvPr id="4" name="Picture 3" descr="colorbulltrout.tif"/>
          <p:cNvPicPr>
            <a:picLocks noChangeAspect="1"/>
          </p:cNvPicPr>
          <p:nvPr/>
        </p:nvPicPr>
        <p:blipFill>
          <a:blip r:embed="rId2" cstate="print"/>
          <a:stretch>
            <a:fillRect/>
          </a:stretch>
        </p:blipFill>
        <p:spPr>
          <a:xfrm>
            <a:off x="4495800" y="5105401"/>
            <a:ext cx="4648200" cy="1752600"/>
          </a:xfrm>
          <a:prstGeom prst="rect">
            <a:avLst/>
          </a:prstGeom>
        </p:spPr>
      </p:pic>
      <p:pic>
        <p:nvPicPr>
          <p:cNvPr id="5" name="Picture 4" descr="colorsteelhead.tif"/>
          <p:cNvPicPr>
            <a:picLocks noChangeAspect="1"/>
          </p:cNvPicPr>
          <p:nvPr/>
        </p:nvPicPr>
        <p:blipFill>
          <a:blip r:embed="rId3" cstate="print"/>
          <a:stretch>
            <a:fillRect/>
          </a:stretch>
        </p:blipFill>
        <p:spPr>
          <a:xfrm>
            <a:off x="0" y="1219200"/>
            <a:ext cx="5132832" cy="1676400"/>
          </a:xfrm>
          <a:prstGeom prst="rect">
            <a:avLst/>
          </a:prstGeom>
        </p:spPr>
      </p:pic>
      <p:pic>
        <p:nvPicPr>
          <p:cNvPr id="6" name="Picture 5" descr="Dolly Varden2.jpg"/>
          <p:cNvPicPr>
            <a:picLocks noChangeAspect="1"/>
          </p:cNvPicPr>
          <p:nvPr/>
        </p:nvPicPr>
        <p:blipFill>
          <a:blip r:embed="rId4"/>
          <a:srcRect l="1775" t="3217" r="2728" b="3488"/>
          <a:stretch>
            <a:fillRect/>
          </a:stretch>
        </p:blipFill>
        <p:spPr>
          <a:xfrm>
            <a:off x="0" y="5105400"/>
            <a:ext cx="4572000" cy="1752600"/>
          </a:xfrm>
          <a:prstGeom prst="rect">
            <a:avLst/>
          </a:prstGeom>
        </p:spPr>
      </p:pic>
      <p:pic>
        <p:nvPicPr>
          <p:cNvPr id="7" name="Picture 6" descr="Coastalcutthroattrout.jpg"/>
          <p:cNvPicPr>
            <a:picLocks noChangeAspect="1"/>
          </p:cNvPicPr>
          <p:nvPr/>
        </p:nvPicPr>
        <p:blipFill>
          <a:blip r:embed="rId5"/>
          <a:srcRect l="2148" t="6039" r="3516" b="6039"/>
          <a:stretch>
            <a:fillRect/>
          </a:stretch>
        </p:blipFill>
        <p:spPr>
          <a:xfrm>
            <a:off x="5029200" y="1219200"/>
            <a:ext cx="4114800" cy="1676400"/>
          </a:xfrm>
          <a:prstGeom prst="rect">
            <a:avLst/>
          </a:prstGeom>
        </p:spPr>
      </p:pic>
      <p:sp>
        <p:nvSpPr>
          <p:cNvPr id="8" name="TextBox 7"/>
          <p:cNvSpPr txBox="1"/>
          <p:nvPr/>
        </p:nvSpPr>
        <p:spPr>
          <a:xfrm>
            <a:off x="685800" y="2971800"/>
            <a:ext cx="2971800" cy="461665"/>
          </a:xfrm>
          <a:prstGeom prst="rect">
            <a:avLst/>
          </a:prstGeom>
          <a:noFill/>
        </p:spPr>
        <p:txBody>
          <a:bodyPr wrap="square" rtlCol="0">
            <a:spAutoFit/>
          </a:bodyPr>
          <a:lstStyle/>
          <a:p>
            <a:r>
              <a:rPr lang="en-US" sz="2400" b="1" dirty="0" smtClean="0"/>
              <a:t>Steelhead </a:t>
            </a:r>
            <a:r>
              <a:rPr lang="en-US" sz="2400" i="1" dirty="0" smtClean="0"/>
              <a:t>O. </a:t>
            </a:r>
            <a:r>
              <a:rPr lang="en-US" sz="2400" i="1" dirty="0" err="1" smtClean="0"/>
              <a:t>mykiss</a:t>
            </a:r>
            <a:r>
              <a:rPr lang="en-US" sz="2400" i="1" dirty="0" smtClean="0"/>
              <a:t> </a:t>
            </a:r>
            <a:endParaRPr lang="en-US" sz="2400" i="1" dirty="0"/>
          </a:p>
        </p:txBody>
      </p:sp>
      <p:sp>
        <p:nvSpPr>
          <p:cNvPr id="9" name="TextBox 8"/>
          <p:cNvSpPr txBox="1"/>
          <p:nvPr/>
        </p:nvSpPr>
        <p:spPr>
          <a:xfrm>
            <a:off x="5105400" y="2895600"/>
            <a:ext cx="3733800" cy="461665"/>
          </a:xfrm>
          <a:prstGeom prst="rect">
            <a:avLst/>
          </a:prstGeom>
          <a:noFill/>
        </p:spPr>
        <p:txBody>
          <a:bodyPr wrap="square" rtlCol="0">
            <a:spAutoFit/>
          </a:bodyPr>
          <a:lstStyle/>
          <a:p>
            <a:r>
              <a:rPr lang="en-US" sz="2400" b="1" dirty="0" smtClean="0"/>
              <a:t>Coastal Cutthroat </a:t>
            </a:r>
            <a:r>
              <a:rPr lang="en-US" sz="2400" i="1" dirty="0" smtClean="0"/>
              <a:t>O. </a:t>
            </a:r>
            <a:r>
              <a:rPr lang="en-US" sz="2400" i="1" dirty="0" err="1" smtClean="0"/>
              <a:t>clarki</a:t>
            </a:r>
            <a:endParaRPr lang="en-US" sz="2400" i="1" dirty="0"/>
          </a:p>
        </p:txBody>
      </p:sp>
      <p:sp>
        <p:nvSpPr>
          <p:cNvPr id="10" name="TextBox 9"/>
          <p:cNvSpPr txBox="1"/>
          <p:nvPr/>
        </p:nvSpPr>
        <p:spPr>
          <a:xfrm>
            <a:off x="304800" y="4572000"/>
            <a:ext cx="4191000" cy="461665"/>
          </a:xfrm>
          <a:prstGeom prst="rect">
            <a:avLst/>
          </a:prstGeom>
          <a:noFill/>
        </p:spPr>
        <p:txBody>
          <a:bodyPr wrap="square" rtlCol="0">
            <a:spAutoFit/>
          </a:bodyPr>
          <a:lstStyle/>
          <a:p>
            <a:r>
              <a:rPr lang="en-US" sz="2400" b="1" dirty="0" smtClean="0"/>
              <a:t>Dolly </a:t>
            </a:r>
            <a:r>
              <a:rPr lang="en-US" sz="2400" b="1" dirty="0" err="1" smtClean="0"/>
              <a:t>Varden</a:t>
            </a:r>
            <a:r>
              <a:rPr lang="en-US" sz="2400" b="1" dirty="0" smtClean="0"/>
              <a:t> </a:t>
            </a:r>
            <a:r>
              <a:rPr lang="en-US" sz="2400" i="1" dirty="0" err="1" smtClean="0"/>
              <a:t>Salvelinus</a:t>
            </a:r>
            <a:r>
              <a:rPr lang="en-US" sz="2400" i="1" dirty="0" smtClean="0"/>
              <a:t> </a:t>
            </a:r>
            <a:r>
              <a:rPr lang="en-US" sz="2400" i="1" dirty="0" err="1" smtClean="0"/>
              <a:t>malma</a:t>
            </a:r>
            <a:endParaRPr lang="en-US" sz="2400" i="1" dirty="0"/>
          </a:p>
        </p:txBody>
      </p:sp>
      <p:sp>
        <p:nvSpPr>
          <p:cNvPr id="12" name="TextBox 11"/>
          <p:cNvSpPr txBox="1"/>
          <p:nvPr/>
        </p:nvSpPr>
        <p:spPr>
          <a:xfrm>
            <a:off x="4800600" y="4572000"/>
            <a:ext cx="4343400" cy="461665"/>
          </a:xfrm>
          <a:prstGeom prst="rect">
            <a:avLst/>
          </a:prstGeom>
          <a:noFill/>
        </p:spPr>
        <p:txBody>
          <a:bodyPr wrap="square" rtlCol="0">
            <a:spAutoFit/>
          </a:bodyPr>
          <a:lstStyle/>
          <a:p>
            <a:r>
              <a:rPr lang="en-US" sz="2400" b="1" dirty="0" smtClean="0"/>
              <a:t>Bull Trout </a:t>
            </a:r>
            <a:r>
              <a:rPr lang="en-US" sz="2400" i="1" dirty="0" err="1" smtClean="0"/>
              <a:t>Salvelinus</a:t>
            </a:r>
            <a:r>
              <a:rPr lang="en-US" sz="2400" i="1" dirty="0" smtClean="0"/>
              <a:t> </a:t>
            </a:r>
            <a:r>
              <a:rPr lang="en-US" sz="2400" i="1" dirty="0" err="1" smtClean="0"/>
              <a:t>confluentus</a:t>
            </a:r>
            <a:endParaRPr lang="en-US" sz="2400" i="1" dirty="0"/>
          </a:p>
        </p:txBody>
      </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One Other Salmon…</a:t>
            </a:r>
            <a:endParaRPr lang="en-US" sz="3200" dirty="0"/>
          </a:p>
        </p:txBody>
      </p:sp>
      <p:sp>
        <p:nvSpPr>
          <p:cNvPr id="6" name="TextBox 5"/>
          <p:cNvSpPr txBox="1"/>
          <p:nvPr/>
        </p:nvSpPr>
        <p:spPr>
          <a:xfrm>
            <a:off x="228600" y="5410200"/>
            <a:ext cx="8686800" cy="1400383"/>
          </a:xfrm>
          <a:prstGeom prst="rect">
            <a:avLst/>
          </a:prstGeom>
          <a:noFill/>
        </p:spPr>
        <p:txBody>
          <a:bodyPr wrap="square" rtlCol="0">
            <a:spAutoFit/>
          </a:bodyPr>
          <a:lstStyle/>
          <a:p>
            <a:pPr algn="ctr"/>
            <a:r>
              <a:rPr lang="en-US" sz="1700" dirty="0" smtClean="0"/>
              <a:t>The </a:t>
            </a:r>
            <a:r>
              <a:rPr lang="en-US" sz="1700" dirty="0" err="1" smtClean="0"/>
              <a:t>sabre</a:t>
            </a:r>
            <a:r>
              <a:rPr lang="en-US" sz="1700" dirty="0" smtClean="0"/>
              <a:t>-toothed salmon (</a:t>
            </a:r>
            <a:r>
              <a:rPr lang="en-US" sz="1700" i="1" dirty="0" err="1" smtClean="0"/>
              <a:t>Oncorhynchus</a:t>
            </a:r>
            <a:r>
              <a:rPr lang="en-US" sz="1700" i="1" dirty="0" smtClean="0"/>
              <a:t> </a:t>
            </a:r>
            <a:r>
              <a:rPr lang="en-US" sz="1700" i="1" dirty="0" err="1" smtClean="0"/>
              <a:t>rastrosus</a:t>
            </a:r>
            <a:r>
              <a:rPr lang="en-US" sz="1700" dirty="0" smtClean="0"/>
              <a:t>)</a:t>
            </a:r>
            <a:r>
              <a:rPr lang="en-US" sz="1700" i="1" dirty="0" smtClean="0"/>
              <a:t> </a:t>
            </a:r>
            <a:r>
              <a:rPr lang="en-US" sz="1700" dirty="0" smtClean="0"/>
              <a:t>lived around 6-8 million years ago, and grew over 9 feet long. As scary as they sound, they actually were filter-feeders, feeding on plankton.</a:t>
            </a:r>
          </a:p>
          <a:p>
            <a:pPr algn="ctr"/>
            <a:endParaRPr lang="en-US" sz="1700" i="1" dirty="0" smtClean="0"/>
          </a:p>
          <a:p>
            <a:pPr algn="ctr"/>
            <a:r>
              <a:rPr lang="en-US" sz="1700" dirty="0" smtClean="0"/>
              <a:t>Their fossils are found in an ancient Idaho lake, indicating that they were also anadromous.</a:t>
            </a:r>
            <a:r>
              <a:rPr lang="en-US" sz="1700" i="1" dirty="0" smtClean="0"/>
              <a:t/>
            </a:r>
            <a:br>
              <a:rPr lang="en-US" sz="1700" i="1" dirty="0" smtClean="0"/>
            </a:br>
            <a:endParaRPr lang="en-US" sz="1700" i="1" dirty="0"/>
          </a:p>
        </p:txBody>
      </p:sp>
      <p:grpSp>
        <p:nvGrpSpPr>
          <p:cNvPr id="12" name="Group 11"/>
          <p:cNvGrpSpPr/>
          <p:nvPr/>
        </p:nvGrpSpPr>
        <p:grpSpPr>
          <a:xfrm>
            <a:off x="6019800" y="1066800"/>
            <a:ext cx="2977515" cy="4267200"/>
            <a:chOff x="5867400" y="1066800"/>
            <a:chExt cx="2977515" cy="4267200"/>
          </a:xfrm>
        </p:grpSpPr>
        <p:pic>
          <p:nvPicPr>
            <p:cNvPr id="27650" name="Picture 2" descr="Image"/>
            <p:cNvPicPr>
              <a:picLocks noChangeAspect="1" noChangeArrowheads="1"/>
            </p:cNvPicPr>
            <p:nvPr/>
          </p:nvPicPr>
          <p:blipFill>
            <a:blip r:embed="rId3"/>
            <a:srcRect l="7149" r="4504" b="52452"/>
            <a:stretch>
              <a:fillRect/>
            </a:stretch>
          </p:blipFill>
          <p:spPr bwMode="auto">
            <a:xfrm>
              <a:off x="5867400" y="2971800"/>
              <a:ext cx="2977515" cy="2362200"/>
            </a:xfrm>
            <a:prstGeom prst="rect">
              <a:avLst/>
            </a:prstGeom>
            <a:noFill/>
          </p:spPr>
        </p:pic>
        <p:pic>
          <p:nvPicPr>
            <p:cNvPr id="27652" name="Picture 4" descr="Image"/>
            <p:cNvPicPr>
              <a:picLocks noChangeAspect="1" noChangeArrowheads="1"/>
            </p:cNvPicPr>
            <p:nvPr/>
          </p:nvPicPr>
          <p:blipFill>
            <a:blip r:embed="rId4"/>
            <a:srcRect l="7050" r="3042" b="64929"/>
            <a:stretch>
              <a:fillRect/>
            </a:stretch>
          </p:blipFill>
          <p:spPr bwMode="auto">
            <a:xfrm>
              <a:off x="5867400" y="1066800"/>
              <a:ext cx="2971800" cy="2057400"/>
            </a:xfrm>
            <a:prstGeom prst="rect">
              <a:avLst/>
            </a:prstGeom>
            <a:noFill/>
          </p:spPr>
        </p:pic>
      </p:grpSp>
      <p:pic>
        <p:nvPicPr>
          <p:cNvPr id="27654" name="Picture 6" descr="http://content.answers.com/main/content/wp/en/7/70/Oncorhynchus_rastrosus.JPG"/>
          <p:cNvPicPr>
            <a:picLocks noChangeAspect="1" noChangeArrowheads="1"/>
          </p:cNvPicPr>
          <p:nvPr/>
        </p:nvPicPr>
        <p:blipFill>
          <a:blip r:embed="rId5"/>
          <a:srcRect/>
          <a:stretch>
            <a:fillRect/>
          </a:stretch>
        </p:blipFill>
        <p:spPr bwMode="auto">
          <a:xfrm>
            <a:off x="152400" y="1066800"/>
            <a:ext cx="3257550" cy="4256532"/>
          </a:xfrm>
          <a:prstGeom prst="rect">
            <a:avLst/>
          </a:prstGeom>
          <a:noFill/>
        </p:spPr>
      </p:pic>
      <p:pic>
        <p:nvPicPr>
          <p:cNvPr id="27656" name="Picture 8" descr="http://www.nwcouncil.org/history/images/salmon.jpg"/>
          <p:cNvPicPr>
            <a:picLocks noChangeAspect="1" noChangeArrowheads="1"/>
          </p:cNvPicPr>
          <p:nvPr/>
        </p:nvPicPr>
        <p:blipFill>
          <a:blip r:embed="rId6" cstate="print"/>
          <a:srcRect/>
          <a:stretch>
            <a:fillRect/>
          </a:stretch>
        </p:blipFill>
        <p:spPr bwMode="auto">
          <a:xfrm>
            <a:off x="3429000" y="2133600"/>
            <a:ext cx="2590800" cy="2156270"/>
          </a:xfrm>
          <a:prstGeom prst="rect">
            <a:avLst/>
          </a:prstGeom>
          <a:noFill/>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4525963"/>
          </a:xfrm>
        </p:spPr>
        <p:txBody>
          <a:bodyPr>
            <a:normAutofit/>
          </a:bodyPr>
          <a:lstStyle/>
          <a:p>
            <a:pPr algn="ctr">
              <a:buNone/>
            </a:pPr>
            <a:r>
              <a:rPr lang="en-US" sz="2800" dirty="0" smtClean="0"/>
              <a:t>This project was made possible in part by a grant from </a:t>
            </a:r>
          </a:p>
          <a:p>
            <a:pPr algn="ctr">
              <a:buNone/>
            </a:pPr>
            <a:r>
              <a:rPr lang="en-US" sz="4000" b="1" dirty="0" smtClean="0"/>
              <a:t>Washington’s National Park Fund.</a:t>
            </a:r>
            <a:endParaRPr lang="en-US" sz="4000" b="1" dirty="0"/>
          </a:p>
        </p:txBody>
      </p:sp>
      <p:pic>
        <p:nvPicPr>
          <p:cNvPr id="1026" name="Picture 2" descr="http://onwebmanager.net/wnpf/images/WNPF_Logo_trans.gif"/>
          <p:cNvPicPr>
            <a:picLocks noChangeAspect="1" noChangeArrowheads="1"/>
          </p:cNvPicPr>
          <p:nvPr/>
        </p:nvPicPr>
        <p:blipFill>
          <a:blip r:embed="rId2"/>
          <a:srcRect/>
          <a:stretch>
            <a:fillRect/>
          </a:stretch>
        </p:blipFill>
        <p:spPr bwMode="auto">
          <a:xfrm>
            <a:off x="3733800" y="2895600"/>
            <a:ext cx="1969129" cy="1371600"/>
          </a:xfrm>
          <a:prstGeom prst="rect">
            <a:avLst/>
          </a:prstGeom>
          <a:noFill/>
        </p:spPr>
      </p:pic>
      <p:sp>
        <p:nvSpPr>
          <p:cNvPr id="2" name="Footer Placeholder 1"/>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Define Anadromous</a:t>
            </a:r>
            <a:endParaRPr lang="en-US" sz="3200" dirty="0"/>
          </a:p>
        </p:txBody>
      </p:sp>
      <p:sp>
        <p:nvSpPr>
          <p:cNvPr id="3" name="Content Placeholder 2"/>
          <p:cNvSpPr>
            <a:spLocks noGrp="1"/>
          </p:cNvSpPr>
          <p:nvPr>
            <p:ph idx="1"/>
          </p:nvPr>
        </p:nvSpPr>
        <p:spPr/>
        <p:txBody>
          <a:bodyPr>
            <a:normAutofit/>
          </a:bodyPr>
          <a:lstStyle/>
          <a:p>
            <a:r>
              <a:rPr lang="en-US" sz="2800" dirty="0" smtClean="0"/>
              <a:t>A fish that is born in freshwater, spends its adult life in the ocean, and then returns to freshwater to spawn.</a:t>
            </a:r>
          </a:p>
          <a:p>
            <a:r>
              <a:rPr lang="en-US" sz="2800" dirty="0" smtClean="0"/>
              <a:t>Many, but not all, anadromous fish die shortly after spawning. </a:t>
            </a:r>
          </a:p>
          <a:p>
            <a:endParaRPr lang="en-US" sz="2800" dirty="0"/>
          </a:p>
        </p:txBody>
      </p:sp>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Picture 31" descr="DSCN2679.JPG"/>
          <p:cNvPicPr>
            <a:picLocks noChangeAspect="1"/>
          </p:cNvPicPr>
          <p:nvPr/>
        </p:nvPicPr>
        <p:blipFill>
          <a:blip r:embed="rId3" cstate="print"/>
          <a:srcRect l="4883" t="13021" r="31641" b="8854"/>
          <a:stretch>
            <a:fillRect/>
          </a:stretch>
        </p:blipFill>
        <p:spPr>
          <a:xfrm>
            <a:off x="228600" y="2362200"/>
            <a:ext cx="2311400" cy="2133600"/>
          </a:xfrm>
          <a:prstGeom prst="rect">
            <a:avLst/>
          </a:prstGeom>
        </p:spPr>
      </p:pic>
      <p:pic>
        <p:nvPicPr>
          <p:cNvPr id="4098" name="Picture 2" descr="Young Chinook in the Elwha"/>
          <p:cNvPicPr>
            <a:picLocks noChangeAspect="1" noChangeArrowheads="1"/>
          </p:cNvPicPr>
          <p:nvPr/>
        </p:nvPicPr>
        <p:blipFill>
          <a:blip r:embed="rId4"/>
          <a:srcRect l="32000" t="17067" b="36000"/>
          <a:stretch>
            <a:fillRect/>
          </a:stretch>
        </p:blipFill>
        <p:spPr bwMode="auto">
          <a:xfrm>
            <a:off x="4953000" y="838200"/>
            <a:ext cx="2209800" cy="1143896"/>
          </a:xfrm>
          <a:prstGeom prst="rect">
            <a:avLst/>
          </a:prstGeom>
          <a:noFill/>
        </p:spPr>
      </p:pic>
      <p:pic>
        <p:nvPicPr>
          <p:cNvPr id="19" name="Picture 18" descr="SalmonUnderWater.jpg"/>
          <p:cNvPicPr>
            <a:picLocks noChangeAspect="1"/>
          </p:cNvPicPr>
          <p:nvPr/>
        </p:nvPicPr>
        <p:blipFill>
          <a:blip r:embed="rId5">
            <a:lum bright="13000" contrast="56000"/>
          </a:blip>
          <a:srcRect l="21624" t="19640" r="16012" b="11329"/>
          <a:stretch>
            <a:fillRect/>
          </a:stretch>
        </p:blipFill>
        <p:spPr>
          <a:xfrm>
            <a:off x="5943600" y="2438401"/>
            <a:ext cx="2971800" cy="2133600"/>
          </a:xfrm>
          <a:prstGeom prst="rect">
            <a:avLst/>
          </a:prstGeom>
        </p:spPr>
      </p:pic>
      <p:pic>
        <p:nvPicPr>
          <p:cNvPr id="28" name="Picture 4" descr="salmonleap"/>
          <p:cNvPicPr>
            <a:picLocks noChangeAspect="1" noChangeArrowheads="1"/>
          </p:cNvPicPr>
          <p:nvPr/>
        </p:nvPicPr>
        <p:blipFill>
          <a:blip r:embed="rId6" cstate="print"/>
          <a:srcRect l="5370" t="7407"/>
          <a:stretch>
            <a:fillRect/>
          </a:stretch>
        </p:blipFill>
        <p:spPr bwMode="auto">
          <a:xfrm>
            <a:off x="4572000" y="4800600"/>
            <a:ext cx="2685392" cy="1905000"/>
          </a:xfrm>
          <a:prstGeom prst="rect">
            <a:avLst/>
          </a:prstGeom>
          <a:noFill/>
        </p:spPr>
      </p:pic>
      <p:pic>
        <p:nvPicPr>
          <p:cNvPr id="13" name="Picture 12" descr="Chinook%20salmon_preview.jpg"/>
          <p:cNvPicPr>
            <a:picLocks noChangeAspect="1"/>
          </p:cNvPicPr>
          <p:nvPr/>
        </p:nvPicPr>
        <p:blipFill>
          <a:blip r:embed="rId7"/>
          <a:srcRect l="6349" t="8592" r="8466" b="12438"/>
          <a:stretch>
            <a:fillRect/>
          </a:stretch>
        </p:blipFill>
        <p:spPr>
          <a:xfrm>
            <a:off x="1524000" y="4800600"/>
            <a:ext cx="3067050" cy="1905000"/>
          </a:xfrm>
          <a:prstGeom prst="rect">
            <a:avLst/>
          </a:prstGeom>
        </p:spPr>
      </p:pic>
      <p:sp>
        <p:nvSpPr>
          <p:cNvPr id="34" name="TextBox 33"/>
          <p:cNvSpPr txBox="1"/>
          <p:nvPr/>
        </p:nvSpPr>
        <p:spPr>
          <a:xfrm>
            <a:off x="4495800" y="1981200"/>
            <a:ext cx="3276600" cy="307777"/>
          </a:xfrm>
          <a:prstGeom prst="rect">
            <a:avLst/>
          </a:prstGeom>
          <a:noFill/>
        </p:spPr>
        <p:txBody>
          <a:bodyPr wrap="square" rtlCol="0">
            <a:spAutoFit/>
          </a:bodyPr>
          <a:lstStyle/>
          <a:p>
            <a:pPr algn="ctr"/>
            <a:r>
              <a:rPr lang="en-US" sz="1400" b="1" dirty="0" smtClean="0">
                <a:solidFill>
                  <a:schemeClr val="bg1"/>
                </a:solidFill>
              </a:rPr>
              <a:t>Fry will spend up to 1 year in freshwater</a:t>
            </a:r>
            <a:endParaRPr lang="en-US" sz="1400" b="1" dirty="0">
              <a:solidFill>
                <a:schemeClr val="bg1"/>
              </a:solidFill>
            </a:endParaRPr>
          </a:p>
        </p:txBody>
      </p:sp>
      <p:sp>
        <p:nvSpPr>
          <p:cNvPr id="38" name="TextBox 37"/>
          <p:cNvSpPr txBox="1"/>
          <p:nvPr/>
        </p:nvSpPr>
        <p:spPr>
          <a:xfrm rot="19137590">
            <a:off x="7560871" y="5158668"/>
            <a:ext cx="1447800" cy="954107"/>
          </a:xfrm>
          <a:prstGeom prst="rect">
            <a:avLst/>
          </a:prstGeom>
          <a:noFill/>
        </p:spPr>
        <p:txBody>
          <a:bodyPr wrap="square" rtlCol="0">
            <a:spAutoFit/>
          </a:bodyPr>
          <a:lstStyle/>
          <a:p>
            <a:r>
              <a:rPr lang="en-US" sz="1400" b="1" dirty="0" smtClean="0">
                <a:solidFill>
                  <a:schemeClr val="bg1"/>
                </a:solidFill>
              </a:rPr>
              <a:t>After spending 2-6 years at sea, salmon return to their native river</a:t>
            </a:r>
            <a:endParaRPr lang="en-US" sz="1400" b="1" dirty="0">
              <a:solidFill>
                <a:schemeClr val="bg1"/>
              </a:solidFill>
            </a:endParaRPr>
          </a:p>
        </p:txBody>
      </p:sp>
      <p:sp>
        <p:nvSpPr>
          <p:cNvPr id="40" name="TextBox 39"/>
          <p:cNvSpPr txBox="1"/>
          <p:nvPr/>
        </p:nvSpPr>
        <p:spPr>
          <a:xfrm>
            <a:off x="5562600" y="4495800"/>
            <a:ext cx="1583447" cy="307777"/>
          </a:xfrm>
          <a:prstGeom prst="rect">
            <a:avLst/>
          </a:prstGeom>
          <a:noFill/>
        </p:spPr>
        <p:txBody>
          <a:bodyPr wrap="none" rtlCol="0">
            <a:spAutoFit/>
          </a:bodyPr>
          <a:lstStyle/>
          <a:p>
            <a:r>
              <a:rPr lang="en-US" sz="1400" b="1" dirty="0" smtClean="0">
                <a:solidFill>
                  <a:schemeClr val="bg1"/>
                </a:solidFill>
              </a:rPr>
              <a:t>Jumping waterfalls</a:t>
            </a:r>
            <a:endParaRPr lang="en-US" sz="1400" b="1" dirty="0">
              <a:solidFill>
                <a:schemeClr val="bg1"/>
              </a:solidFill>
            </a:endParaRPr>
          </a:p>
        </p:txBody>
      </p:sp>
      <p:sp>
        <p:nvSpPr>
          <p:cNvPr id="39" name="TextBox 38"/>
          <p:cNvSpPr txBox="1"/>
          <p:nvPr/>
        </p:nvSpPr>
        <p:spPr>
          <a:xfrm>
            <a:off x="2286000" y="4495800"/>
            <a:ext cx="1577676" cy="307777"/>
          </a:xfrm>
          <a:prstGeom prst="rect">
            <a:avLst/>
          </a:prstGeom>
          <a:noFill/>
        </p:spPr>
        <p:txBody>
          <a:bodyPr wrap="none" rtlCol="0">
            <a:spAutoFit/>
          </a:bodyPr>
          <a:lstStyle/>
          <a:p>
            <a:r>
              <a:rPr lang="en-US" sz="1400" b="1" dirty="0" smtClean="0">
                <a:solidFill>
                  <a:schemeClr val="bg1"/>
                </a:solidFill>
              </a:rPr>
              <a:t>Spawning in gravel</a:t>
            </a:r>
            <a:endParaRPr lang="en-US" sz="1400" b="1" dirty="0">
              <a:solidFill>
                <a:schemeClr val="bg1"/>
              </a:solidFill>
            </a:endParaRPr>
          </a:p>
        </p:txBody>
      </p:sp>
      <p:sp>
        <p:nvSpPr>
          <p:cNvPr id="41" name="TextBox 40"/>
          <p:cNvSpPr txBox="1"/>
          <p:nvPr/>
        </p:nvSpPr>
        <p:spPr>
          <a:xfrm rot="2423546">
            <a:off x="2237" y="5345415"/>
            <a:ext cx="1403589" cy="523220"/>
          </a:xfrm>
          <a:prstGeom prst="rect">
            <a:avLst/>
          </a:prstGeom>
          <a:noFill/>
        </p:spPr>
        <p:txBody>
          <a:bodyPr wrap="none" rtlCol="0">
            <a:spAutoFit/>
          </a:bodyPr>
          <a:lstStyle/>
          <a:p>
            <a:r>
              <a:rPr lang="en-US" sz="1400" b="1" dirty="0" smtClean="0">
                <a:solidFill>
                  <a:schemeClr val="bg1"/>
                </a:solidFill>
              </a:rPr>
              <a:t>After spawning, </a:t>
            </a:r>
          </a:p>
          <a:p>
            <a:pPr algn="ctr"/>
            <a:r>
              <a:rPr lang="en-US" sz="1400" b="1" dirty="0" smtClean="0">
                <a:solidFill>
                  <a:schemeClr val="bg1"/>
                </a:solidFill>
              </a:rPr>
              <a:t>they die</a:t>
            </a:r>
            <a:endParaRPr lang="en-US" sz="1400" b="1" dirty="0">
              <a:solidFill>
                <a:schemeClr val="bg1"/>
              </a:solidFill>
            </a:endParaRPr>
          </a:p>
        </p:txBody>
      </p:sp>
      <p:sp>
        <p:nvSpPr>
          <p:cNvPr id="29" name="TextBox 28"/>
          <p:cNvSpPr txBox="1"/>
          <p:nvPr/>
        </p:nvSpPr>
        <p:spPr>
          <a:xfrm rot="18594932">
            <a:off x="631263" y="1457219"/>
            <a:ext cx="963149" cy="307777"/>
          </a:xfrm>
          <a:prstGeom prst="rect">
            <a:avLst/>
          </a:prstGeom>
          <a:noFill/>
        </p:spPr>
        <p:txBody>
          <a:bodyPr wrap="none" rtlCol="0">
            <a:spAutoFit/>
          </a:bodyPr>
          <a:lstStyle/>
          <a:p>
            <a:r>
              <a:rPr lang="en-US" sz="1400" b="1" dirty="0" smtClean="0">
                <a:solidFill>
                  <a:schemeClr val="bg1"/>
                </a:solidFill>
              </a:rPr>
              <a:t>Eggs hatch</a:t>
            </a:r>
            <a:endParaRPr lang="en-US" sz="1400" b="1" dirty="0">
              <a:solidFill>
                <a:schemeClr val="bg1"/>
              </a:solidFill>
            </a:endParaRPr>
          </a:p>
        </p:txBody>
      </p:sp>
      <p:sp>
        <p:nvSpPr>
          <p:cNvPr id="35" name="TextBox 34"/>
          <p:cNvSpPr txBox="1"/>
          <p:nvPr/>
        </p:nvSpPr>
        <p:spPr>
          <a:xfrm rot="2658517">
            <a:off x="7682415" y="1421117"/>
            <a:ext cx="1059777" cy="307777"/>
          </a:xfrm>
          <a:prstGeom prst="rect">
            <a:avLst/>
          </a:prstGeom>
          <a:noFill/>
        </p:spPr>
        <p:txBody>
          <a:bodyPr wrap="none" rtlCol="0">
            <a:spAutoFit/>
          </a:bodyPr>
          <a:lstStyle/>
          <a:p>
            <a:r>
              <a:rPr lang="en-US" sz="1400" b="1" dirty="0" smtClean="0">
                <a:solidFill>
                  <a:schemeClr val="bg1"/>
                </a:solidFill>
              </a:rPr>
              <a:t>Head to sea</a:t>
            </a:r>
            <a:endParaRPr lang="en-US" sz="1400" b="1" dirty="0">
              <a:solidFill>
                <a:schemeClr val="bg1"/>
              </a:solidFill>
            </a:endParaRPr>
          </a:p>
        </p:txBody>
      </p:sp>
      <p:pic>
        <p:nvPicPr>
          <p:cNvPr id="24" name="Picture 5" descr="3digalevins"/>
          <p:cNvPicPr>
            <a:picLocks noChangeAspect="1" noChangeArrowheads="1"/>
          </p:cNvPicPr>
          <p:nvPr/>
        </p:nvPicPr>
        <p:blipFill>
          <a:blip r:embed="rId8" cstate="print"/>
          <a:srcRect l="25781" t="26042"/>
          <a:stretch>
            <a:fillRect/>
          </a:stretch>
        </p:blipFill>
        <p:spPr bwMode="auto">
          <a:xfrm>
            <a:off x="1981200" y="762001"/>
            <a:ext cx="1835238" cy="1371599"/>
          </a:xfrm>
          <a:prstGeom prst="rect">
            <a:avLst/>
          </a:prstGeom>
          <a:noFill/>
        </p:spPr>
      </p:pic>
      <p:sp>
        <p:nvSpPr>
          <p:cNvPr id="30" name="TextBox 29"/>
          <p:cNvSpPr txBox="1"/>
          <p:nvPr/>
        </p:nvSpPr>
        <p:spPr>
          <a:xfrm>
            <a:off x="1905000" y="2133600"/>
            <a:ext cx="1983685" cy="307777"/>
          </a:xfrm>
          <a:prstGeom prst="rect">
            <a:avLst/>
          </a:prstGeom>
          <a:noFill/>
        </p:spPr>
        <p:txBody>
          <a:bodyPr wrap="none" rtlCol="0">
            <a:spAutoFit/>
          </a:bodyPr>
          <a:lstStyle/>
          <a:p>
            <a:r>
              <a:rPr lang="en-US" sz="1400" b="1" dirty="0" err="1" smtClean="0">
                <a:solidFill>
                  <a:schemeClr val="bg1"/>
                </a:solidFill>
              </a:rPr>
              <a:t>Alevin</a:t>
            </a:r>
            <a:r>
              <a:rPr lang="en-US" sz="1400" b="1" dirty="0" smtClean="0">
                <a:solidFill>
                  <a:schemeClr val="bg1"/>
                </a:solidFill>
              </a:rPr>
              <a:t> feed off yolk sack</a:t>
            </a:r>
            <a:endParaRPr lang="en-US" sz="1400" b="1" dirty="0">
              <a:solidFill>
                <a:schemeClr val="bg1"/>
              </a:solidFill>
            </a:endParaRPr>
          </a:p>
        </p:txBody>
      </p:sp>
      <p:sp>
        <p:nvSpPr>
          <p:cNvPr id="2" name="Title 1"/>
          <p:cNvSpPr>
            <a:spLocks noGrp="1"/>
          </p:cNvSpPr>
          <p:nvPr>
            <p:ph type="title"/>
          </p:nvPr>
        </p:nvSpPr>
        <p:spPr>
          <a:xfrm>
            <a:off x="457200" y="274638"/>
            <a:ext cx="8229600" cy="411162"/>
          </a:xfrm>
        </p:spPr>
        <p:txBody>
          <a:bodyPr>
            <a:noAutofit/>
          </a:bodyPr>
          <a:lstStyle/>
          <a:p>
            <a:r>
              <a:rPr lang="en-US" sz="3200" dirty="0" smtClean="0">
                <a:solidFill>
                  <a:schemeClr val="bg1"/>
                </a:solidFill>
              </a:rPr>
              <a:t>Salmon Life Histories</a:t>
            </a:r>
            <a:endParaRPr lang="en-US" sz="3200" dirty="0">
              <a:solidFill>
                <a:schemeClr val="bg1"/>
              </a:solidFill>
            </a:endParaRPr>
          </a:p>
        </p:txBody>
      </p:sp>
      <p:sp>
        <p:nvSpPr>
          <p:cNvPr id="3" name="Footer Placeholder 2"/>
          <p:cNvSpPr>
            <a:spLocks noGrp="1"/>
          </p:cNvSpPr>
          <p:nvPr>
            <p:ph type="ftr" sz="quarter" idx="3"/>
          </p:nvPr>
        </p:nvSpPr>
        <p:spPr/>
        <p:txBody>
          <a:bodyPr/>
          <a:lstStyle/>
          <a:p>
            <a:r>
              <a:rPr lang="en-US" smtClean="0"/>
              <a:t>FREEING THE ELWHA</a:t>
            </a:r>
            <a:endParaRPr lang="en-US"/>
          </a:p>
        </p:txBody>
      </p:sp>
      <p:sp>
        <p:nvSpPr>
          <p:cNvPr id="23" name="Curved Down Arrow 22"/>
          <p:cNvSpPr/>
          <p:nvPr/>
        </p:nvSpPr>
        <p:spPr>
          <a:xfrm rot="18794902">
            <a:off x="787982" y="1744173"/>
            <a:ext cx="1184750" cy="3742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Up Arrow 24"/>
          <p:cNvSpPr/>
          <p:nvPr/>
        </p:nvSpPr>
        <p:spPr>
          <a:xfrm rot="10800000">
            <a:off x="4038600" y="4343400"/>
            <a:ext cx="838200" cy="3967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p:cNvSpPr/>
          <p:nvPr/>
        </p:nvSpPr>
        <p:spPr>
          <a:xfrm rot="2628293">
            <a:off x="7279856" y="1653374"/>
            <a:ext cx="1184750" cy="3742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ight Arrow 26"/>
          <p:cNvSpPr/>
          <p:nvPr/>
        </p:nvSpPr>
        <p:spPr>
          <a:xfrm>
            <a:off x="4038600" y="13716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rved Down Arrow 35"/>
          <p:cNvSpPr/>
          <p:nvPr/>
        </p:nvSpPr>
        <p:spPr>
          <a:xfrm rot="8711522">
            <a:off x="7345077" y="4845036"/>
            <a:ext cx="1097261" cy="448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Down Arrow 36"/>
          <p:cNvSpPr/>
          <p:nvPr/>
        </p:nvSpPr>
        <p:spPr>
          <a:xfrm rot="13555406">
            <a:off x="335109" y="4864419"/>
            <a:ext cx="1184750" cy="3742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2"/>
                                        </p:tgtEl>
                                      </p:cBhvr>
                                      <p:by x="150000" y="150000"/>
                                    </p:animScale>
                                  </p:childTnLst>
                                </p:cTn>
                              </p:par>
                            </p:childTnLst>
                          </p:cTn>
                        </p:par>
                        <p:par>
                          <p:cTn id="7" fill="hold">
                            <p:stCondLst>
                              <p:cond delay="2000"/>
                            </p:stCondLst>
                            <p:childTnLst>
                              <p:par>
                                <p:cTn id="8" presetID="6" presetClass="emph" presetSubtype="0" fill="hold" nodeType="afterEffect">
                                  <p:stCondLst>
                                    <p:cond delay="3000"/>
                                  </p:stCondLst>
                                  <p:childTnLst>
                                    <p:animScale>
                                      <p:cBhvr>
                                        <p:cTn id="9" dur="3000" fill="hold"/>
                                        <p:tgtEl>
                                          <p:spTgt spid="24"/>
                                        </p:tgtEl>
                                      </p:cBhvr>
                                      <p:by x="150000" y="150000"/>
                                    </p:animScale>
                                  </p:childTnLst>
                                </p:cTn>
                              </p:par>
                            </p:childTnLst>
                          </p:cTn>
                        </p:par>
                        <p:par>
                          <p:cTn id="10" fill="hold">
                            <p:stCondLst>
                              <p:cond delay="8000"/>
                            </p:stCondLst>
                            <p:childTnLst>
                              <p:par>
                                <p:cTn id="11" presetID="6" presetClass="emph" presetSubtype="0" fill="hold" nodeType="afterEffect">
                                  <p:stCondLst>
                                    <p:cond delay="3000"/>
                                  </p:stCondLst>
                                  <p:childTnLst>
                                    <p:animScale>
                                      <p:cBhvr>
                                        <p:cTn id="12" dur="3000" fill="hold"/>
                                        <p:tgtEl>
                                          <p:spTgt spid="4098"/>
                                        </p:tgtEl>
                                      </p:cBhvr>
                                      <p:by x="150000" y="150000"/>
                                    </p:animScale>
                                  </p:childTnLst>
                                </p:cTn>
                              </p:par>
                            </p:childTnLst>
                          </p:cTn>
                        </p:par>
                        <p:par>
                          <p:cTn id="13" fill="hold">
                            <p:stCondLst>
                              <p:cond delay="14000"/>
                            </p:stCondLst>
                            <p:childTnLst>
                              <p:par>
                                <p:cTn id="14" presetID="6" presetClass="emph" presetSubtype="0" fill="hold" nodeType="afterEffect">
                                  <p:stCondLst>
                                    <p:cond delay="3000"/>
                                  </p:stCondLst>
                                  <p:childTnLst>
                                    <p:animScale>
                                      <p:cBhvr>
                                        <p:cTn id="15" dur="3000" fill="hold"/>
                                        <p:tgtEl>
                                          <p:spTgt spid="19"/>
                                        </p:tgtEl>
                                      </p:cBhvr>
                                      <p:by x="150000" y="150000"/>
                                    </p:animScale>
                                  </p:childTnLst>
                                </p:cTn>
                              </p:par>
                              <p:par>
                                <p:cTn id="16" presetID="3" presetClass="emph" presetSubtype="2" fill="hold" grpId="0" nodeType="withEffect">
                                  <p:stCondLst>
                                    <p:cond delay="0"/>
                                  </p:stCondLst>
                                  <p:childTnLst>
                                    <p:animClr clrSpc="rgb" dir="cw">
                                      <p:cBhvr override="childStyle">
                                        <p:cTn id="17" dur="2000" fill="hold"/>
                                        <p:tgtEl>
                                          <p:spTgt spid="38"/>
                                        </p:tgtEl>
                                        <p:attrNameLst>
                                          <p:attrName>style.color</p:attrName>
                                        </p:attrNameLst>
                                      </p:cBhvr>
                                      <p:to>
                                        <a:srgbClr val="E9F915"/>
                                      </p:to>
                                    </p:animClr>
                                  </p:childTnLst>
                                </p:cTn>
                              </p:par>
                            </p:childTnLst>
                          </p:cTn>
                        </p:par>
                        <p:par>
                          <p:cTn id="18" fill="hold">
                            <p:stCondLst>
                              <p:cond delay="20000"/>
                            </p:stCondLst>
                            <p:childTnLst>
                              <p:par>
                                <p:cTn id="19" presetID="6" presetClass="emph" presetSubtype="0" fill="hold" nodeType="afterEffect">
                                  <p:stCondLst>
                                    <p:cond delay="0"/>
                                  </p:stCondLst>
                                  <p:childTnLst>
                                    <p:animScale>
                                      <p:cBhvr>
                                        <p:cTn id="20" dur="3000" fill="hold"/>
                                        <p:tgtEl>
                                          <p:spTgt spid="28"/>
                                        </p:tgtEl>
                                      </p:cBhvr>
                                      <p:by x="150000" y="150000"/>
                                    </p:animScale>
                                  </p:childTnLst>
                                </p:cTn>
                              </p:par>
                              <p:par>
                                <p:cTn id="21" presetID="3" presetClass="emph" presetSubtype="2" fill="hold" grpId="0" nodeType="withEffect">
                                  <p:stCondLst>
                                    <p:cond delay="1000"/>
                                  </p:stCondLst>
                                  <p:childTnLst>
                                    <p:animClr clrSpc="rgb" dir="cw">
                                      <p:cBhvr override="childStyle">
                                        <p:cTn id="22" dur="2000" fill="hold"/>
                                        <p:tgtEl>
                                          <p:spTgt spid="40"/>
                                        </p:tgtEl>
                                        <p:attrNameLst>
                                          <p:attrName>style.color</p:attrName>
                                        </p:attrNameLst>
                                      </p:cBhvr>
                                      <p:to>
                                        <a:schemeClr val="tx1"/>
                                      </p:to>
                                    </p:animClr>
                                  </p:childTnLst>
                                </p:cTn>
                              </p:par>
                            </p:childTnLst>
                          </p:cTn>
                        </p:par>
                        <p:par>
                          <p:cTn id="23" fill="hold">
                            <p:stCondLst>
                              <p:cond delay="23000"/>
                            </p:stCondLst>
                            <p:childTnLst>
                              <p:par>
                                <p:cTn id="24" presetID="6" presetClass="emph" presetSubtype="0" fill="hold" nodeType="afterEffect">
                                  <p:stCondLst>
                                    <p:cond delay="3000"/>
                                  </p:stCondLst>
                                  <p:childTnLst>
                                    <p:animScale>
                                      <p:cBhvr>
                                        <p:cTn id="25" dur="3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457200"/>
            <a:ext cx="6965245" cy="1202485"/>
          </a:xfrm>
        </p:spPr>
        <p:txBody>
          <a:bodyPr>
            <a:normAutofit/>
          </a:bodyPr>
          <a:lstStyle/>
          <a:p>
            <a:r>
              <a:rPr lang="en-US" sz="3200" dirty="0" smtClean="0"/>
              <a:t>Alevin</a:t>
            </a:r>
            <a:endParaRPr lang="en-US" sz="3200" dirty="0"/>
          </a:p>
        </p:txBody>
      </p:sp>
      <p:sp>
        <p:nvSpPr>
          <p:cNvPr id="3" name="Content Placeholder 2"/>
          <p:cNvSpPr>
            <a:spLocks noGrp="1"/>
          </p:cNvSpPr>
          <p:nvPr>
            <p:ph idx="1"/>
          </p:nvPr>
        </p:nvSpPr>
        <p:spPr>
          <a:xfrm>
            <a:off x="457200" y="1295400"/>
            <a:ext cx="8382000" cy="4525963"/>
          </a:xfrm>
        </p:spPr>
        <p:txBody>
          <a:bodyPr>
            <a:normAutofit/>
          </a:bodyPr>
          <a:lstStyle/>
          <a:p>
            <a:r>
              <a:rPr lang="en-US" sz="2400" dirty="0" smtClean="0"/>
              <a:t>An alevin feeds completely off the yolk sac attached to its body.</a:t>
            </a:r>
          </a:p>
          <a:p>
            <a:r>
              <a:rPr lang="en-US" sz="2400" dirty="0" smtClean="0"/>
              <a:t>They hide under the gravel and around vegetation trying to avoid predators. They are poor swimmers, as this photo shows.</a:t>
            </a:r>
          </a:p>
          <a:p>
            <a:pPr>
              <a:buNone/>
            </a:pPr>
            <a:endParaRPr lang="en-US" sz="2400" dirty="0"/>
          </a:p>
        </p:txBody>
      </p:sp>
      <p:pic>
        <p:nvPicPr>
          <p:cNvPr id="34818" name="Picture 2" descr="Image:Salmon newborn.jpg">
            <a:hlinkClick r:id="rId3"/>
          </p:cNvPr>
          <p:cNvPicPr>
            <a:picLocks noChangeAspect="1" noChangeArrowheads="1"/>
          </p:cNvPicPr>
          <p:nvPr/>
        </p:nvPicPr>
        <p:blipFill>
          <a:blip r:embed="rId4"/>
          <a:srcRect l="4000" r="20000" b="22667"/>
          <a:stretch>
            <a:fillRect/>
          </a:stretch>
        </p:blipFill>
        <p:spPr bwMode="auto">
          <a:xfrm>
            <a:off x="2057400" y="3019926"/>
            <a:ext cx="5029200" cy="3838074"/>
          </a:xfrm>
          <a:prstGeom prst="rect">
            <a:avLst/>
          </a:prstGeom>
          <a:noFill/>
        </p:spPr>
      </p:pic>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Fry</a:t>
            </a:r>
            <a:endParaRPr lang="en-US" sz="3200" dirty="0"/>
          </a:p>
        </p:txBody>
      </p:sp>
      <p:sp>
        <p:nvSpPr>
          <p:cNvPr id="3" name="Content Placeholder 2"/>
          <p:cNvSpPr>
            <a:spLocks noGrp="1"/>
          </p:cNvSpPr>
          <p:nvPr>
            <p:ph idx="1"/>
          </p:nvPr>
        </p:nvSpPr>
        <p:spPr>
          <a:xfrm>
            <a:off x="457200" y="990600"/>
            <a:ext cx="8229600" cy="4525963"/>
          </a:xfrm>
        </p:spPr>
        <p:txBody>
          <a:bodyPr>
            <a:normAutofit/>
          </a:bodyPr>
          <a:lstStyle/>
          <a:p>
            <a:r>
              <a:rPr lang="en-US" sz="2300" dirty="0" smtClean="0"/>
              <a:t>Fry are juvenile fish that are free swimmers and able to begin feeding on their own.</a:t>
            </a:r>
          </a:p>
          <a:p>
            <a:r>
              <a:rPr lang="en-US" sz="2300" dirty="0" smtClean="0"/>
              <a:t>They eat primarily aquatic insects and zooplankton.</a:t>
            </a:r>
          </a:p>
          <a:p>
            <a:r>
              <a:rPr lang="en-US" sz="2300" dirty="0" smtClean="0"/>
              <a:t>Depending on the species, they either head to sea immediately (Chum and Pink) or spend 1-2 years in the river. </a:t>
            </a:r>
          </a:p>
          <a:p>
            <a:r>
              <a:rPr lang="en-US" sz="2300" dirty="0" smtClean="0"/>
              <a:t>Fry also tend to be victim to predation by larger fish such as resident trout and birds such as herons and ducks.</a:t>
            </a:r>
            <a:endParaRPr lang="en-US" sz="2300" dirty="0"/>
          </a:p>
        </p:txBody>
      </p:sp>
      <p:pic>
        <p:nvPicPr>
          <p:cNvPr id="5" name="Picture 4" descr="juvenilechinookkeeley.jpg"/>
          <p:cNvPicPr>
            <a:picLocks noChangeAspect="1"/>
          </p:cNvPicPr>
          <p:nvPr/>
        </p:nvPicPr>
        <p:blipFill>
          <a:blip r:embed="rId3"/>
          <a:stretch>
            <a:fillRect/>
          </a:stretch>
        </p:blipFill>
        <p:spPr>
          <a:xfrm>
            <a:off x="3647029" y="4038600"/>
            <a:ext cx="5496971" cy="2819400"/>
          </a:xfrm>
          <a:prstGeom prst="rect">
            <a:avLst/>
          </a:prstGeom>
        </p:spPr>
      </p:pic>
      <p:pic>
        <p:nvPicPr>
          <p:cNvPr id="33794" name="Picture 2" descr="http://www.bpa.gov/corporate/BPANews/Library/images/fish/Chinook_Smolts.jpg"/>
          <p:cNvPicPr>
            <a:picLocks noChangeAspect="1" noChangeArrowheads="1"/>
          </p:cNvPicPr>
          <p:nvPr/>
        </p:nvPicPr>
        <p:blipFill>
          <a:blip r:embed="rId4" cstate="print"/>
          <a:srcRect/>
          <a:stretch>
            <a:fillRect/>
          </a:stretch>
        </p:blipFill>
        <p:spPr bwMode="auto">
          <a:xfrm>
            <a:off x="0" y="4054792"/>
            <a:ext cx="4226243" cy="2803208"/>
          </a:xfrm>
          <a:prstGeom prst="rect">
            <a:avLst/>
          </a:prstGeom>
          <a:noFill/>
        </p:spPr>
      </p:pic>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Smolt</a:t>
            </a:r>
            <a:endParaRPr lang="en-US" sz="3200" dirty="0"/>
          </a:p>
        </p:txBody>
      </p:sp>
      <p:sp>
        <p:nvSpPr>
          <p:cNvPr id="3" name="Content Placeholder 2"/>
          <p:cNvSpPr>
            <a:spLocks noGrp="1"/>
          </p:cNvSpPr>
          <p:nvPr>
            <p:ph idx="1"/>
          </p:nvPr>
        </p:nvSpPr>
        <p:spPr>
          <a:xfrm>
            <a:off x="304800" y="1905000"/>
            <a:ext cx="8610600" cy="3603812"/>
          </a:xfrm>
        </p:spPr>
        <p:txBody>
          <a:bodyPr>
            <a:normAutofit/>
          </a:bodyPr>
          <a:lstStyle/>
          <a:p>
            <a:r>
              <a:rPr lang="en-US" sz="2400" dirty="0" smtClean="0"/>
              <a:t>A smolt is a juvenile salmon that is preparing for the journey into salt water.</a:t>
            </a:r>
          </a:p>
          <a:p>
            <a:r>
              <a:rPr lang="en-US" sz="2400" dirty="0" smtClean="0"/>
              <a:t>Often smolt spend some time in the estuary to physiologically adjust to salt water.</a:t>
            </a:r>
          </a:p>
          <a:p>
            <a:r>
              <a:rPr lang="en-US" sz="2400" dirty="0" smtClean="0"/>
              <a:t>Estuaries also tend to rich in food, while providing cover from predators.</a:t>
            </a:r>
            <a:endParaRPr lang="en-US" sz="2400" dirty="0"/>
          </a:p>
        </p:txBody>
      </p:sp>
      <p:pic>
        <p:nvPicPr>
          <p:cNvPr id="5" name="Picture 4" descr="Coho Salmon in Elwha.jpg"/>
          <p:cNvPicPr>
            <a:picLocks noChangeAspect="1"/>
          </p:cNvPicPr>
          <p:nvPr/>
        </p:nvPicPr>
        <p:blipFill>
          <a:blip r:embed="rId3"/>
          <a:srcRect l="20833" t="20000" r="20833" b="43333"/>
          <a:stretch>
            <a:fillRect/>
          </a:stretch>
        </p:blipFill>
        <p:spPr>
          <a:xfrm>
            <a:off x="1981200" y="4343400"/>
            <a:ext cx="5334000" cy="2514600"/>
          </a:xfrm>
          <a:prstGeom prst="rect">
            <a:avLst/>
          </a:prstGeom>
        </p:spPr>
      </p:pic>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Adult Stage</a:t>
            </a:r>
            <a:endParaRPr lang="en-US" sz="3200" dirty="0"/>
          </a:p>
        </p:txBody>
      </p:sp>
      <p:sp>
        <p:nvSpPr>
          <p:cNvPr id="3" name="Content Placeholder 2"/>
          <p:cNvSpPr>
            <a:spLocks noGrp="1"/>
          </p:cNvSpPr>
          <p:nvPr>
            <p:ph idx="1"/>
          </p:nvPr>
        </p:nvSpPr>
        <p:spPr>
          <a:xfrm>
            <a:off x="381000" y="990600"/>
            <a:ext cx="8458200" cy="4525963"/>
          </a:xfrm>
        </p:spPr>
        <p:txBody>
          <a:bodyPr>
            <a:normAutofit/>
          </a:bodyPr>
          <a:lstStyle/>
          <a:p>
            <a:r>
              <a:rPr lang="en-US" sz="2400" dirty="0" smtClean="0"/>
              <a:t>Adult salmon spend 2-5 years at sea.</a:t>
            </a:r>
          </a:p>
          <a:p>
            <a:r>
              <a:rPr lang="en-US" sz="2400" dirty="0" smtClean="0"/>
              <a:t>Depending on the species, they may head thousands of miles into the ocean or may remain within a few miles of the estuary.</a:t>
            </a:r>
          </a:p>
          <a:p>
            <a:r>
              <a:rPr lang="en-US" sz="2400" dirty="0" smtClean="0"/>
              <a:t>They eat primarily krill and small forage fish.</a:t>
            </a:r>
          </a:p>
          <a:p>
            <a:r>
              <a:rPr lang="en-US" sz="2400" dirty="0" smtClean="0"/>
              <a:t>Adults then return to the river where they emerged to spawn.</a:t>
            </a:r>
            <a:endParaRPr lang="en-US" sz="2400" dirty="0"/>
          </a:p>
        </p:txBody>
      </p:sp>
      <p:pic>
        <p:nvPicPr>
          <p:cNvPr id="4" name="Content Placeholder 5" descr="cohowithkypekeeleyright.jpg"/>
          <p:cNvPicPr>
            <a:picLocks noChangeAspect="1"/>
          </p:cNvPicPr>
          <p:nvPr/>
        </p:nvPicPr>
        <p:blipFill>
          <a:blip r:embed="rId3"/>
          <a:srcRect l="6410" t="11999" r="6410"/>
          <a:stretch>
            <a:fillRect/>
          </a:stretch>
        </p:blipFill>
        <p:spPr>
          <a:xfrm>
            <a:off x="4267200" y="3487270"/>
            <a:ext cx="4876800" cy="3370729"/>
          </a:xfrm>
          <a:prstGeom prst="rect">
            <a:avLst/>
          </a:prstGeom>
        </p:spPr>
      </p:pic>
      <p:pic>
        <p:nvPicPr>
          <p:cNvPr id="37890" name="Picture 2" descr="http://upload.wikimedia.org/wikipedia/commons/b/b1/Chinook_salmon%2C_Oncorhynchus_tshawytscha.jpg"/>
          <p:cNvPicPr>
            <a:picLocks noChangeAspect="1" noChangeArrowheads="1"/>
          </p:cNvPicPr>
          <p:nvPr/>
        </p:nvPicPr>
        <p:blipFill>
          <a:blip r:embed="rId4" cstate="print"/>
          <a:srcRect/>
          <a:stretch>
            <a:fillRect/>
          </a:stretch>
        </p:blipFill>
        <p:spPr bwMode="auto">
          <a:xfrm>
            <a:off x="0" y="3487140"/>
            <a:ext cx="4495800" cy="3370860"/>
          </a:xfrm>
          <a:prstGeom prst="rect">
            <a:avLst/>
          </a:prstGeom>
          <a:noFill/>
        </p:spPr>
      </p:pic>
      <p:sp>
        <p:nvSpPr>
          <p:cNvPr id="5" name="Footer Placeholder 4"/>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400" dirty="0" smtClean="0"/>
              <a:t>Returning Adults</a:t>
            </a:r>
            <a:endParaRPr lang="en-US" sz="2400" dirty="0"/>
          </a:p>
        </p:txBody>
      </p:sp>
      <p:grpSp>
        <p:nvGrpSpPr>
          <p:cNvPr id="9" name="Group 8"/>
          <p:cNvGrpSpPr/>
          <p:nvPr/>
        </p:nvGrpSpPr>
        <p:grpSpPr>
          <a:xfrm>
            <a:off x="685800" y="685800"/>
            <a:ext cx="8001000" cy="5855732"/>
            <a:chOff x="681446" y="762000"/>
            <a:chExt cx="7543800" cy="5855732"/>
          </a:xfrm>
        </p:grpSpPr>
        <p:pic>
          <p:nvPicPr>
            <p:cNvPr id="36868" name="Picture 4" descr="Image:Oncorhynchus nerka 2.jpg">
              <a:hlinkClick r:id="rId3"/>
            </p:cNvPr>
            <p:cNvPicPr>
              <a:picLocks noChangeAspect="1" noChangeArrowheads="1"/>
            </p:cNvPicPr>
            <p:nvPr/>
          </p:nvPicPr>
          <p:blipFill>
            <a:blip r:embed="rId4"/>
            <a:srcRect/>
            <a:stretch>
              <a:fillRect/>
            </a:stretch>
          </p:blipFill>
          <p:spPr bwMode="auto">
            <a:xfrm>
              <a:off x="681446" y="762000"/>
              <a:ext cx="7543800" cy="5562600"/>
            </a:xfrm>
            <a:prstGeom prst="rect">
              <a:avLst/>
            </a:prstGeom>
            <a:noFill/>
          </p:spPr>
        </p:pic>
        <p:sp>
          <p:nvSpPr>
            <p:cNvPr id="8" name="TextBox 7"/>
            <p:cNvSpPr txBox="1"/>
            <p:nvPr/>
          </p:nvSpPr>
          <p:spPr>
            <a:xfrm>
              <a:off x="1600200" y="6248400"/>
              <a:ext cx="5310043" cy="369332"/>
            </a:xfrm>
            <a:prstGeom prst="rect">
              <a:avLst/>
            </a:prstGeom>
            <a:noFill/>
          </p:spPr>
          <p:txBody>
            <a:bodyPr wrap="none" rtlCol="0">
              <a:spAutoFit/>
            </a:bodyPr>
            <a:lstStyle/>
            <a:p>
              <a:r>
                <a:rPr lang="en-US" dirty="0" smtClean="0"/>
                <a:t>These sockeye have changed to the spawning red form</a:t>
              </a:r>
              <a:endParaRPr lang="en-US" dirty="0"/>
            </a:p>
          </p:txBody>
        </p:sp>
      </p:grpSp>
      <p:grpSp>
        <p:nvGrpSpPr>
          <p:cNvPr id="7" name="Group 6"/>
          <p:cNvGrpSpPr/>
          <p:nvPr/>
        </p:nvGrpSpPr>
        <p:grpSpPr>
          <a:xfrm>
            <a:off x="685800" y="621268"/>
            <a:ext cx="8077200" cy="6236732"/>
            <a:chOff x="609600" y="609600"/>
            <a:chExt cx="7620000" cy="6008132"/>
          </a:xfrm>
        </p:grpSpPr>
        <p:pic>
          <p:nvPicPr>
            <p:cNvPr id="36866" name="Picture 2" descr="Image:June 2006 008.jpg">
              <a:hlinkClick r:id="rId5"/>
            </p:cNvPr>
            <p:cNvPicPr>
              <a:picLocks noChangeAspect="1" noChangeArrowheads="1"/>
            </p:cNvPicPr>
            <p:nvPr/>
          </p:nvPicPr>
          <p:blipFill>
            <a:blip r:embed="rId6"/>
            <a:srcRect/>
            <a:stretch>
              <a:fillRect/>
            </a:stretch>
          </p:blipFill>
          <p:spPr bwMode="auto">
            <a:xfrm>
              <a:off x="609600" y="609600"/>
              <a:ext cx="7620000" cy="5715000"/>
            </a:xfrm>
            <a:prstGeom prst="rect">
              <a:avLst/>
            </a:prstGeom>
            <a:noFill/>
          </p:spPr>
        </p:pic>
        <p:sp>
          <p:nvSpPr>
            <p:cNvPr id="6" name="TextBox 5"/>
            <p:cNvSpPr txBox="1"/>
            <p:nvPr/>
          </p:nvSpPr>
          <p:spPr>
            <a:xfrm>
              <a:off x="1600200" y="6248400"/>
              <a:ext cx="5650521" cy="369332"/>
            </a:xfrm>
            <a:prstGeom prst="rect">
              <a:avLst/>
            </a:prstGeom>
            <a:noFill/>
          </p:spPr>
          <p:txBody>
            <a:bodyPr wrap="none" rtlCol="0">
              <a:spAutoFit/>
            </a:bodyPr>
            <a:lstStyle/>
            <a:p>
              <a:r>
                <a:rPr lang="en-US" dirty="0" smtClean="0"/>
                <a:t>Here a sockeye salmon is still in its ocean-going silver form</a:t>
              </a:r>
              <a:endParaRPr lang="en-US" dirty="0"/>
            </a:p>
          </p:txBody>
        </p: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Spawning Salmon</a:t>
            </a:r>
            <a:endParaRPr lang="en-US" sz="3200" dirty="0"/>
          </a:p>
        </p:txBody>
      </p:sp>
      <p:sp>
        <p:nvSpPr>
          <p:cNvPr id="3" name="Content Placeholder 2"/>
          <p:cNvSpPr>
            <a:spLocks noGrp="1"/>
          </p:cNvSpPr>
          <p:nvPr>
            <p:ph idx="1"/>
          </p:nvPr>
        </p:nvSpPr>
        <p:spPr>
          <a:xfrm>
            <a:off x="381000" y="1371600"/>
            <a:ext cx="8534400" cy="4525963"/>
          </a:xfrm>
        </p:spPr>
        <p:txBody>
          <a:bodyPr>
            <a:normAutofit/>
          </a:bodyPr>
          <a:lstStyle/>
          <a:p>
            <a:r>
              <a:rPr lang="en-US" sz="2400" dirty="0" smtClean="0"/>
              <a:t>Most salmon return to the stream where they were born. </a:t>
            </a:r>
          </a:p>
          <a:p>
            <a:r>
              <a:rPr lang="en-US" sz="2400" dirty="0" smtClean="0"/>
              <a:t>Females dig a depression in the gravel with their tails</a:t>
            </a:r>
          </a:p>
          <a:p>
            <a:r>
              <a:rPr lang="en-US" sz="2400" dirty="0" smtClean="0"/>
              <a:t>A male and female line up together to release sperm and eggs into the nest.</a:t>
            </a:r>
          </a:p>
          <a:p>
            <a:r>
              <a:rPr lang="en-US" sz="2400" dirty="0" smtClean="0"/>
              <a:t>The female covers the </a:t>
            </a:r>
            <a:r>
              <a:rPr lang="en-US" sz="2400" dirty="0" err="1" smtClean="0"/>
              <a:t>redd</a:t>
            </a:r>
            <a:r>
              <a:rPr lang="en-US" sz="2400" dirty="0" smtClean="0"/>
              <a:t> with gravel using her tail.</a:t>
            </a:r>
          </a:p>
        </p:txBody>
      </p:sp>
      <p:pic>
        <p:nvPicPr>
          <p:cNvPr id="4" name="Picture 3" descr="Chinook%20salmon_preview.jpg"/>
          <p:cNvPicPr>
            <a:picLocks noChangeAspect="1"/>
          </p:cNvPicPr>
          <p:nvPr/>
        </p:nvPicPr>
        <p:blipFill>
          <a:blip r:embed="rId3"/>
          <a:srcRect l="6349" t="8592" r="8466" b="12438"/>
          <a:stretch>
            <a:fillRect/>
          </a:stretch>
        </p:blipFill>
        <p:spPr>
          <a:xfrm>
            <a:off x="0" y="4953000"/>
            <a:ext cx="3067050" cy="1905000"/>
          </a:xfrm>
          <a:prstGeom prst="rect">
            <a:avLst/>
          </a:prstGeom>
        </p:spPr>
      </p:pic>
      <p:pic>
        <p:nvPicPr>
          <p:cNvPr id="38914" name="Picture 2" descr="http://www.fws.gov/coleman/images/salmon.jpg"/>
          <p:cNvPicPr>
            <a:picLocks noChangeAspect="1" noChangeArrowheads="1"/>
          </p:cNvPicPr>
          <p:nvPr/>
        </p:nvPicPr>
        <p:blipFill>
          <a:blip r:embed="rId4"/>
          <a:srcRect b="10995"/>
          <a:stretch>
            <a:fillRect/>
          </a:stretch>
        </p:blipFill>
        <p:spPr bwMode="auto">
          <a:xfrm>
            <a:off x="3047999" y="4953000"/>
            <a:ext cx="3216275" cy="1905000"/>
          </a:xfrm>
          <a:prstGeom prst="rect">
            <a:avLst/>
          </a:prstGeom>
          <a:noFill/>
        </p:spPr>
      </p:pic>
      <p:pic>
        <p:nvPicPr>
          <p:cNvPr id="38918" name="Picture 6" descr="Chinook Spawners"/>
          <p:cNvPicPr>
            <a:picLocks noChangeAspect="1" noChangeArrowheads="1"/>
          </p:cNvPicPr>
          <p:nvPr/>
        </p:nvPicPr>
        <p:blipFill>
          <a:blip r:embed="rId5"/>
          <a:srcRect t="16667"/>
          <a:stretch>
            <a:fillRect/>
          </a:stretch>
        </p:blipFill>
        <p:spPr bwMode="auto">
          <a:xfrm>
            <a:off x="6286500" y="4953000"/>
            <a:ext cx="2857500" cy="1905000"/>
          </a:xfrm>
          <a:prstGeom prst="rect">
            <a:avLst/>
          </a:prstGeom>
          <a:noFill/>
        </p:spPr>
      </p:pic>
      <p:pic>
        <p:nvPicPr>
          <p:cNvPr id="38916" name="Picture 4" descr="http://www.ngsprints.co.uk/images/M/738357.jpg"/>
          <p:cNvPicPr>
            <a:picLocks noChangeAspect="1" noChangeArrowheads="1"/>
          </p:cNvPicPr>
          <p:nvPr/>
        </p:nvPicPr>
        <p:blipFill>
          <a:blip r:embed="rId6"/>
          <a:srcRect t="9910"/>
          <a:stretch>
            <a:fillRect/>
          </a:stretch>
        </p:blipFill>
        <p:spPr bwMode="auto">
          <a:xfrm>
            <a:off x="0" y="1371600"/>
            <a:ext cx="9144000" cy="5486400"/>
          </a:xfrm>
          <a:prstGeom prst="rect">
            <a:avLst/>
          </a:prstGeom>
          <a:noFill/>
        </p:spPr>
      </p:pic>
      <p:sp>
        <p:nvSpPr>
          <p:cNvPr id="5" name="Footer Placeholder 4"/>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FTE Sci Template</Template>
  <TotalTime>45696</TotalTime>
  <Words>1389</Words>
  <Application>Microsoft Office PowerPoint</Application>
  <PresentationFormat>On-screen Show (4:3)</PresentationFormat>
  <Paragraphs>129</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Pacific Salmon</vt:lpstr>
      <vt:lpstr>Define Anadromous</vt:lpstr>
      <vt:lpstr>Salmon Life Histories</vt:lpstr>
      <vt:lpstr>Alevin</vt:lpstr>
      <vt:lpstr>Fry</vt:lpstr>
      <vt:lpstr>Smolt</vt:lpstr>
      <vt:lpstr>Adult Stage</vt:lpstr>
      <vt:lpstr>Returning Adults</vt:lpstr>
      <vt:lpstr>Spawning Salmon</vt:lpstr>
      <vt:lpstr>Pacific Salmon Species</vt:lpstr>
      <vt:lpstr>Pacific Salmon Species</vt:lpstr>
      <vt:lpstr>Anadromous Trout Species</vt:lpstr>
      <vt:lpstr>One Other Salmon…</vt:lpstr>
      <vt:lpstr>PowerPoint Presentation</vt:lpstr>
    </vt:vector>
  </TitlesOfParts>
  <Company>Olympic National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Anadromous Lifestyles</dc:title>
  <dc:creator>Olympic National Park</dc:creator>
  <cp:lastModifiedBy>Barbero, Kiley J.</cp:lastModifiedBy>
  <cp:revision>104</cp:revision>
  <dcterms:created xsi:type="dcterms:W3CDTF">2008-11-10T22:03:00Z</dcterms:created>
  <dcterms:modified xsi:type="dcterms:W3CDTF">2011-09-30T16:55:05Z</dcterms:modified>
</cp:coreProperties>
</file>