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6" r:id="rId6"/>
    <p:sldId id="260" r:id="rId7"/>
    <p:sldId id="264" r:id="rId8"/>
    <p:sldId id="261" r:id="rId9"/>
    <p:sldId id="263" r:id="rId10"/>
    <p:sldId id="262" r:id="rId11"/>
    <p:sldId id="265" r:id="rId12"/>
    <p:sldId id="267"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8" autoAdjust="0"/>
  </p:normalViewPr>
  <p:slideViewPr>
    <p:cSldViewPr>
      <p:cViewPr>
        <p:scale>
          <a:sx n="104" d="100"/>
          <a:sy n="104" d="100"/>
        </p:scale>
        <p:origin x="-174" y="216"/>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AE7F957-867B-4A47-A27C-952F3A24B06C}" type="datetimeFigureOut">
              <a:rPr lang="en-US" smtClean="0"/>
              <a:pPr/>
              <a:t>9/30/2011</a:t>
            </a:fld>
            <a:endParaRPr lang="en-US"/>
          </a:p>
        </p:txBody>
      </p:sp>
      <p:sp>
        <p:nvSpPr>
          <p:cNvPr id="4" name="Slide Image Placeholder 3"/>
          <p:cNvSpPr>
            <a:spLocks noGrp="1" noRot="1" noChangeAspect="1"/>
          </p:cNvSpPr>
          <p:nvPr>
            <p:ph type="sldImg" idx="2"/>
          </p:nvPr>
        </p:nvSpPr>
        <p:spPr>
          <a:xfrm>
            <a:off x="1905000" y="381000"/>
            <a:ext cx="5181600" cy="3886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33400" y="4267200"/>
            <a:ext cx="8077200" cy="2209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BC28B2-9F70-46BB-94F3-159224B447EE}" type="slidenum">
              <a:rPr lang="en-US" smtClean="0"/>
              <a:pPr/>
              <a:t>‹#›</a:t>
            </a:fld>
            <a:endParaRPr lang="en-US"/>
          </a:p>
        </p:txBody>
      </p:sp>
    </p:spTree>
    <p:extLst>
      <p:ext uri="{BB962C8B-B14F-4D97-AF65-F5344CB8AC3E}">
        <p14:creationId xmlns:p14="http://schemas.microsoft.com/office/powerpoint/2010/main" val="167437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C28B2-9F70-46BB-94F3-159224B447EE}" type="slidenum">
              <a:rPr lang="en-US" smtClean="0"/>
              <a:pPr/>
              <a:t>1</a:t>
            </a:fld>
            <a:endParaRPr lang="en-US"/>
          </a:p>
        </p:txBody>
      </p:sp>
    </p:spTree>
    <p:extLst>
      <p:ext uri="{BB962C8B-B14F-4D97-AF65-F5344CB8AC3E}">
        <p14:creationId xmlns:p14="http://schemas.microsoft.com/office/powerpoint/2010/main" val="88811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Alaska has a law banning salmon farms because they are worried about the risks of these farms to their still abundant</a:t>
            </a:r>
            <a:r>
              <a:rPr lang="en-US" baseline="0" dirty="0" smtClean="0"/>
              <a:t> and economically important wild salmon runs. The reasons though, go beyond just the threats of escaped Atlantic salmon competing with wild runs. In fact, given the size of the Alaska runs (who’s populations have not been decimated to the degree that the Washington, Oregon, and California populations have due to urbanization, dams, and agriculture), it is unlikely that Atlantic salmon could successful compete.</a:t>
            </a:r>
          </a:p>
          <a:p>
            <a:endParaRPr lang="en-US" baseline="0" dirty="0" smtClean="0"/>
          </a:p>
          <a:p>
            <a:r>
              <a:rPr lang="en-US" baseline="0" dirty="0" smtClean="0"/>
              <a:t>One of the biggest reasons Alaska bans fish farms is that mass production of farmed salmon lowers overall salmon prices worldwide, due to the increased supply to meet demand. Lower salmon prices means less income for Alaskan fishermen and it requires them to catch more wild salmon to make a living. Thus, either fishermen suffer economically or wild salmon runs have to be depleted further by overharvesting.</a:t>
            </a:r>
          </a:p>
          <a:p>
            <a:endParaRPr lang="en-US" baseline="0" dirty="0" smtClean="0"/>
          </a:p>
          <a:p>
            <a:r>
              <a:rPr lang="en-US" baseline="0" dirty="0" smtClean="0"/>
              <a:t>The risk is that salmon farming, rather than helping wild salmon runs, may actually lead to their overfishing and collapse is because lower prices means high catch totals to make the same income.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study conducted by the World Wildlife Fund and the Atlantic Salmon Federation examined the salmon farming practices</a:t>
            </a:r>
            <a:r>
              <a:rPr lang="en-US" baseline="0" dirty="0" smtClean="0"/>
              <a:t> of several countries and found that Canada ranked last out of the countries they examined (</a:t>
            </a:r>
            <a:r>
              <a:rPr lang="en-US" dirty="0" smtClean="0"/>
              <a:t>Norway, Iceland, Scotland, Ireland and the United States) in terms of salmon farming practices</a:t>
            </a:r>
            <a:r>
              <a:rPr lang="en-US" baseline="0" dirty="0" smtClean="0"/>
              <a:t> and regulations.</a:t>
            </a:r>
            <a:endParaRPr lang="en-US" dirty="0" smtClean="0"/>
          </a:p>
        </p:txBody>
      </p:sp>
      <p:sp>
        <p:nvSpPr>
          <p:cNvPr id="4" name="Slide Number Placeholder 3"/>
          <p:cNvSpPr>
            <a:spLocks noGrp="1"/>
          </p:cNvSpPr>
          <p:nvPr>
            <p:ph type="sldNum" sz="quarter" idx="10"/>
          </p:nvPr>
        </p:nvSpPr>
        <p:spPr/>
        <p:txBody>
          <a:bodyPr/>
          <a:lstStyle/>
          <a:p>
            <a:fld id="{51BC28B2-9F70-46BB-94F3-159224B447E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self-contained</a:t>
            </a:r>
            <a:r>
              <a:rPr lang="en-US" baseline="0" dirty="0" smtClean="0"/>
              <a:t> fish farm seems like a potential solution to some of these problems. If, rather than having floating pens with open tops, that release their waste and chemicals into the ocean, and can release thousands of non-native fish into the sea with a bad storm or a torn net, why not have everything done on land in a controlled environment.</a:t>
            </a:r>
          </a:p>
          <a:p>
            <a:endParaRPr lang="en-US" baseline="0" dirty="0" smtClean="0"/>
          </a:p>
          <a:p>
            <a:r>
              <a:rPr lang="en-US" baseline="0" dirty="0" smtClean="0"/>
              <a:t>While more expensive to set up, this solution is done with other fish species, particularly catfish, tilapia, and trout. Self-contained farms would not risk fish escapements to the ocean. The sewage and waste from the operation would not drop to the bottom of the bay and affect the ecosystem, but rather it would be gathered and disposed up in a controlled manner. In some cases, with more limited chemical contamination, it could be used for composting or fertilizer on land.</a:t>
            </a:r>
          </a:p>
          <a:p>
            <a:endParaRPr lang="en-US" baseline="0" dirty="0" smtClean="0"/>
          </a:p>
          <a:p>
            <a:r>
              <a:rPr lang="en-US" baseline="0" dirty="0" smtClean="0"/>
              <a:t>Disease outbreaks would be easier to control, since fish could be isolated in smaller tanks. There is also no risk of the fish getting diseases or parasites from the outside ocean environment. It also eliminates the risk of predator losses by seals, sharks, and sea birds.</a:t>
            </a:r>
          </a:p>
          <a:p>
            <a:endParaRPr lang="en-US" baseline="0" dirty="0" smtClean="0"/>
          </a:p>
          <a:p>
            <a:r>
              <a:rPr lang="en-US" baseline="0" dirty="0" smtClean="0"/>
              <a:t>Water can also be filtered and recirculated within the system, eliminating the need to build site-specific facilities based on ocean currents and sheltered coves. But, if built near the sea, the source of cold salt water would be easily obtained.</a:t>
            </a:r>
          </a:p>
          <a:p>
            <a:endParaRPr lang="en-US" baseline="0" dirty="0" smtClean="0"/>
          </a:p>
          <a:p>
            <a:r>
              <a:rPr lang="en-US" baseline="0" dirty="0" smtClean="0"/>
              <a:t>Some experiments are being done with closed-tanks that are suspended in the marine waters to allow for natural temperature control.</a:t>
            </a:r>
          </a:p>
          <a:p>
            <a:endParaRPr lang="en-US" baseline="0" dirty="0" smtClean="0"/>
          </a:p>
          <a:p>
            <a:r>
              <a:rPr lang="en-US" baseline="0" dirty="0" smtClean="0"/>
              <a:t>The major disadvantages of the closed-tank farms in addition to initial equipment costs is that they are more expensive to operate, particularly to run the pumps and filtration systems necessary to keep water quality and waste disposal at acceptable levels.</a:t>
            </a:r>
          </a:p>
          <a:p>
            <a:endParaRPr lang="en-US" baseline="0" dirty="0" smtClean="0"/>
          </a:p>
          <a:p>
            <a:r>
              <a:rPr lang="en-US" baseline="0" dirty="0" smtClean="0"/>
              <a:t>But, self-contained fish farms have the potential to greatly relieve the pressure on wild fisheries stocks and to allow the collapsed stocks to return, while still meeting the growing worldwide demand for fish products.</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C28B2-9F70-46BB-94F3-159224B447EE}" type="slidenum">
              <a:rPr lang="en-US" smtClean="0"/>
              <a:pPr/>
              <a:t>12</a:t>
            </a:fld>
            <a:endParaRPr lang="en-US"/>
          </a:p>
        </p:txBody>
      </p:sp>
    </p:spTree>
    <p:extLst>
      <p:ext uri="{BB962C8B-B14F-4D97-AF65-F5344CB8AC3E}">
        <p14:creationId xmlns:p14="http://schemas.microsoft.com/office/powerpoint/2010/main" val="206324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Salmon farms are places</a:t>
            </a:r>
            <a:r>
              <a:rPr lang="en-US" baseline="0" dirty="0" smtClean="0"/>
              <a:t> where juvenile salmon raised in hatcheries are placed as adults into pens in marine environments for the purpose of growing them for food. Each pen can contain thousands of adult salmon, up to 25,000 per acre. They are fed fish pellets, which contain ground up forage fish, and they live in the pens until they are harvestable size.</a:t>
            </a:r>
          </a:p>
        </p:txBody>
      </p:sp>
      <p:sp>
        <p:nvSpPr>
          <p:cNvPr id="4" name="Slide Number Placeholder 3"/>
          <p:cNvSpPr>
            <a:spLocks noGrp="1"/>
          </p:cNvSpPr>
          <p:nvPr>
            <p:ph type="sldNum" sz="quarter" idx="10"/>
          </p:nvPr>
        </p:nvSpPr>
        <p:spPr/>
        <p:txBody>
          <a:bodyPr/>
          <a:lstStyle/>
          <a:p>
            <a:fld id="{51BC28B2-9F70-46BB-94F3-159224B447E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Salmon are among the world’s most popular</a:t>
            </a:r>
            <a:r>
              <a:rPr lang="en-US" baseline="0" dirty="0" smtClean="0"/>
              <a:t> food fish. With the collapse of the salmon fisheries in the Pacific Northwest, New England, and much of northern Europe, there simply are not enough salmon left to supply world demand.</a:t>
            </a:r>
          </a:p>
          <a:p>
            <a:endParaRPr lang="en-US" baseline="0" dirty="0" smtClean="0"/>
          </a:p>
          <a:p>
            <a:r>
              <a:rPr lang="en-US" baseline="0" dirty="0" smtClean="0"/>
              <a:t>One advantage of farming fish (aquaculture) is that it is easy to mass produce a commodity fish. In addition, certain characteristics of those fish can be carefully controlled through selective breeding and diet. Farmed salmon tend to be larger, fattier, and taste better to some people.</a:t>
            </a:r>
          </a:p>
          <a:p>
            <a:endParaRPr lang="en-US" baseline="0" dirty="0" smtClean="0"/>
          </a:p>
          <a:p>
            <a:r>
              <a:rPr lang="en-US" baseline="0" dirty="0" smtClean="0"/>
              <a:t>With wild fisheries collapsing, but worldwide fish demand growing, the use of fish farming to supply those demand has grown dramatically. In fact, in 1980 only 9% of the world’s fish consumption was farmed, in 2006 it was 43%! In the United States, 66% of salmon consumed come from fish farms. Thus, salmon farming is one potential solution to world wide over fishing.</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 salmon farms use Atlantic salmon instead of Pacific salmon, even in fish farms on the Pacific coast. Atlantic salmon tend</a:t>
            </a:r>
            <a:r>
              <a:rPr lang="en-US" baseline="0" dirty="0" smtClean="0"/>
              <a:t> to grow faster and behaviorally </a:t>
            </a:r>
            <a:r>
              <a:rPr lang="en-US" b="0" baseline="0" dirty="0" smtClean="0"/>
              <a:t>are more suitable for an aquaculture operation than Pacific salmon. An Atlantic salmon in a pen is ready for harvest after 2 years, as opposed to up to 5 years for wild </a:t>
            </a:r>
            <a:r>
              <a:rPr lang="en-US" b="0" baseline="0" dirty="0" err="1" smtClean="0"/>
              <a:t>chinook</a:t>
            </a:r>
            <a:r>
              <a:rPr lang="en-US" b="0" baseline="0" dirty="0" smtClean="0"/>
              <a:t> </a:t>
            </a:r>
            <a:r>
              <a:rPr lang="en-US" baseline="0" dirty="0" smtClean="0"/>
              <a:t>salmon.</a:t>
            </a:r>
          </a:p>
          <a:p>
            <a:endParaRPr lang="en-US" baseline="0" dirty="0" smtClean="0"/>
          </a:p>
          <a:p>
            <a:r>
              <a:rPr lang="en-US" baseline="0" dirty="0" smtClean="0"/>
              <a:t>There are advantages and disadvantages to using Atlantic salmon on the Pacific coast over Pacific species. The advantage of using Atlantic salmon, is that they do not interbreed with Pacific species, due to being in a different genus. Thus, they are not a threat to interbreed with wild Pacific salmon and interfering with their genetics.</a:t>
            </a:r>
          </a:p>
          <a:p>
            <a:endParaRPr lang="en-US" baseline="0" dirty="0" smtClean="0"/>
          </a:p>
          <a:p>
            <a:r>
              <a:rPr lang="en-US" baseline="0" dirty="0" smtClean="0"/>
              <a:t>The disadvantages are that Atlantic salmon that escape the farms will compete with Pacific salmon for food once in the ocean and will potentially migrate up rivers and compete for spawning grounds. The establishment of naturalized populations of Atlantic salmon in west coast rivers potentially threatens the rivers ability to support wild Pacific salmon runs. There is some evidence that naturalize populations have begun to establish themselves in some British Columbia rivers.</a:t>
            </a:r>
          </a:p>
          <a:p>
            <a:endParaRPr lang="en-US" baseline="0" dirty="0" smtClean="0"/>
          </a:p>
          <a:p>
            <a:r>
              <a:rPr lang="en-US" baseline="0" dirty="0" smtClean="0"/>
              <a:t>There are several ways which farmed salmon can escape their pens. They can jump out, winter storms can damage the pens and allow them to escape, or large predators such as seals and sharks can damage the nets trying to get at the trapped prey items. A single ruptured or overturned pen can release 5,000-30,000 fish into the ocean! That is often equivalent to the entire adult run of the nearby rivers of many wild salmon species. Thus, the risks for over-competition for food resources is high.</a:t>
            </a:r>
          </a:p>
        </p:txBody>
      </p:sp>
      <p:sp>
        <p:nvSpPr>
          <p:cNvPr id="4" name="Slide Number Placeholder 3"/>
          <p:cNvSpPr>
            <a:spLocks noGrp="1"/>
          </p:cNvSpPr>
          <p:nvPr>
            <p:ph type="sldNum" sz="quarter" idx="10"/>
          </p:nvPr>
        </p:nvSpPr>
        <p:spPr/>
        <p:txBody>
          <a:bodyPr/>
          <a:lstStyle/>
          <a:p>
            <a:fld id="{51BC28B2-9F70-46BB-94F3-159224B447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several ways which farmed salmon can escape their pens. The simplest way is that they can jump out without proper netting and control mechanisms on the pen.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to get large numbers of escapees, winter storms are the biggest threat because they can damage the pens or even capsize them, allowing thousands of fish to escape at once.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with so many fish in tight quarters, it is very tempting for large predators such as seals and sharks to attack the pens to get at the fish. They can damage the nets trying to get at the trapped prey items and a single ruptured or overturned pen can release between 5,000-30,000 fish into the ocean! That can often be the equivalent of an entire adult run of wild salmon into the nearby rivers. Thus, the risks for over-competition for food resources can be high for a certain area.</a:t>
            </a:r>
          </a:p>
        </p:txBody>
      </p:sp>
      <p:sp>
        <p:nvSpPr>
          <p:cNvPr id="4" name="Slide Number Placeholder 3"/>
          <p:cNvSpPr>
            <a:spLocks noGrp="1"/>
          </p:cNvSpPr>
          <p:nvPr>
            <p:ph type="sldNum" sz="quarter" idx="10"/>
          </p:nvPr>
        </p:nvSpPr>
        <p:spPr/>
        <p:txBody>
          <a:bodyPr/>
          <a:lstStyle/>
          <a:p>
            <a:fld id="{51BC28B2-9F70-46BB-94F3-159224B447E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salmon</a:t>
            </a:r>
            <a:r>
              <a:rPr lang="en-US" baseline="0" dirty="0" smtClean="0"/>
              <a:t> farming potentially solves the problem of over-harvesting wild salmon populations to feed society’s demand for fish, there are several serious problems with salmon farming for human health.</a:t>
            </a:r>
          </a:p>
          <a:p>
            <a:endParaRPr lang="en-US" baseline="0" dirty="0" smtClean="0"/>
          </a:p>
          <a:p>
            <a:r>
              <a:rPr lang="en-US" baseline="0" dirty="0" smtClean="0"/>
              <a:t>Farm-raised salmon are fed concentrated pellets of fish oil meal. As higher level predators, all salmon </a:t>
            </a:r>
            <a:r>
              <a:rPr lang="en-US" baseline="0" dirty="0" err="1" smtClean="0"/>
              <a:t>bioaccumulate</a:t>
            </a:r>
            <a:r>
              <a:rPr lang="en-US" baseline="0" dirty="0" smtClean="0"/>
              <a:t> chemicals from the environment into their bodies. But, because the fish pellets that are fed to farmed salmon are so concentrated with oily forage fish and contain less quantities of lower trophic krill, and their rate of growth is so much faster than wild salmon, they have elevated levels of many chemicals in their flesh, such as PCB’s, dioxins, and DDT.  PCB’s are a particular concern because of its ability to be accumulated in fish oils.</a:t>
            </a:r>
            <a:br>
              <a:rPr lang="en-US" baseline="0" dirty="0" smtClean="0"/>
            </a:br>
            <a:endParaRPr lang="en-US" baseline="0" dirty="0" smtClean="0"/>
          </a:p>
          <a:p>
            <a:r>
              <a:rPr lang="en-US" baseline="0" dirty="0" smtClean="0"/>
              <a:t>Those chemicals can also accumulate in the bay where their pens are located, as uneaten pellets, feces, and dead salmon parts drop to the bottom of the bay. This accumulation of material can lead the entire bay to have higher levels of toxins which can enter the natural food web via decomposers and scavengers and thus can even result in elevated levels of those chemicals in wild salmon which feed nearby.</a:t>
            </a:r>
          </a:p>
          <a:p>
            <a:endParaRPr lang="en-US" baseline="0" dirty="0" smtClean="0"/>
          </a:p>
          <a:p>
            <a:r>
              <a:rPr lang="en-US" baseline="0" dirty="0" smtClean="0"/>
              <a:t>Because of the health risks of these cancer-causing chemicals, it has been recommended that Americans eat farmed salmon no more than once every two months. Since wild salmon tend to have lower concentrations of dangerous chemicals, the recommended consumption rate is higher at once every 2 weeks to a month.</a:t>
            </a:r>
          </a:p>
          <a:p>
            <a:endParaRPr lang="en-US" baseline="0" dirty="0" smtClean="0"/>
          </a:p>
          <a:p>
            <a:r>
              <a:rPr lang="en-US" baseline="0" dirty="0" smtClean="0"/>
              <a:t>As for the meat color, wild salmon have pink meat, because they absorb the natural </a:t>
            </a:r>
            <a:r>
              <a:rPr lang="en-US" baseline="0" dirty="0" err="1" smtClean="0"/>
              <a:t>flavinoids</a:t>
            </a:r>
            <a:r>
              <a:rPr lang="en-US" baseline="0" dirty="0" smtClean="0"/>
              <a:t> from the krill they eat. Since farmed salmon eat pellets made of oily forage fish, they do not get those </a:t>
            </a:r>
            <a:r>
              <a:rPr lang="en-US" baseline="0" dirty="0" err="1" smtClean="0"/>
              <a:t>flavinoids</a:t>
            </a:r>
            <a:r>
              <a:rPr lang="en-US" baseline="0" dirty="0" smtClean="0"/>
              <a:t> and their meat is naturally grey. Since that makes them less marketable, their meat is dyed with special tints to look more natural (sometimes darker than natural!).</a:t>
            </a:r>
          </a:p>
        </p:txBody>
      </p:sp>
      <p:sp>
        <p:nvSpPr>
          <p:cNvPr id="4" name="Slide Number Placeholder 3"/>
          <p:cNvSpPr>
            <a:spLocks noGrp="1"/>
          </p:cNvSpPr>
          <p:nvPr>
            <p:ph type="sldNum" sz="quarter" idx="10"/>
          </p:nvPr>
        </p:nvSpPr>
        <p:spPr/>
        <p:txBody>
          <a:bodyPr/>
          <a:lstStyle/>
          <a:p>
            <a:fld id="{51BC28B2-9F70-46BB-94F3-159224B447E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Farmed salmon are</a:t>
            </a:r>
            <a:r>
              <a:rPr lang="en-US" baseline="0" dirty="0" smtClean="0"/>
              <a:t> crammed into densely packed cages of up to 25,000 fish per acre. This unnatural situation allows for the perfect opportunity to spread diseases. These densely packed fish constantly bump, scrape, and bite into each other, causing sores and injuries that allow for disease spread.</a:t>
            </a:r>
          </a:p>
          <a:p>
            <a:endParaRPr lang="en-US" baseline="0" dirty="0" smtClean="0"/>
          </a:p>
          <a:p>
            <a:r>
              <a:rPr lang="en-US" baseline="0" dirty="0" smtClean="0"/>
              <a:t>There are several bacteria and viruses that affect farmed salmon. Some are natural diseases that occur in </a:t>
            </a:r>
            <a:r>
              <a:rPr lang="en-US" baseline="0" dirty="0" err="1" smtClean="0"/>
              <a:t>salmonids</a:t>
            </a:r>
            <a:r>
              <a:rPr lang="en-US" baseline="0" dirty="0" smtClean="0"/>
              <a:t> on the Pacific coast and some are introduced diseases from the North Atlantic. In order to combat the outbreak of epidemics, fish farmers will vaccinate the salmon against common diseases, but they are often forced to use antibiotics or chemical treatments to help the salmon survive the outbreaks.</a:t>
            </a:r>
          </a:p>
          <a:p>
            <a:endParaRPr lang="en-US" baseline="0" dirty="0" smtClean="0"/>
          </a:p>
          <a:p>
            <a:r>
              <a:rPr lang="en-US" baseline="0" dirty="0" smtClean="0"/>
              <a:t>It is unclear how these treatments affect the humans that eat these fish or the rest of the marine environment in which they are dumped. However, this is an area of great concern and increasing research.</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Whenever</a:t>
            </a:r>
            <a:r>
              <a:rPr lang="en-US" baseline="0" dirty="0" smtClean="0"/>
              <a:t> you have animals packed into dense cages, the risk of diseases and parasite epidemics increases dramatically. A parasite called sea lice (actually a copepod) has caused major problems for fish farms. While adult salmon can tolerate quite a few sea lice attached to them, juvenile salmon can be killed by just one or two being attached.</a:t>
            </a:r>
          </a:p>
          <a:p>
            <a:endParaRPr lang="en-US" baseline="0" dirty="0" smtClean="0"/>
          </a:p>
          <a:p>
            <a:r>
              <a:rPr lang="en-US" baseline="0" dirty="0" smtClean="0"/>
              <a:t>Thus, when salmon farms are built right at the mouths of rivers, tiny juvenile wild salmon must “run the gauntlet” to get from the river to the open ocean, by navigating around the fish pens. Rather than just a few sea lice floating around looking for a host, in areas near fish-farms the sea is literally filled with thousands or millions of sea lice. The chances of a juvenile pink salmon will escape the area without a parasite is virtually zero. It is estimated that some 98% of juvenile pink salmon are killed by sea lice in some of the rivers near fish farms!</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vast</a:t>
            </a:r>
            <a:r>
              <a:rPr lang="en-US" baseline="0" dirty="0" smtClean="0"/>
              <a:t> majority of salmon farms on the west coast of North America are in British Columbia (currently 121 farms). British Columbia has an extensive sheltered coastline, with few people or urban centers. This is ideal for salmon farming because the islands, inlets, and coves protect the pens from stormy seas. But, these are the same features that juvenile salmon seek before they are large enough to enter the open ocean.</a:t>
            </a:r>
          </a:p>
          <a:p>
            <a:endParaRPr lang="en-US" baseline="0" dirty="0" smtClean="0"/>
          </a:p>
          <a:p>
            <a:r>
              <a:rPr lang="en-US" baseline="0" dirty="0" smtClean="0"/>
              <a:t>There are a few salmon farms in Washington (only 9), but because of the odor they produce due to tons of rotting food, they are not well liked in the more densely population Puget Sound. There are no salmon farms in Oregon or California, mostly due to the open-ocean coastline of those states and thus the risks of storm damage.</a:t>
            </a:r>
          </a:p>
          <a:p>
            <a:endParaRPr lang="en-US" baseline="0" dirty="0" smtClean="0"/>
          </a:p>
          <a:p>
            <a:r>
              <a:rPr lang="en-US" baseline="0" dirty="0" smtClean="0"/>
              <a:t>Salmon farms are common in the </a:t>
            </a:r>
            <a:r>
              <a:rPr lang="en-US" baseline="0" dirty="0" err="1" smtClean="0"/>
              <a:t>Martime</a:t>
            </a:r>
            <a:r>
              <a:rPr lang="en-US" baseline="0" dirty="0" smtClean="0"/>
              <a:t> provinces of Canada, in Scotland, Iceland, Norway, and Chile.</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2/2c/Shrimp_hatchery.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b/b4/Salmo_salar-Atlantic_Salmon-Atlanterhavsparken_Norway.JP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1/1d/Storm_in_Pacifica.jp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upload.wikimedia.org/wikipedia/commons/5/5e/SealionsnearPier39.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en/0/03/Atlantic_Salmon.gi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Salmon Farming	</a:t>
            </a:r>
            <a:endParaRPr lang="en-US" dirty="0"/>
          </a:p>
        </p:txBody>
      </p:sp>
      <p:sp>
        <p:nvSpPr>
          <p:cNvPr id="3" name="Subtitle 2"/>
          <p:cNvSpPr>
            <a:spLocks noGrp="1"/>
          </p:cNvSpPr>
          <p:nvPr>
            <p:ph type="subTitle" idx="1"/>
          </p:nvPr>
        </p:nvSpPr>
        <p:spPr>
          <a:xfrm>
            <a:off x="1752600" y="2438400"/>
            <a:ext cx="5712179" cy="1521178"/>
          </a:xfrm>
        </p:spPr>
        <p:txBody>
          <a:bodyPr/>
          <a:lstStyle/>
          <a:p>
            <a:r>
              <a:rPr lang="en-US" dirty="0" smtClean="0"/>
              <a:t>Great Potential </a:t>
            </a:r>
          </a:p>
          <a:p>
            <a:r>
              <a:rPr lang="en-US" dirty="0" smtClean="0"/>
              <a:t>But, Not Currently the Ideal Solution</a:t>
            </a:r>
            <a:endParaRPr lang="en-US" dirty="0"/>
          </a:p>
        </p:txBody>
      </p:sp>
      <p:sp>
        <p:nvSpPr>
          <p:cNvPr id="4" name="Footer Placeholder 3"/>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Alaska Bans Fish Farms</a:t>
            </a:r>
            <a:endParaRPr lang="en-US" sz="3200" dirty="0"/>
          </a:p>
        </p:txBody>
      </p:sp>
      <p:sp>
        <p:nvSpPr>
          <p:cNvPr id="3" name="Content Placeholder 2"/>
          <p:cNvSpPr>
            <a:spLocks noGrp="1"/>
          </p:cNvSpPr>
          <p:nvPr>
            <p:ph idx="1"/>
          </p:nvPr>
        </p:nvSpPr>
        <p:spPr/>
        <p:txBody>
          <a:bodyPr>
            <a:normAutofit fontScale="85000" lnSpcReduction="20000"/>
          </a:bodyPr>
          <a:lstStyle/>
          <a:p>
            <a:r>
              <a:rPr lang="en-US" sz="2400" dirty="0" smtClean="0"/>
              <a:t>Escapees compete for food with native salmon</a:t>
            </a:r>
          </a:p>
          <a:p>
            <a:endParaRPr lang="en-US" sz="2400" dirty="0" smtClean="0"/>
          </a:p>
          <a:p>
            <a:r>
              <a:rPr lang="en-US" sz="2400" dirty="0" smtClean="0"/>
              <a:t>Atlantic salmon in-river competition for spawning ground and risks of them developing self-sustaining populations.</a:t>
            </a:r>
          </a:p>
          <a:p>
            <a:endParaRPr lang="en-US" sz="2400" dirty="0" smtClean="0"/>
          </a:p>
          <a:p>
            <a:r>
              <a:rPr lang="en-US" sz="2400" dirty="0" smtClean="0"/>
              <a:t>Farming lowers salmon prices, hurting Alaska fishermen.</a:t>
            </a:r>
          </a:p>
          <a:p>
            <a:endParaRPr lang="en-US" sz="2400" dirty="0" smtClean="0"/>
          </a:p>
          <a:p>
            <a:r>
              <a:rPr lang="en-US" sz="2400" dirty="0" smtClean="0"/>
              <a:t>Lower salmon prices, means higher wild catches to make the same income, which threatens wild salmon runs.</a:t>
            </a:r>
          </a:p>
        </p:txBody>
      </p:sp>
      <p:sp>
        <p:nvSpPr>
          <p:cNvPr id="4" name="Footer Placeholder 3"/>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3200" dirty="0" smtClean="0"/>
              <a:t>Potential Solutions?</a:t>
            </a:r>
            <a:br>
              <a:rPr lang="en-US" sz="3200" dirty="0" smtClean="0"/>
            </a:br>
            <a:r>
              <a:rPr lang="en-US" sz="2400" dirty="0" smtClean="0"/>
              <a:t>Closed-Tank Fish Farms</a:t>
            </a:r>
            <a:endParaRPr lang="en-US" sz="24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28676" name="Picture 4" descr="Image:Shrimp hatchery.jpg">
            <a:hlinkClick r:id="rId3"/>
          </p:cNvPr>
          <p:cNvPicPr>
            <a:picLocks noChangeAspect="1" noChangeArrowheads="1"/>
          </p:cNvPicPr>
          <p:nvPr/>
        </p:nvPicPr>
        <p:blipFill>
          <a:blip r:embed="rId4" cstate="print"/>
          <a:srcRect/>
          <a:stretch>
            <a:fillRect/>
          </a:stretch>
        </p:blipFill>
        <p:spPr bwMode="auto">
          <a:xfrm>
            <a:off x="838200" y="1257300"/>
            <a:ext cx="7467600" cy="5600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sp>
        <p:nvSpPr>
          <p:cNvPr id="2" name="Footer Placeholder 1"/>
          <p:cNvSpPr>
            <a:spLocks noGrp="1"/>
          </p:cNvSpPr>
          <p:nvPr>
            <p:ph type="ftr" sz="quarter" idx="3"/>
          </p:nvPr>
        </p:nvSpPr>
        <p:spPr/>
        <p:txBody>
          <a:bodyPr/>
          <a:lstStyle/>
          <a:p>
            <a:r>
              <a:rPr lang="en-US" smtClean="0"/>
              <a:t>FREEING THE ELWA</a:t>
            </a:r>
            <a:endParaRPr lang="en-US"/>
          </a:p>
        </p:txBody>
      </p:sp>
      <p:pic>
        <p:nvPicPr>
          <p:cNvPr id="1026" name="Picture 2" descr="http://onwebmanager.net/wnpf/images/WNPF_Logo_trans.gif"/>
          <p:cNvPicPr>
            <a:picLocks noChangeAspect="1" noChangeArrowheads="1"/>
          </p:cNvPicPr>
          <p:nvPr/>
        </p:nvPicPr>
        <p:blipFill>
          <a:blip r:embed="rId3" cstate="print"/>
          <a:srcRect/>
          <a:stretch>
            <a:fillRect/>
          </a:stretch>
        </p:blipFill>
        <p:spPr bwMode="auto">
          <a:xfrm>
            <a:off x="3733800" y="2895600"/>
            <a:ext cx="1969129"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Salmon Farming</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1026" name="Picture 2" descr="http://upload.wikimedia.org/wikipedia/en/a/a6/Salmon_farming.jpg"/>
          <p:cNvPicPr>
            <a:picLocks noChangeAspect="1" noChangeArrowheads="1"/>
          </p:cNvPicPr>
          <p:nvPr/>
        </p:nvPicPr>
        <p:blipFill>
          <a:blip r:embed="rId3" cstate="print"/>
          <a:srcRect t="24355" b="2292"/>
          <a:stretch>
            <a:fillRect/>
          </a:stretch>
        </p:blipFill>
        <p:spPr bwMode="auto">
          <a:xfrm>
            <a:off x="1524000" y="1143000"/>
            <a:ext cx="6019800" cy="5136896"/>
          </a:xfrm>
          <a:prstGeom prst="rect">
            <a:avLst/>
          </a:prstGeom>
          <a:noFill/>
        </p:spPr>
      </p:pic>
      <p:sp>
        <p:nvSpPr>
          <p:cNvPr id="5" name="Rectangle 4"/>
          <p:cNvSpPr/>
          <p:nvPr/>
        </p:nvSpPr>
        <p:spPr>
          <a:xfrm>
            <a:off x="0" y="6581001"/>
            <a:ext cx="3132845" cy="276999"/>
          </a:xfrm>
          <a:prstGeom prst="rect">
            <a:avLst/>
          </a:prstGeom>
        </p:spPr>
        <p:txBody>
          <a:bodyPr wrap="none">
            <a:spAutoFit/>
          </a:bodyPr>
          <a:lstStyle/>
          <a:p>
            <a:r>
              <a:rPr lang="en-US" sz="1200" dirty="0" smtClean="0"/>
              <a:t>Courtesy of the BC Salmon Farmers Association</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noAutofit/>
          </a:bodyPr>
          <a:lstStyle/>
          <a:p>
            <a:r>
              <a:rPr lang="en-US" sz="3200" dirty="0" smtClean="0"/>
              <a:t>Purposes of Fish Farms</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15362" name="Picture 2" descr="http://www.dfo-mpo.gc.ca/aquaculture/multimedia/fig37.jpg"/>
          <p:cNvPicPr>
            <a:picLocks noChangeAspect="1" noChangeArrowheads="1"/>
          </p:cNvPicPr>
          <p:nvPr/>
        </p:nvPicPr>
        <p:blipFill>
          <a:blip r:embed="rId3" cstate="print"/>
          <a:srcRect/>
          <a:stretch>
            <a:fillRect/>
          </a:stretch>
        </p:blipFill>
        <p:spPr bwMode="auto">
          <a:xfrm>
            <a:off x="1219200" y="1066800"/>
            <a:ext cx="7140367" cy="5357896"/>
          </a:xfrm>
          <a:prstGeom prst="rect">
            <a:avLst/>
          </a:prstGeom>
          <a:noFill/>
        </p:spPr>
      </p:pic>
      <p:sp>
        <p:nvSpPr>
          <p:cNvPr id="4" name="Rectangle 3"/>
          <p:cNvSpPr/>
          <p:nvPr/>
        </p:nvSpPr>
        <p:spPr>
          <a:xfrm>
            <a:off x="0" y="6581001"/>
            <a:ext cx="3132845" cy="276999"/>
          </a:xfrm>
          <a:prstGeom prst="rect">
            <a:avLst/>
          </a:prstGeom>
        </p:spPr>
        <p:txBody>
          <a:bodyPr wrap="none">
            <a:spAutoFit/>
          </a:bodyPr>
          <a:lstStyle/>
          <a:p>
            <a:r>
              <a:rPr lang="en-US" sz="1200" dirty="0" smtClean="0"/>
              <a:t>Courtesy of the BC Salmon Farmers Association</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Which Species to Use?</a:t>
            </a:r>
            <a:endParaRPr lang="en-US" sz="3200" dirty="0"/>
          </a:p>
        </p:txBody>
      </p:sp>
      <p:sp>
        <p:nvSpPr>
          <p:cNvPr id="3" name="Content Placeholder 2"/>
          <p:cNvSpPr>
            <a:spLocks noGrp="1"/>
          </p:cNvSpPr>
          <p:nvPr>
            <p:ph idx="1"/>
          </p:nvPr>
        </p:nvSpPr>
        <p:spPr>
          <a:xfrm>
            <a:off x="533400" y="1143000"/>
            <a:ext cx="8229600" cy="4525963"/>
          </a:xfrm>
        </p:spPr>
        <p:txBody>
          <a:bodyPr>
            <a:normAutofit/>
          </a:bodyPr>
          <a:lstStyle/>
          <a:p>
            <a:pPr algn="ctr">
              <a:buNone/>
            </a:pPr>
            <a:r>
              <a:rPr lang="en-US" sz="2400" dirty="0" smtClean="0"/>
              <a:t>Atlantic Salmon instead of Pacific Salmon</a:t>
            </a:r>
            <a:endParaRPr lang="en-US" sz="2400" dirty="0"/>
          </a:p>
        </p:txBody>
      </p:sp>
      <p:sp>
        <p:nvSpPr>
          <p:cNvPr id="4" name="Footer Placeholder 3"/>
          <p:cNvSpPr>
            <a:spLocks noGrp="1"/>
          </p:cNvSpPr>
          <p:nvPr>
            <p:ph type="ftr" sz="quarter" idx="3"/>
          </p:nvPr>
        </p:nvSpPr>
        <p:spPr/>
        <p:txBody>
          <a:bodyPr/>
          <a:lstStyle/>
          <a:p>
            <a:r>
              <a:rPr lang="en-US" smtClean="0"/>
              <a:t>FREEING THE ELWA</a:t>
            </a:r>
            <a:endParaRPr lang="en-US"/>
          </a:p>
        </p:txBody>
      </p:sp>
      <p:pic>
        <p:nvPicPr>
          <p:cNvPr id="18434" name="Picture 2" descr="Image:Salmo salar-Atlantic Salmon-Atlanterhavsparken Norway.JPG">
            <a:hlinkClick r:id="rId3"/>
          </p:cNvPr>
          <p:cNvPicPr>
            <a:picLocks noChangeAspect="1" noChangeArrowheads="1"/>
          </p:cNvPicPr>
          <p:nvPr/>
        </p:nvPicPr>
        <p:blipFill>
          <a:blip r:embed="rId4" cstate="print"/>
          <a:srcRect l="6000" t="12000" r="4000" b="5333"/>
          <a:stretch>
            <a:fillRect/>
          </a:stretch>
        </p:blipFill>
        <p:spPr bwMode="auto">
          <a:xfrm>
            <a:off x="1447800" y="1828800"/>
            <a:ext cx="6477000" cy="446193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Farmed Salmon Escape</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2052" name="Picture 4" descr="Image:Storm in Pacifica.jpg">
            <a:hlinkClick r:id="rId3"/>
          </p:cNvPr>
          <p:cNvPicPr>
            <a:picLocks noChangeAspect="1" noChangeArrowheads="1"/>
          </p:cNvPicPr>
          <p:nvPr/>
        </p:nvPicPr>
        <p:blipFill rotWithShape="1">
          <a:blip r:embed="rId4" cstate="print"/>
          <a:srcRect l="13000" t="19344"/>
          <a:stretch/>
        </p:blipFill>
        <p:spPr bwMode="auto">
          <a:xfrm>
            <a:off x="0" y="2057399"/>
            <a:ext cx="6445826" cy="4343401"/>
          </a:xfrm>
          <a:prstGeom prst="rect">
            <a:avLst/>
          </a:prstGeom>
          <a:noFill/>
        </p:spPr>
      </p:pic>
      <p:pic>
        <p:nvPicPr>
          <p:cNvPr id="2054" name="Picture 6" descr="Image:SealionsnearPier39.jpg">
            <a:hlinkClick r:id="rId5"/>
          </p:cNvPr>
          <p:cNvPicPr>
            <a:picLocks noChangeAspect="1" noChangeArrowheads="1"/>
          </p:cNvPicPr>
          <p:nvPr/>
        </p:nvPicPr>
        <p:blipFill>
          <a:blip r:embed="rId6" cstate="print"/>
          <a:srcRect t="1481" r="9141"/>
          <a:stretch>
            <a:fillRect/>
          </a:stretch>
        </p:blipFill>
        <p:spPr bwMode="auto">
          <a:xfrm>
            <a:off x="6445826" y="2057399"/>
            <a:ext cx="2698173" cy="43434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Chemical Accumulation in Farmed Salmon</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20482" name="Picture 2" descr="Image:Atlantic Salmon.gif">
            <a:hlinkClick r:id="rId3"/>
          </p:cNvPr>
          <p:cNvPicPr>
            <a:picLocks noChangeAspect="1" noChangeArrowheads="1"/>
          </p:cNvPicPr>
          <p:nvPr/>
        </p:nvPicPr>
        <p:blipFill>
          <a:blip r:embed="rId4" cstate="print"/>
          <a:srcRect/>
          <a:stretch>
            <a:fillRect/>
          </a:stretch>
        </p:blipFill>
        <p:spPr bwMode="auto">
          <a:xfrm>
            <a:off x="1143000" y="1504950"/>
            <a:ext cx="6934200" cy="5200650"/>
          </a:xfrm>
          <a:prstGeom prst="rect">
            <a:avLst/>
          </a:prstGeom>
          <a:noFill/>
        </p:spPr>
      </p:pic>
      <p:sp>
        <p:nvSpPr>
          <p:cNvPr id="5" name="TextBox 4"/>
          <p:cNvSpPr txBox="1"/>
          <p:nvPr/>
        </p:nvSpPr>
        <p:spPr>
          <a:xfrm>
            <a:off x="1143000" y="1143000"/>
            <a:ext cx="7086600" cy="1077218"/>
          </a:xfrm>
          <a:prstGeom prst="rect">
            <a:avLst/>
          </a:prstGeom>
          <a:noFill/>
        </p:spPr>
        <p:txBody>
          <a:bodyPr wrap="square" rtlCol="0">
            <a:spAutoFit/>
          </a:bodyPr>
          <a:lstStyle/>
          <a:p>
            <a:pPr algn="ctr"/>
            <a:r>
              <a:rPr lang="en-US" sz="1600" b="1" dirty="0" smtClean="0"/>
              <a:t>By the way, wild salmon meat is pink due to the krill they eat. </a:t>
            </a:r>
          </a:p>
          <a:p>
            <a:pPr algn="ctr"/>
            <a:endParaRPr lang="en-US" sz="1600" b="1" dirty="0"/>
          </a:p>
          <a:p>
            <a:pPr algn="ctr"/>
            <a:r>
              <a:rPr lang="en-US" sz="1600" b="1" dirty="0" smtClean="0"/>
              <a:t>Farmed salmon have grey meat. </a:t>
            </a:r>
          </a:p>
          <a:p>
            <a:pPr algn="ctr"/>
            <a:r>
              <a:rPr lang="en-US" sz="1600" b="1" dirty="0" smtClean="0"/>
              <a:t>It has to be dyed to make it marketable.</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2000"/>
                                        <p:tgtEl>
                                          <p:spTgt spid="5">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Overcrowding and Disease</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4" name="Content Placeholder 7" descr="BCsalmonfarm4.jpg"/>
          <p:cNvPicPr>
            <a:picLocks noChangeAspect="1"/>
          </p:cNvPicPr>
          <p:nvPr/>
        </p:nvPicPr>
        <p:blipFill>
          <a:blip r:embed="rId3" cstate="print"/>
          <a:stretch>
            <a:fillRect/>
          </a:stretch>
        </p:blipFill>
        <p:spPr>
          <a:xfrm>
            <a:off x="685800" y="1219200"/>
            <a:ext cx="7772400" cy="5263668"/>
          </a:xfrm>
          <a:prstGeom prst="rect">
            <a:avLst/>
          </a:prstGeom>
        </p:spPr>
      </p:pic>
      <p:sp>
        <p:nvSpPr>
          <p:cNvPr id="5" name="Rectangle 4"/>
          <p:cNvSpPr/>
          <p:nvPr/>
        </p:nvSpPr>
        <p:spPr>
          <a:xfrm>
            <a:off x="0" y="6488668"/>
            <a:ext cx="3132845" cy="276999"/>
          </a:xfrm>
          <a:prstGeom prst="rect">
            <a:avLst/>
          </a:prstGeom>
        </p:spPr>
        <p:txBody>
          <a:bodyPr wrap="none">
            <a:spAutoFit/>
          </a:bodyPr>
          <a:lstStyle/>
          <a:p>
            <a:r>
              <a:rPr lang="en-US" sz="1200" dirty="0" smtClean="0"/>
              <a:t>Courtesy of the BC Salmon Farmers Association</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Parasites Devastate Wild Salmon</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23554" name="Picture 2" descr="http://media3.washingtonpost.com/wp-dyn/content/photo/2007/12/13/PH2007121301439.jpg"/>
          <p:cNvPicPr>
            <a:picLocks noChangeAspect="1" noChangeArrowheads="1"/>
          </p:cNvPicPr>
          <p:nvPr/>
        </p:nvPicPr>
        <p:blipFill>
          <a:blip r:embed="rId3" cstate="print"/>
          <a:srcRect/>
          <a:stretch>
            <a:fillRect/>
          </a:stretch>
        </p:blipFill>
        <p:spPr bwMode="auto">
          <a:xfrm>
            <a:off x="152400" y="4572000"/>
            <a:ext cx="4191000" cy="2095500"/>
          </a:xfrm>
          <a:prstGeom prst="rect">
            <a:avLst/>
          </a:prstGeom>
          <a:noFill/>
        </p:spPr>
      </p:pic>
      <p:sp>
        <p:nvSpPr>
          <p:cNvPr id="5" name="Freeform 4"/>
          <p:cNvSpPr/>
          <p:nvPr/>
        </p:nvSpPr>
        <p:spPr>
          <a:xfrm>
            <a:off x="3962400" y="1295400"/>
            <a:ext cx="3016278" cy="4845910"/>
          </a:xfrm>
          <a:custGeom>
            <a:avLst/>
            <a:gdLst>
              <a:gd name="connsiteX0" fmla="*/ 1077686 w 1175657"/>
              <a:gd name="connsiteY0" fmla="*/ 0 h 4757057"/>
              <a:gd name="connsiteX1" fmla="*/ 762000 w 1175657"/>
              <a:gd name="connsiteY1" fmla="*/ 206828 h 4757057"/>
              <a:gd name="connsiteX2" fmla="*/ 674915 w 1175657"/>
              <a:gd name="connsiteY2" fmla="*/ 391886 h 4757057"/>
              <a:gd name="connsiteX3" fmla="*/ 631372 w 1175657"/>
              <a:gd name="connsiteY3" fmla="*/ 642257 h 4757057"/>
              <a:gd name="connsiteX4" fmla="*/ 587829 w 1175657"/>
              <a:gd name="connsiteY4" fmla="*/ 870857 h 4757057"/>
              <a:gd name="connsiteX5" fmla="*/ 566057 w 1175657"/>
              <a:gd name="connsiteY5" fmla="*/ 979714 h 4757057"/>
              <a:gd name="connsiteX6" fmla="*/ 511629 w 1175657"/>
              <a:gd name="connsiteY6" fmla="*/ 1066800 h 4757057"/>
              <a:gd name="connsiteX7" fmla="*/ 478972 w 1175657"/>
              <a:gd name="connsiteY7" fmla="*/ 1132114 h 4757057"/>
              <a:gd name="connsiteX8" fmla="*/ 446315 w 1175657"/>
              <a:gd name="connsiteY8" fmla="*/ 1230086 h 4757057"/>
              <a:gd name="connsiteX9" fmla="*/ 413657 w 1175657"/>
              <a:gd name="connsiteY9" fmla="*/ 1371600 h 4757057"/>
              <a:gd name="connsiteX10" fmla="*/ 337457 w 1175657"/>
              <a:gd name="connsiteY10" fmla="*/ 1447800 h 4757057"/>
              <a:gd name="connsiteX11" fmla="*/ 272143 w 1175657"/>
              <a:gd name="connsiteY11" fmla="*/ 1524000 h 4757057"/>
              <a:gd name="connsiteX12" fmla="*/ 87086 w 1175657"/>
              <a:gd name="connsiteY12" fmla="*/ 1709057 h 4757057"/>
              <a:gd name="connsiteX13" fmla="*/ 43543 w 1175657"/>
              <a:gd name="connsiteY13" fmla="*/ 1817914 h 4757057"/>
              <a:gd name="connsiteX14" fmla="*/ 0 w 1175657"/>
              <a:gd name="connsiteY14" fmla="*/ 2057400 h 4757057"/>
              <a:gd name="connsiteX15" fmla="*/ 76200 w 1175657"/>
              <a:gd name="connsiteY15" fmla="*/ 2296886 h 4757057"/>
              <a:gd name="connsiteX16" fmla="*/ 119743 w 1175657"/>
              <a:gd name="connsiteY16" fmla="*/ 2351314 h 4757057"/>
              <a:gd name="connsiteX17" fmla="*/ 402772 w 1175657"/>
              <a:gd name="connsiteY17" fmla="*/ 2601686 h 4757057"/>
              <a:gd name="connsiteX18" fmla="*/ 522515 w 1175657"/>
              <a:gd name="connsiteY18" fmla="*/ 2677886 h 4757057"/>
              <a:gd name="connsiteX19" fmla="*/ 576943 w 1175657"/>
              <a:gd name="connsiteY19" fmla="*/ 2764971 h 4757057"/>
              <a:gd name="connsiteX20" fmla="*/ 685800 w 1175657"/>
              <a:gd name="connsiteY20" fmla="*/ 2928257 h 4757057"/>
              <a:gd name="connsiteX21" fmla="*/ 740229 w 1175657"/>
              <a:gd name="connsiteY21" fmla="*/ 3080657 h 4757057"/>
              <a:gd name="connsiteX22" fmla="*/ 707572 w 1175657"/>
              <a:gd name="connsiteY22" fmla="*/ 3276600 h 4757057"/>
              <a:gd name="connsiteX23" fmla="*/ 696686 w 1175657"/>
              <a:gd name="connsiteY23" fmla="*/ 3581400 h 4757057"/>
              <a:gd name="connsiteX24" fmla="*/ 816429 w 1175657"/>
              <a:gd name="connsiteY24" fmla="*/ 4005943 h 4757057"/>
              <a:gd name="connsiteX25" fmla="*/ 892629 w 1175657"/>
              <a:gd name="connsiteY25" fmla="*/ 4430486 h 4757057"/>
              <a:gd name="connsiteX26" fmla="*/ 1034143 w 1175657"/>
              <a:gd name="connsiteY26" fmla="*/ 4626428 h 4757057"/>
              <a:gd name="connsiteX27" fmla="*/ 1132115 w 1175657"/>
              <a:gd name="connsiteY27" fmla="*/ 4702628 h 4757057"/>
              <a:gd name="connsiteX28" fmla="*/ 1175657 w 1175657"/>
              <a:gd name="connsiteY28" fmla="*/ 4757057 h 4757057"/>
              <a:gd name="connsiteX0" fmla="*/ 1101271 w 1199242"/>
              <a:gd name="connsiteY0" fmla="*/ 0 h 4757057"/>
              <a:gd name="connsiteX1" fmla="*/ 785585 w 1199242"/>
              <a:gd name="connsiteY1" fmla="*/ 206828 h 4757057"/>
              <a:gd name="connsiteX2" fmla="*/ 698500 w 1199242"/>
              <a:gd name="connsiteY2" fmla="*/ 391886 h 4757057"/>
              <a:gd name="connsiteX3" fmla="*/ 654957 w 1199242"/>
              <a:gd name="connsiteY3" fmla="*/ 642257 h 4757057"/>
              <a:gd name="connsiteX4" fmla="*/ 611414 w 1199242"/>
              <a:gd name="connsiteY4" fmla="*/ 870857 h 4757057"/>
              <a:gd name="connsiteX5" fmla="*/ 589642 w 1199242"/>
              <a:gd name="connsiteY5" fmla="*/ 979714 h 4757057"/>
              <a:gd name="connsiteX6" fmla="*/ 535214 w 1199242"/>
              <a:gd name="connsiteY6" fmla="*/ 1066800 h 4757057"/>
              <a:gd name="connsiteX7" fmla="*/ 502557 w 1199242"/>
              <a:gd name="connsiteY7" fmla="*/ 1132114 h 4757057"/>
              <a:gd name="connsiteX8" fmla="*/ 469900 w 1199242"/>
              <a:gd name="connsiteY8" fmla="*/ 1230086 h 4757057"/>
              <a:gd name="connsiteX9" fmla="*/ 437242 w 1199242"/>
              <a:gd name="connsiteY9" fmla="*/ 1371600 h 4757057"/>
              <a:gd name="connsiteX10" fmla="*/ 361042 w 1199242"/>
              <a:gd name="connsiteY10" fmla="*/ 1447800 h 4757057"/>
              <a:gd name="connsiteX11" fmla="*/ 295728 w 1199242"/>
              <a:gd name="connsiteY11" fmla="*/ 1524000 h 4757057"/>
              <a:gd name="connsiteX12" fmla="*/ 110671 w 1199242"/>
              <a:gd name="connsiteY12" fmla="*/ 1709057 h 4757057"/>
              <a:gd name="connsiteX13" fmla="*/ 67128 w 1199242"/>
              <a:gd name="connsiteY13" fmla="*/ 1817914 h 4757057"/>
              <a:gd name="connsiteX14" fmla="*/ 23585 w 1199242"/>
              <a:gd name="connsiteY14" fmla="*/ 2057400 h 4757057"/>
              <a:gd name="connsiteX15" fmla="*/ 12700 w 1199242"/>
              <a:gd name="connsiteY15" fmla="*/ 2068286 h 4757057"/>
              <a:gd name="connsiteX16" fmla="*/ 99785 w 1199242"/>
              <a:gd name="connsiteY16" fmla="*/ 2296886 h 4757057"/>
              <a:gd name="connsiteX17" fmla="*/ 143328 w 1199242"/>
              <a:gd name="connsiteY17" fmla="*/ 2351314 h 4757057"/>
              <a:gd name="connsiteX18" fmla="*/ 426357 w 1199242"/>
              <a:gd name="connsiteY18" fmla="*/ 2601686 h 4757057"/>
              <a:gd name="connsiteX19" fmla="*/ 546100 w 1199242"/>
              <a:gd name="connsiteY19" fmla="*/ 2677886 h 4757057"/>
              <a:gd name="connsiteX20" fmla="*/ 600528 w 1199242"/>
              <a:gd name="connsiteY20" fmla="*/ 2764971 h 4757057"/>
              <a:gd name="connsiteX21" fmla="*/ 709385 w 1199242"/>
              <a:gd name="connsiteY21" fmla="*/ 2928257 h 4757057"/>
              <a:gd name="connsiteX22" fmla="*/ 763814 w 1199242"/>
              <a:gd name="connsiteY22" fmla="*/ 3080657 h 4757057"/>
              <a:gd name="connsiteX23" fmla="*/ 731157 w 1199242"/>
              <a:gd name="connsiteY23" fmla="*/ 3276600 h 4757057"/>
              <a:gd name="connsiteX24" fmla="*/ 720271 w 1199242"/>
              <a:gd name="connsiteY24" fmla="*/ 3581400 h 4757057"/>
              <a:gd name="connsiteX25" fmla="*/ 840014 w 1199242"/>
              <a:gd name="connsiteY25" fmla="*/ 4005943 h 4757057"/>
              <a:gd name="connsiteX26" fmla="*/ 916214 w 1199242"/>
              <a:gd name="connsiteY26" fmla="*/ 4430486 h 4757057"/>
              <a:gd name="connsiteX27" fmla="*/ 1057728 w 1199242"/>
              <a:gd name="connsiteY27" fmla="*/ 4626428 h 4757057"/>
              <a:gd name="connsiteX28" fmla="*/ 1155700 w 1199242"/>
              <a:gd name="connsiteY28" fmla="*/ 4702628 h 4757057"/>
              <a:gd name="connsiteX29" fmla="*/ 1199242 w 1199242"/>
              <a:gd name="connsiteY29" fmla="*/ 4757057 h 4757057"/>
              <a:gd name="connsiteX0" fmla="*/ 1088571 w 1186542"/>
              <a:gd name="connsiteY0" fmla="*/ 0 h 4757057"/>
              <a:gd name="connsiteX1" fmla="*/ 772885 w 1186542"/>
              <a:gd name="connsiteY1" fmla="*/ 206828 h 4757057"/>
              <a:gd name="connsiteX2" fmla="*/ 685800 w 1186542"/>
              <a:gd name="connsiteY2" fmla="*/ 391886 h 4757057"/>
              <a:gd name="connsiteX3" fmla="*/ 642257 w 1186542"/>
              <a:gd name="connsiteY3" fmla="*/ 642257 h 4757057"/>
              <a:gd name="connsiteX4" fmla="*/ 598714 w 1186542"/>
              <a:gd name="connsiteY4" fmla="*/ 870857 h 4757057"/>
              <a:gd name="connsiteX5" fmla="*/ 576942 w 1186542"/>
              <a:gd name="connsiteY5" fmla="*/ 979714 h 4757057"/>
              <a:gd name="connsiteX6" fmla="*/ 522514 w 1186542"/>
              <a:gd name="connsiteY6" fmla="*/ 1066800 h 4757057"/>
              <a:gd name="connsiteX7" fmla="*/ 489857 w 1186542"/>
              <a:gd name="connsiteY7" fmla="*/ 1132114 h 4757057"/>
              <a:gd name="connsiteX8" fmla="*/ 457200 w 1186542"/>
              <a:gd name="connsiteY8" fmla="*/ 1230086 h 4757057"/>
              <a:gd name="connsiteX9" fmla="*/ 424542 w 1186542"/>
              <a:gd name="connsiteY9" fmla="*/ 1371600 h 4757057"/>
              <a:gd name="connsiteX10" fmla="*/ 348342 w 1186542"/>
              <a:gd name="connsiteY10" fmla="*/ 1447800 h 4757057"/>
              <a:gd name="connsiteX11" fmla="*/ 283028 w 1186542"/>
              <a:gd name="connsiteY11" fmla="*/ 1524000 h 4757057"/>
              <a:gd name="connsiteX12" fmla="*/ 97971 w 1186542"/>
              <a:gd name="connsiteY12" fmla="*/ 1709057 h 4757057"/>
              <a:gd name="connsiteX13" fmla="*/ 54428 w 1186542"/>
              <a:gd name="connsiteY13" fmla="*/ 1817914 h 4757057"/>
              <a:gd name="connsiteX14" fmla="*/ 10885 w 1186542"/>
              <a:gd name="connsiteY14" fmla="*/ 2057400 h 4757057"/>
              <a:gd name="connsiteX15" fmla="*/ 0 w 1186542"/>
              <a:gd name="connsiteY15" fmla="*/ 2068286 h 4757057"/>
              <a:gd name="connsiteX16" fmla="*/ 87085 w 1186542"/>
              <a:gd name="connsiteY16" fmla="*/ 2296886 h 4757057"/>
              <a:gd name="connsiteX17" fmla="*/ 130628 w 1186542"/>
              <a:gd name="connsiteY17" fmla="*/ 2351314 h 4757057"/>
              <a:gd name="connsiteX18" fmla="*/ 413657 w 1186542"/>
              <a:gd name="connsiteY18" fmla="*/ 2601686 h 4757057"/>
              <a:gd name="connsiteX19" fmla="*/ 533400 w 1186542"/>
              <a:gd name="connsiteY19" fmla="*/ 2677886 h 4757057"/>
              <a:gd name="connsiteX20" fmla="*/ 587828 w 1186542"/>
              <a:gd name="connsiteY20" fmla="*/ 2764971 h 4757057"/>
              <a:gd name="connsiteX21" fmla="*/ 696685 w 1186542"/>
              <a:gd name="connsiteY21" fmla="*/ 2928257 h 4757057"/>
              <a:gd name="connsiteX22" fmla="*/ 751114 w 1186542"/>
              <a:gd name="connsiteY22" fmla="*/ 3080657 h 4757057"/>
              <a:gd name="connsiteX23" fmla="*/ 718457 w 1186542"/>
              <a:gd name="connsiteY23" fmla="*/ 3276600 h 4757057"/>
              <a:gd name="connsiteX24" fmla="*/ 707571 w 1186542"/>
              <a:gd name="connsiteY24" fmla="*/ 3581400 h 4757057"/>
              <a:gd name="connsiteX25" fmla="*/ 827314 w 1186542"/>
              <a:gd name="connsiteY25" fmla="*/ 4005943 h 4757057"/>
              <a:gd name="connsiteX26" fmla="*/ 903514 w 1186542"/>
              <a:gd name="connsiteY26" fmla="*/ 4430486 h 4757057"/>
              <a:gd name="connsiteX27" fmla="*/ 1045028 w 1186542"/>
              <a:gd name="connsiteY27" fmla="*/ 4626428 h 4757057"/>
              <a:gd name="connsiteX28" fmla="*/ 1143000 w 1186542"/>
              <a:gd name="connsiteY28" fmla="*/ 4702628 h 4757057"/>
              <a:gd name="connsiteX29" fmla="*/ 1186542 w 1186542"/>
              <a:gd name="connsiteY29" fmla="*/ 4757057 h 4757057"/>
              <a:gd name="connsiteX0" fmla="*/ 1077686 w 1175657"/>
              <a:gd name="connsiteY0" fmla="*/ 0 h 4757057"/>
              <a:gd name="connsiteX1" fmla="*/ 762000 w 1175657"/>
              <a:gd name="connsiteY1" fmla="*/ 206828 h 4757057"/>
              <a:gd name="connsiteX2" fmla="*/ 674915 w 1175657"/>
              <a:gd name="connsiteY2" fmla="*/ 391886 h 4757057"/>
              <a:gd name="connsiteX3" fmla="*/ 631372 w 1175657"/>
              <a:gd name="connsiteY3" fmla="*/ 642257 h 4757057"/>
              <a:gd name="connsiteX4" fmla="*/ 587829 w 1175657"/>
              <a:gd name="connsiteY4" fmla="*/ 870857 h 4757057"/>
              <a:gd name="connsiteX5" fmla="*/ 566057 w 1175657"/>
              <a:gd name="connsiteY5" fmla="*/ 979714 h 4757057"/>
              <a:gd name="connsiteX6" fmla="*/ 511629 w 1175657"/>
              <a:gd name="connsiteY6" fmla="*/ 1066800 h 4757057"/>
              <a:gd name="connsiteX7" fmla="*/ 478972 w 1175657"/>
              <a:gd name="connsiteY7" fmla="*/ 1132114 h 4757057"/>
              <a:gd name="connsiteX8" fmla="*/ 446315 w 1175657"/>
              <a:gd name="connsiteY8" fmla="*/ 1230086 h 4757057"/>
              <a:gd name="connsiteX9" fmla="*/ 413657 w 1175657"/>
              <a:gd name="connsiteY9" fmla="*/ 1371600 h 4757057"/>
              <a:gd name="connsiteX10" fmla="*/ 337457 w 1175657"/>
              <a:gd name="connsiteY10" fmla="*/ 1447800 h 4757057"/>
              <a:gd name="connsiteX11" fmla="*/ 272143 w 1175657"/>
              <a:gd name="connsiteY11" fmla="*/ 1524000 h 4757057"/>
              <a:gd name="connsiteX12" fmla="*/ 87086 w 1175657"/>
              <a:gd name="connsiteY12" fmla="*/ 1709057 h 4757057"/>
              <a:gd name="connsiteX13" fmla="*/ 43543 w 1175657"/>
              <a:gd name="connsiteY13" fmla="*/ 1817914 h 4757057"/>
              <a:gd name="connsiteX14" fmla="*/ 0 w 1175657"/>
              <a:gd name="connsiteY14" fmla="*/ 2057400 h 4757057"/>
              <a:gd name="connsiteX15" fmla="*/ 76200 w 1175657"/>
              <a:gd name="connsiteY15" fmla="*/ 2296886 h 4757057"/>
              <a:gd name="connsiteX16" fmla="*/ 119743 w 1175657"/>
              <a:gd name="connsiteY16" fmla="*/ 2351314 h 4757057"/>
              <a:gd name="connsiteX17" fmla="*/ 402772 w 1175657"/>
              <a:gd name="connsiteY17" fmla="*/ 2601686 h 4757057"/>
              <a:gd name="connsiteX18" fmla="*/ 522515 w 1175657"/>
              <a:gd name="connsiteY18" fmla="*/ 2677886 h 4757057"/>
              <a:gd name="connsiteX19" fmla="*/ 576943 w 1175657"/>
              <a:gd name="connsiteY19" fmla="*/ 2764971 h 4757057"/>
              <a:gd name="connsiteX20" fmla="*/ 685800 w 1175657"/>
              <a:gd name="connsiteY20" fmla="*/ 2928257 h 4757057"/>
              <a:gd name="connsiteX21" fmla="*/ 740229 w 1175657"/>
              <a:gd name="connsiteY21" fmla="*/ 3080657 h 4757057"/>
              <a:gd name="connsiteX22" fmla="*/ 707572 w 1175657"/>
              <a:gd name="connsiteY22" fmla="*/ 3276600 h 4757057"/>
              <a:gd name="connsiteX23" fmla="*/ 696686 w 1175657"/>
              <a:gd name="connsiteY23" fmla="*/ 3581400 h 4757057"/>
              <a:gd name="connsiteX24" fmla="*/ 816429 w 1175657"/>
              <a:gd name="connsiteY24" fmla="*/ 4005943 h 4757057"/>
              <a:gd name="connsiteX25" fmla="*/ 892629 w 1175657"/>
              <a:gd name="connsiteY25" fmla="*/ 4430486 h 4757057"/>
              <a:gd name="connsiteX26" fmla="*/ 1034143 w 1175657"/>
              <a:gd name="connsiteY26" fmla="*/ 4626428 h 4757057"/>
              <a:gd name="connsiteX27" fmla="*/ 1132115 w 1175657"/>
              <a:gd name="connsiteY27" fmla="*/ 4702628 h 4757057"/>
              <a:gd name="connsiteX28" fmla="*/ 1175657 w 1175657"/>
              <a:gd name="connsiteY28" fmla="*/ 4757057 h 4757057"/>
              <a:gd name="connsiteX0" fmla="*/ 1077686 w 1175657"/>
              <a:gd name="connsiteY0" fmla="*/ 0 h 4757057"/>
              <a:gd name="connsiteX1" fmla="*/ 762000 w 1175657"/>
              <a:gd name="connsiteY1" fmla="*/ 206828 h 4757057"/>
              <a:gd name="connsiteX2" fmla="*/ 674915 w 1175657"/>
              <a:gd name="connsiteY2" fmla="*/ 391886 h 4757057"/>
              <a:gd name="connsiteX3" fmla="*/ 631372 w 1175657"/>
              <a:gd name="connsiteY3" fmla="*/ 642257 h 4757057"/>
              <a:gd name="connsiteX4" fmla="*/ 587829 w 1175657"/>
              <a:gd name="connsiteY4" fmla="*/ 870857 h 4757057"/>
              <a:gd name="connsiteX5" fmla="*/ 566057 w 1175657"/>
              <a:gd name="connsiteY5" fmla="*/ 979714 h 4757057"/>
              <a:gd name="connsiteX6" fmla="*/ 511629 w 1175657"/>
              <a:gd name="connsiteY6" fmla="*/ 1066800 h 4757057"/>
              <a:gd name="connsiteX7" fmla="*/ 478972 w 1175657"/>
              <a:gd name="connsiteY7" fmla="*/ 1132114 h 4757057"/>
              <a:gd name="connsiteX8" fmla="*/ 446315 w 1175657"/>
              <a:gd name="connsiteY8" fmla="*/ 1230086 h 4757057"/>
              <a:gd name="connsiteX9" fmla="*/ 413657 w 1175657"/>
              <a:gd name="connsiteY9" fmla="*/ 1371600 h 4757057"/>
              <a:gd name="connsiteX10" fmla="*/ 337457 w 1175657"/>
              <a:gd name="connsiteY10" fmla="*/ 1447800 h 4757057"/>
              <a:gd name="connsiteX11" fmla="*/ 272143 w 1175657"/>
              <a:gd name="connsiteY11" fmla="*/ 1524000 h 4757057"/>
              <a:gd name="connsiteX12" fmla="*/ 87086 w 1175657"/>
              <a:gd name="connsiteY12" fmla="*/ 1709057 h 4757057"/>
              <a:gd name="connsiteX13" fmla="*/ 43543 w 1175657"/>
              <a:gd name="connsiteY13" fmla="*/ 1817914 h 4757057"/>
              <a:gd name="connsiteX14" fmla="*/ 0 w 1175657"/>
              <a:gd name="connsiteY14" fmla="*/ 2057400 h 4757057"/>
              <a:gd name="connsiteX15" fmla="*/ 76200 w 1175657"/>
              <a:gd name="connsiteY15" fmla="*/ 2296886 h 4757057"/>
              <a:gd name="connsiteX16" fmla="*/ 119743 w 1175657"/>
              <a:gd name="connsiteY16" fmla="*/ 2351314 h 4757057"/>
              <a:gd name="connsiteX17" fmla="*/ 402772 w 1175657"/>
              <a:gd name="connsiteY17" fmla="*/ 2601686 h 4757057"/>
              <a:gd name="connsiteX18" fmla="*/ 522515 w 1175657"/>
              <a:gd name="connsiteY18" fmla="*/ 2677886 h 4757057"/>
              <a:gd name="connsiteX19" fmla="*/ 576943 w 1175657"/>
              <a:gd name="connsiteY19" fmla="*/ 2764971 h 4757057"/>
              <a:gd name="connsiteX20" fmla="*/ 685800 w 1175657"/>
              <a:gd name="connsiteY20" fmla="*/ 2928257 h 4757057"/>
              <a:gd name="connsiteX21" fmla="*/ 740229 w 1175657"/>
              <a:gd name="connsiteY21" fmla="*/ 3080657 h 4757057"/>
              <a:gd name="connsiteX22" fmla="*/ 707572 w 1175657"/>
              <a:gd name="connsiteY22" fmla="*/ 3276600 h 4757057"/>
              <a:gd name="connsiteX23" fmla="*/ 696686 w 1175657"/>
              <a:gd name="connsiteY23" fmla="*/ 3581400 h 4757057"/>
              <a:gd name="connsiteX24" fmla="*/ 816429 w 1175657"/>
              <a:gd name="connsiteY24" fmla="*/ 4005943 h 4757057"/>
              <a:gd name="connsiteX25" fmla="*/ 892629 w 1175657"/>
              <a:gd name="connsiteY25" fmla="*/ 4430486 h 4757057"/>
              <a:gd name="connsiteX26" fmla="*/ 1034143 w 1175657"/>
              <a:gd name="connsiteY26" fmla="*/ 4626428 h 4757057"/>
              <a:gd name="connsiteX27" fmla="*/ 1132115 w 1175657"/>
              <a:gd name="connsiteY27" fmla="*/ 4702628 h 4757057"/>
              <a:gd name="connsiteX28" fmla="*/ 1175657 w 1175657"/>
              <a:gd name="connsiteY28" fmla="*/ 4757057 h 4757057"/>
              <a:gd name="connsiteX0" fmla="*/ 1077686 w 1175657"/>
              <a:gd name="connsiteY0" fmla="*/ 0 h 4757057"/>
              <a:gd name="connsiteX1" fmla="*/ 762000 w 1175657"/>
              <a:gd name="connsiteY1" fmla="*/ 206828 h 4757057"/>
              <a:gd name="connsiteX2" fmla="*/ 674915 w 1175657"/>
              <a:gd name="connsiteY2" fmla="*/ 391886 h 4757057"/>
              <a:gd name="connsiteX3" fmla="*/ 631372 w 1175657"/>
              <a:gd name="connsiteY3" fmla="*/ 642257 h 4757057"/>
              <a:gd name="connsiteX4" fmla="*/ 587829 w 1175657"/>
              <a:gd name="connsiteY4" fmla="*/ 870857 h 4757057"/>
              <a:gd name="connsiteX5" fmla="*/ 566057 w 1175657"/>
              <a:gd name="connsiteY5" fmla="*/ 979714 h 4757057"/>
              <a:gd name="connsiteX6" fmla="*/ 511629 w 1175657"/>
              <a:gd name="connsiteY6" fmla="*/ 1066800 h 4757057"/>
              <a:gd name="connsiteX7" fmla="*/ 478972 w 1175657"/>
              <a:gd name="connsiteY7" fmla="*/ 1132114 h 4757057"/>
              <a:gd name="connsiteX8" fmla="*/ 446315 w 1175657"/>
              <a:gd name="connsiteY8" fmla="*/ 1230086 h 4757057"/>
              <a:gd name="connsiteX9" fmla="*/ 413657 w 1175657"/>
              <a:gd name="connsiteY9" fmla="*/ 1371600 h 4757057"/>
              <a:gd name="connsiteX10" fmla="*/ 337457 w 1175657"/>
              <a:gd name="connsiteY10" fmla="*/ 1447800 h 4757057"/>
              <a:gd name="connsiteX11" fmla="*/ 272143 w 1175657"/>
              <a:gd name="connsiteY11" fmla="*/ 1524000 h 4757057"/>
              <a:gd name="connsiteX12" fmla="*/ 87086 w 1175657"/>
              <a:gd name="connsiteY12" fmla="*/ 1709057 h 4757057"/>
              <a:gd name="connsiteX13" fmla="*/ 43543 w 1175657"/>
              <a:gd name="connsiteY13" fmla="*/ 1817914 h 4757057"/>
              <a:gd name="connsiteX14" fmla="*/ 0 w 1175657"/>
              <a:gd name="connsiteY14" fmla="*/ 2057400 h 4757057"/>
              <a:gd name="connsiteX15" fmla="*/ 76200 w 1175657"/>
              <a:gd name="connsiteY15" fmla="*/ 2296886 h 4757057"/>
              <a:gd name="connsiteX16" fmla="*/ 119743 w 1175657"/>
              <a:gd name="connsiteY16" fmla="*/ 2351314 h 4757057"/>
              <a:gd name="connsiteX17" fmla="*/ 402772 w 1175657"/>
              <a:gd name="connsiteY17" fmla="*/ 2601686 h 4757057"/>
              <a:gd name="connsiteX18" fmla="*/ 522515 w 1175657"/>
              <a:gd name="connsiteY18" fmla="*/ 2677886 h 4757057"/>
              <a:gd name="connsiteX19" fmla="*/ 576943 w 1175657"/>
              <a:gd name="connsiteY19" fmla="*/ 2764971 h 4757057"/>
              <a:gd name="connsiteX20" fmla="*/ 685800 w 1175657"/>
              <a:gd name="connsiteY20" fmla="*/ 2928257 h 4757057"/>
              <a:gd name="connsiteX21" fmla="*/ 740229 w 1175657"/>
              <a:gd name="connsiteY21" fmla="*/ 3080657 h 4757057"/>
              <a:gd name="connsiteX22" fmla="*/ 707572 w 1175657"/>
              <a:gd name="connsiteY22" fmla="*/ 3276600 h 4757057"/>
              <a:gd name="connsiteX23" fmla="*/ 696686 w 1175657"/>
              <a:gd name="connsiteY23" fmla="*/ 3581400 h 4757057"/>
              <a:gd name="connsiteX24" fmla="*/ 816429 w 1175657"/>
              <a:gd name="connsiteY24" fmla="*/ 4005943 h 4757057"/>
              <a:gd name="connsiteX25" fmla="*/ 892629 w 1175657"/>
              <a:gd name="connsiteY25" fmla="*/ 4430486 h 4757057"/>
              <a:gd name="connsiteX26" fmla="*/ 1034143 w 1175657"/>
              <a:gd name="connsiteY26" fmla="*/ 4626428 h 4757057"/>
              <a:gd name="connsiteX27" fmla="*/ 1132115 w 1175657"/>
              <a:gd name="connsiteY27" fmla="*/ 4702628 h 4757057"/>
              <a:gd name="connsiteX28" fmla="*/ 1175657 w 1175657"/>
              <a:gd name="connsiteY28" fmla="*/ 4757057 h 4757057"/>
              <a:gd name="connsiteX0" fmla="*/ 1052298 w 1150269"/>
              <a:gd name="connsiteY0" fmla="*/ 0 h 4757057"/>
              <a:gd name="connsiteX1" fmla="*/ 736612 w 1150269"/>
              <a:gd name="connsiteY1" fmla="*/ 206828 h 4757057"/>
              <a:gd name="connsiteX2" fmla="*/ 649527 w 1150269"/>
              <a:gd name="connsiteY2" fmla="*/ 391886 h 4757057"/>
              <a:gd name="connsiteX3" fmla="*/ 605984 w 1150269"/>
              <a:gd name="connsiteY3" fmla="*/ 642257 h 4757057"/>
              <a:gd name="connsiteX4" fmla="*/ 562441 w 1150269"/>
              <a:gd name="connsiteY4" fmla="*/ 870857 h 4757057"/>
              <a:gd name="connsiteX5" fmla="*/ 540669 w 1150269"/>
              <a:gd name="connsiteY5" fmla="*/ 979714 h 4757057"/>
              <a:gd name="connsiteX6" fmla="*/ 486241 w 1150269"/>
              <a:gd name="connsiteY6" fmla="*/ 1066800 h 4757057"/>
              <a:gd name="connsiteX7" fmla="*/ 453584 w 1150269"/>
              <a:gd name="connsiteY7" fmla="*/ 1132114 h 4757057"/>
              <a:gd name="connsiteX8" fmla="*/ 420927 w 1150269"/>
              <a:gd name="connsiteY8" fmla="*/ 1230086 h 4757057"/>
              <a:gd name="connsiteX9" fmla="*/ 388269 w 1150269"/>
              <a:gd name="connsiteY9" fmla="*/ 1371600 h 4757057"/>
              <a:gd name="connsiteX10" fmla="*/ 312069 w 1150269"/>
              <a:gd name="connsiteY10" fmla="*/ 1447800 h 4757057"/>
              <a:gd name="connsiteX11" fmla="*/ 246755 w 1150269"/>
              <a:gd name="connsiteY11" fmla="*/ 1524000 h 4757057"/>
              <a:gd name="connsiteX12" fmla="*/ 61698 w 1150269"/>
              <a:gd name="connsiteY12" fmla="*/ 1709057 h 4757057"/>
              <a:gd name="connsiteX13" fmla="*/ 18155 w 1150269"/>
              <a:gd name="connsiteY13" fmla="*/ 1817914 h 4757057"/>
              <a:gd name="connsiteX14" fmla="*/ 50812 w 1150269"/>
              <a:gd name="connsiteY14" fmla="*/ 2296886 h 4757057"/>
              <a:gd name="connsiteX15" fmla="*/ 94355 w 1150269"/>
              <a:gd name="connsiteY15" fmla="*/ 2351314 h 4757057"/>
              <a:gd name="connsiteX16" fmla="*/ 377384 w 1150269"/>
              <a:gd name="connsiteY16" fmla="*/ 2601686 h 4757057"/>
              <a:gd name="connsiteX17" fmla="*/ 497127 w 1150269"/>
              <a:gd name="connsiteY17" fmla="*/ 2677886 h 4757057"/>
              <a:gd name="connsiteX18" fmla="*/ 551555 w 1150269"/>
              <a:gd name="connsiteY18" fmla="*/ 2764971 h 4757057"/>
              <a:gd name="connsiteX19" fmla="*/ 660412 w 1150269"/>
              <a:gd name="connsiteY19" fmla="*/ 2928257 h 4757057"/>
              <a:gd name="connsiteX20" fmla="*/ 714841 w 1150269"/>
              <a:gd name="connsiteY20" fmla="*/ 3080657 h 4757057"/>
              <a:gd name="connsiteX21" fmla="*/ 682184 w 1150269"/>
              <a:gd name="connsiteY21" fmla="*/ 3276600 h 4757057"/>
              <a:gd name="connsiteX22" fmla="*/ 671298 w 1150269"/>
              <a:gd name="connsiteY22" fmla="*/ 3581400 h 4757057"/>
              <a:gd name="connsiteX23" fmla="*/ 791041 w 1150269"/>
              <a:gd name="connsiteY23" fmla="*/ 4005943 h 4757057"/>
              <a:gd name="connsiteX24" fmla="*/ 867241 w 1150269"/>
              <a:gd name="connsiteY24" fmla="*/ 4430486 h 4757057"/>
              <a:gd name="connsiteX25" fmla="*/ 1008755 w 1150269"/>
              <a:gd name="connsiteY25" fmla="*/ 4626428 h 4757057"/>
              <a:gd name="connsiteX26" fmla="*/ 1106727 w 1150269"/>
              <a:gd name="connsiteY26" fmla="*/ 4702628 h 4757057"/>
              <a:gd name="connsiteX27" fmla="*/ 1150269 w 1150269"/>
              <a:gd name="connsiteY27" fmla="*/ 4757057 h 4757057"/>
              <a:gd name="connsiteX0" fmla="*/ 1052298 w 1150269"/>
              <a:gd name="connsiteY0" fmla="*/ 0 h 4757057"/>
              <a:gd name="connsiteX1" fmla="*/ 736612 w 1150269"/>
              <a:gd name="connsiteY1" fmla="*/ 206828 h 4757057"/>
              <a:gd name="connsiteX2" fmla="*/ 649527 w 1150269"/>
              <a:gd name="connsiteY2" fmla="*/ 391886 h 4757057"/>
              <a:gd name="connsiteX3" fmla="*/ 605984 w 1150269"/>
              <a:gd name="connsiteY3" fmla="*/ 642257 h 4757057"/>
              <a:gd name="connsiteX4" fmla="*/ 562441 w 1150269"/>
              <a:gd name="connsiteY4" fmla="*/ 870857 h 4757057"/>
              <a:gd name="connsiteX5" fmla="*/ 540669 w 1150269"/>
              <a:gd name="connsiteY5" fmla="*/ 979714 h 4757057"/>
              <a:gd name="connsiteX6" fmla="*/ 486241 w 1150269"/>
              <a:gd name="connsiteY6" fmla="*/ 1066800 h 4757057"/>
              <a:gd name="connsiteX7" fmla="*/ 453584 w 1150269"/>
              <a:gd name="connsiteY7" fmla="*/ 1132114 h 4757057"/>
              <a:gd name="connsiteX8" fmla="*/ 420927 w 1150269"/>
              <a:gd name="connsiteY8" fmla="*/ 1230086 h 4757057"/>
              <a:gd name="connsiteX9" fmla="*/ 388269 w 1150269"/>
              <a:gd name="connsiteY9" fmla="*/ 1371600 h 4757057"/>
              <a:gd name="connsiteX10" fmla="*/ 312069 w 1150269"/>
              <a:gd name="connsiteY10" fmla="*/ 1447800 h 4757057"/>
              <a:gd name="connsiteX11" fmla="*/ 246755 w 1150269"/>
              <a:gd name="connsiteY11" fmla="*/ 1524000 h 4757057"/>
              <a:gd name="connsiteX12" fmla="*/ 61698 w 1150269"/>
              <a:gd name="connsiteY12" fmla="*/ 1709057 h 4757057"/>
              <a:gd name="connsiteX13" fmla="*/ 18155 w 1150269"/>
              <a:gd name="connsiteY13" fmla="*/ 1817914 h 4757057"/>
              <a:gd name="connsiteX14" fmla="*/ 29041 w 1150269"/>
              <a:gd name="connsiteY14" fmla="*/ 2133600 h 4757057"/>
              <a:gd name="connsiteX15" fmla="*/ 50812 w 1150269"/>
              <a:gd name="connsiteY15" fmla="*/ 2296886 h 4757057"/>
              <a:gd name="connsiteX16" fmla="*/ 94355 w 1150269"/>
              <a:gd name="connsiteY16" fmla="*/ 2351314 h 4757057"/>
              <a:gd name="connsiteX17" fmla="*/ 377384 w 1150269"/>
              <a:gd name="connsiteY17" fmla="*/ 2601686 h 4757057"/>
              <a:gd name="connsiteX18" fmla="*/ 497127 w 1150269"/>
              <a:gd name="connsiteY18" fmla="*/ 2677886 h 4757057"/>
              <a:gd name="connsiteX19" fmla="*/ 551555 w 1150269"/>
              <a:gd name="connsiteY19" fmla="*/ 2764971 h 4757057"/>
              <a:gd name="connsiteX20" fmla="*/ 660412 w 1150269"/>
              <a:gd name="connsiteY20" fmla="*/ 2928257 h 4757057"/>
              <a:gd name="connsiteX21" fmla="*/ 714841 w 1150269"/>
              <a:gd name="connsiteY21" fmla="*/ 3080657 h 4757057"/>
              <a:gd name="connsiteX22" fmla="*/ 682184 w 1150269"/>
              <a:gd name="connsiteY22" fmla="*/ 3276600 h 4757057"/>
              <a:gd name="connsiteX23" fmla="*/ 671298 w 1150269"/>
              <a:gd name="connsiteY23" fmla="*/ 3581400 h 4757057"/>
              <a:gd name="connsiteX24" fmla="*/ 791041 w 1150269"/>
              <a:gd name="connsiteY24" fmla="*/ 4005943 h 4757057"/>
              <a:gd name="connsiteX25" fmla="*/ 867241 w 1150269"/>
              <a:gd name="connsiteY25" fmla="*/ 4430486 h 4757057"/>
              <a:gd name="connsiteX26" fmla="*/ 1008755 w 1150269"/>
              <a:gd name="connsiteY26" fmla="*/ 4626428 h 4757057"/>
              <a:gd name="connsiteX27" fmla="*/ 1106727 w 1150269"/>
              <a:gd name="connsiteY27" fmla="*/ 4702628 h 4757057"/>
              <a:gd name="connsiteX28" fmla="*/ 1150269 w 1150269"/>
              <a:gd name="connsiteY28" fmla="*/ 4757057 h 4757057"/>
              <a:gd name="connsiteX0" fmla="*/ 1509498 w 1509498"/>
              <a:gd name="connsiteY0" fmla="*/ 0 h 4909457"/>
              <a:gd name="connsiteX1" fmla="*/ 736612 w 1509498"/>
              <a:gd name="connsiteY1" fmla="*/ 359228 h 4909457"/>
              <a:gd name="connsiteX2" fmla="*/ 649527 w 1509498"/>
              <a:gd name="connsiteY2" fmla="*/ 544286 h 4909457"/>
              <a:gd name="connsiteX3" fmla="*/ 605984 w 1509498"/>
              <a:gd name="connsiteY3" fmla="*/ 794657 h 4909457"/>
              <a:gd name="connsiteX4" fmla="*/ 562441 w 1509498"/>
              <a:gd name="connsiteY4" fmla="*/ 1023257 h 4909457"/>
              <a:gd name="connsiteX5" fmla="*/ 540669 w 1509498"/>
              <a:gd name="connsiteY5" fmla="*/ 1132114 h 4909457"/>
              <a:gd name="connsiteX6" fmla="*/ 486241 w 1509498"/>
              <a:gd name="connsiteY6" fmla="*/ 1219200 h 4909457"/>
              <a:gd name="connsiteX7" fmla="*/ 453584 w 1509498"/>
              <a:gd name="connsiteY7" fmla="*/ 1284514 h 4909457"/>
              <a:gd name="connsiteX8" fmla="*/ 420927 w 1509498"/>
              <a:gd name="connsiteY8" fmla="*/ 1382486 h 4909457"/>
              <a:gd name="connsiteX9" fmla="*/ 388269 w 1509498"/>
              <a:gd name="connsiteY9" fmla="*/ 1524000 h 4909457"/>
              <a:gd name="connsiteX10" fmla="*/ 312069 w 1509498"/>
              <a:gd name="connsiteY10" fmla="*/ 1600200 h 4909457"/>
              <a:gd name="connsiteX11" fmla="*/ 246755 w 1509498"/>
              <a:gd name="connsiteY11" fmla="*/ 1676400 h 4909457"/>
              <a:gd name="connsiteX12" fmla="*/ 61698 w 1509498"/>
              <a:gd name="connsiteY12" fmla="*/ 1861457 h 4909457"/>
              <a:gd name="connsiteX13" fmla="*/ 18155 w 1509498"/>
              <a:gd name="connsiteY13" fmla="*/ 1970314 h 4909457"/>
              <a:gd name="connsiteX14" fmla="*/ 29041 w 1509498"/>
              <a:gd name="connsiteY14" fmla="*/ 2286000 h 4909457"/>
              <a:gd name="connsiteX15" fmla="*/ 50812 w 1509498"/>
              <a:gd name="connsiteY15" fmla="*/ 2449286 h 4909457"/>
              <a:gd name="connsiteX16" fmla="*/ 94355 w 1509498"/>
              <a:gd name="connsiteY16" fmla="*/ 2503714 h 4909457"/>
              <a:gd name="connsiteX17" fmla="*/ 377384 w 1509498"/>
              <a:gd name="connsiteY17" fmla="*/ 2754086 h 4909457"/>
              <a:gd name="connsiteX18" fmla="*/ 497127 w 1509498"/>
              <a:gd name="connsiteY18" fmla="*/ 2830286 h 4909457"/>
              <a:gd name="connsiteX19" fmla="*/ 551555 w 1509498"/>
              <a:gd name="connsiteY19" fmla="*/ 2917371 h 4909457"/>
              <a:gd name="connsiteX20" fmla="*/ 660412 w 1509498"/>
              <a:gd name="connsiteY20" fmla="*/ 3080657 h 4909457"/>
              <a:gd name="connsiteX21" fmla="*/ 714841 w 1509498"/>
              <a:gd name="connsiteY21" fmla="*/ 3233057 h 4909457"/>
              <a:gd name="connsiteX22" fmla="*/ 682184 w 1509498"/>
              <a:gd name="connsiteY22" fmla="*/ 3429000 h 4909457"/>
              <a:gd name="connsiteX23" fmla="*/ 671298 w 1509498"/>
              <a:gd name="connsiteY23" fmla="*/ 3733800 h 4909457"/>
              <a:gd name="connsiteX24" fmla="*/ 791041 w 1509498"/>
              <a:gd name="connsiteY24" fmla="*/ 4158343 h 4909457"/>
              <a:gd name="connsiteX25" fmla="*/ 867241 w 1509498"/>
              <a:gd name="connsiteY25" fmla="*/ 4582886 h 4909457"/>
              <a:gd name="connsiteX26" fmla="*/ 1008755 w 1509498"/>
              <a:gd name="connsiteY26" fmla="*/ 4778828 h 4909457"/>
              <a:gd name="connsiteX27" fmla="*/ 1106727 w 1509498"/>
              <a:gd name="connsiteY27" fmla="*/ 4855028 h 4909457"/>
              <a:gd name="connsiteX28" fmla="*/ 1150269 w 1509498"/>
              <a:gd name="connsiteY28" fmla="*/ 4909457 h 4909457"/>
              <a:gd name="connsiteX0" fmla="*/ 1509498 w 1509498"/>
              <a:gd name="connsiteY0" fmla="*/ 0 h 4909457"/>
              <a:gd name="connsiteX1" fmla="*/ 736612 w 1509498"/>
              <a:gd name="connsiteY1" fmla="*/ 359228 h 4909457"/>
              <a:gd name="connsiteX2" fmla="*/ 649527 w 1509498"/>
              <a:gd name="connsiteY2" fmla="*/ 544286 h 4909457"/>
              <a:gd name="connsiteX3" fmla="*/ 605984 w 1509498"/>
              <a:gd name="connsiteY3" fmla="*/ 794657 h 4909457"/>
              <a:gd name="connsiteX4" fmla="*/ 562441 w 1509498"/>
              <a:gd name="connsiteY4" fmla="*/ 1023257 h 4909457"/>
              <a:gd name="connsiteX5" fmla="*/ 540669 w 1509498"/>
              <a:gd name="connsiteY5" fmla="*/ 1132114 h 4909457"/>
              <a:gd name="connsiteX6" fmla="*/ 486241 w 1509498"/>
              <a:gd name="connsiteY6" fmla="*/ 1219200 h 4909457"/>
              <a:gd name="connsiteX7" fmla="*/ 453584 w 1509498"/>
              <a:gd name="connsiteY7" fmla="*/ 1284514 h 4909457"/>
              <a:gd name="connsiteX8" fmla="*/ 420927 w 1509498"/>
              <a:gd name="connsiteY8" fmla="*/ 1382486 h 4909457"/>
              <a:gd name="connsiteX9" fmla="*/ 388269 w 1509498"/>
              <a:gd name="connsiteY9" fmla="*/ 1524000 h 4909457"/>
              <a:gd name="connsiteX10" fmla="*/ 312069 w 1509498"/>
              <a:gd name="connsiteY10" fmla="*/ 1600200 h 4909457"/>
              <a:gd name="connsiteX11" fmla="*/ 246755 w 1509498"/>
              <a:gd name="connsiteY11" fmla="*/ 1676400 h 4909457"/>
              <a:gd name="connsiteX12" fmla="*/ 61698 w 1509498"/>
              <a:gd name="connsiteY12" fmla="*/ 1861457 h 4909457"/>
              <a:gd name="connsiteX13" fmla="*/ 18155 w 1509498"/>
              <a:gd name="connsiteY13" fmla="*/ 1970314 h 4909457"/>
              <a:gd name="connsiteX14" fmla="*/ 29041 w 1509498"/>
              <a:gd name="connsiteY14" fmla="*/ 2286000 h 4909457"/>
              <a:gd name="connsiteX15" fmla="*/ 50812 w 1509498"/>
              <a:gd name="connsiteY15" fmla="*/ 2449286 h 4909457"/>
              <a:gd name="connsiteX16" fmla="*/ 94355 w 1509498"/>
              <a:gd name="connsiteY16" fmla="*/ 2503714 h 4909457"/>
              <a:gd name="connsiteX17" fmla="*/ 377384 w 1509498"/>
              <a:gd name="connsiteY17" fmla="*/ 2754086 h 4909457"/>
              <a:gd name="connsiteX18" fmla="*/ 497127 w 1509498"/>
              <a:gd name="connsiteY18" fmla="*/ 2830286 h 4909457"/>
              <a:gd name="connsiteX19" fmla="*/ 551555 w 1509498"/>
              <a:gd name="connsiteY19" fmla="*/ 2917371 h 4909457"/>
              <a:gd name="connsiteX20" fmla="*/ 660412 w 1509498"/>
              <a:gd name="connsiteY20" fmla="*/ 3080657 h 4909457"/>
              <a:gd name="connsiteX21" fmla="*/ 714841 w 1509498"/>
              <a:gd name="connsiteY21" fmla="*/ 3233057 h 4909457"/>
              <a:gd name="connsiteX22" fmla="*/ 682184 w 1509498"/>
              <a:gd name="connsiteY22" fmla="*/ 3429000 h 4909457"/>
              <a:gd name="connsiteX23" fmla="*/ 671298 w 1509498"/>
              <a:gd name="connsiteY23" fmla="*/ 3733800 h 4909457"/>
              <a:gd name="connsiteX24" fmla="*/ 791041 w 1509498"/>
              <a:gd name="connsiteY24" fmla="*/ 4158343 h 4909457"/>
              <a:gd name="connsiteX25" fmla="*/ 867241 w 1509498"/>
              <a:gd name="connsiteY25" fmla="*/ 4582886 h 4909457"/>
              <a:gd name="connsiteX26" fmla="*/ 1008755 w 1509498"/>
              <a:gd name="connsiteY26" fmla="*/ 4778828 h 4909457"/>
              <a:gd name="connsiteX27" fmla="*/ 1106727 w 1509498"/>
              <a:gd name="connsiteY27" fmla="*/ 4855028 h 4909457"/>
              <a:gd name="connsiteX28" fmla="*/ 1455069 w 1509498"/>
              <a:gd name="connsiteY28" fmla="*/ 4909457 h 4909457"/>
              <a:gd name="connsiteX0" fmla="*/ 153335 w 3756506"/>
              <a:gd name="connsiteY0" fmla="*/ 252138 h 4704395"/>
              <a:gd name="connsiteX1" fmla="*/ 3038049 w 3756506"/>
              <a:gd name="connsiteY1" fmla="*/ 154166 h 4704395"/>
              <a:gd name="connsiteX2" fmla="*/ 2950964 w 3756506"/>
              <a:gd name="connsiteY2" fmla="*/ 339224 h 4704395"/>
              <a:gd name="connsiteX3" fmla="*/ 2907421 w 3756506"/>
              <a:gd name="connsiteY3" fmla="*/ 589595 h 4704395"/>
              <a:gd name="connsiteX4" fmla="*/ 2863878 w 3756506"/>
              <a:gd name="connsiteY4" fmla="*/ 818195 h 4704395"/>
              <a:gd name="connsiteX5" fmla="*/ 2842106 w 3756506"/>
              <a:gd name="connsiteY5" fmla="*/ 927052 h 4704395"/>
              <a:gd name="connsiteX6" fmla="*/ 2787678 w 3756506"/>
              <a:gd name="connsiteY6" fmla="*/ 1014138 h 4704395"/>
              <a:gd name="connsiteX7" fmla="*/ 2755021 w 3756506"/>
              <a:gd name="connsiteY7" fmla="*/ 1079452 h 4704395"/>
              <a:gd name="connsiteX8" fmla="*/ 2722364 w 3756506"/>
              <a:gd name="connsiteY8" fmla="*/ 1177424 h 4704395"/>
              <a:gd name="connsiteX9" fmla="*/ 2689706 w 3756506"/>
              <a:gd name="connsiteY9" fmla="*/ 1318938 h 4704395"/>
              <a:gd name="connsiteX10" fmla="*/ 2613506 w 3756506"/>
              <a:gd name="connsiteY10" fmla="*/ 1395138 h 4704395"/>
              <a:gd name="connsiteX11" fmla="*/ 2548192 w 3756506"/>
              <a:gd name="connsiteY11" fmla="*/ 1471338 h 4704395"/>
              <a:gd name="connsiteX12" fmla="*/ 2363135 w 3756506"/>
              <a:gd name="connsiteY12" fmla="*/ 1656395 h 4704395"/>
              <a:gd name="connsiteX13" fmla="*/ 2319592 w 3756506"/>
              <a:gd name="connsiteY13" fmla="*/ 1765252 h 4704395"/>
              <a:gd name="connsiteX14" fmla="*/ 2330478 w 3756506"/>
              <a:gd name="connsiteY14" fmla="*/ 2080938 h 4704395"/>
              <a:gd name="connsiteX15" fmla="*/ 2352249 w 3756506"/>
              <a:gd name="connsiteY15" fmla="*/ 2244224 h 4704395"/>
              <a:gd name="connsiteX16" fmla="*/ 2395792 w 3756506"/>
              <a:gd name="connsiteY16" fmla="*/ 2298652 h 4704395"/>
              <a:gd name="connsiteX17" fmla="*/ 2678821 w 3756506"/>
              <a:gd name="connsiteY17" fmla="*/ 2549024 h 4704395"/>
              <a:gd name="connsiteX18" fmla="*/ 2798564 w 3756506"/>
              <a:gd name="connsiteY18" fmla="*/ 2625224 h 4704395"/>
              <a:gd name="connsiteX19" fmla="*/ 2852992 w 3756506"/>
              <a:gd name="connsiteY19" fmla="*/ 2712309 h 4704395"/>
              <a:gd name="connsiteX20" fmla="*/ 2961849 w 3756506"/>
              <a:gd name="connsiteY20" fmla="*/ 2875595 h 4704395"/>
              <a:gd name="connsiteX21" fmla="*/ 3016278 w 3756506"/>
              <a:gd name="connsiteY21" fmla="*/ 3027995 h 4704395"/>
              <a:gd name="connsiteX22" fmla="*/ 2983621 w 3756506"/>
              <a:gd name="connsiteY22" fmla="*/ 3223938 h 4704395"/>
              <a:gd name="connsiteX23" fmla="*/ 2972735 w 3756506"/>
              <a:gd name="connsiteY23" fmla="*/ 3528738 h 4704395"/>
              <a:gd name="connsiteX24" fmla="*/ 3092478 w 3756506"/>
              <a:gd name="connsiteY24" fmla="*/ 3953281 h 4704395"/>
              <a:gd name="connsiteX25" fmla="*/ 3168678 w 3756506"/>
              <a:gd name="connsiteY25" fmla="*/ 4377824 h 4704395"/>
              <a:gd name="connsiteX26" fmla="*/ 3310192 w 3756506"/>
              <a:gd name="connsiteY26" fmla="*/ 4573766 h 4704395"/>
              <a:gd name="connsiteX27" fmla="*/ 3408164 w 3756506"/>
              <a:gd name="connsiteY27" fmla="*/ 4649966 h 4704395"/>
              <a:gd name="connsiteX28" fmla="*/ 3756506 w 3756506"/>
              <a:gd name="connsiteY28" fmla="*/ 4704395 h 4704395"/>
              <a:gd name="connsiteX0" fmla="*/ 153335 w 3756506"/>
              <a:gd name="connsiteY0" fmla="*/ 99738 h 4551995"/>
              <a:gd name="connsiteX1" fmla="*/ 1361649 w 3756506"/>
              <a:gd name="connsiteY1" fmla="*/ 154166 h 4551995"/>
              <a:gd name="connsiteX2" fmla="*/ 2950964 w 3756506"/>
              <a:gd name="connsiteY2" fmla="*/ 186824 h 4551995"/>
              <a:gd name="connsiteX3" fmla="*/ 2907421 w 3756506"/>
              <a:gd name="connsiteY3" fmla="*/ 437195 h 4551995"/>
              <a:gd name="connsiteX4" fmla="*/ 2863878 w 3756506"/>
              <a:gd name="connsiteY4" fmla="*/ 665795 h 4551995"/>
              <a:gd name="connsiteX5" fmla="*/ 2842106 w 3756506"/>
              <a:gd name="connsiteY5" fmla="*/ 774652 h 4551995"/>
              <a:gd name="connsiteX6" fmla="*/ 2787678 w 3756506"/>
              <a:gd name="connsiteY6" fmla="*/ 861738 h 4551995"/>
              <a:gd name="connsiteX7" fmla="*/ 2755021 w 3756506"/>
              <a:gd name="connsiteY7" fmla="*/ 927052 h 4551995"/>
              <a:gd name="connsiteX8" fmla="*/ 2722364 w 3756506"/>
              <a:gd name="connsiteY8" fmla="*/ 1025024 h 4551995"/>
              <a:gd name="connsiteX9" fmla="*/ 2689706 w 3756506"/>
              <a:gd name="connsiteY9" fmla="*/ 1166538 h 4551995"/>
              <a:gd name="connsiteX10" fmla="*/ 2613506 w 3756506"/>
              <a:gd name="connsiteY10" fmla="*/ 1242738 h 4551995"/>
              <a:gd name="connsiteX11" fmla="*/ 2548192 w 3756506"/>
              <a:gd name="connsiteY11" fmla="*/ 1318938 h 4551995"/>
              <a:gd name="connsiteX12" fmla="*/ 2363135 w 3756506"/>
              <a:gd name="connsiteY12" fmla="*/ 1503995 h 4551995"/>
              <a:gd name="connsiteX13" fmla="*/ 2319592 w 3756506"/>
              <a:gd name="connsiteY13" fmla="*/ 1612852 h 4551995"/>
              <a:gd name="connsiteX14" fmla="*/ 2330478 w 3756506"/>
              <a:gd name="connsiteY14" fmla="*/ 1928538 h 4551995"/>
              <a:gd name="connsiteX15" fmla="*/ 2352249 w 3756506"/>
              <a:gd name="connsiteY15" fmla="*/ 2091824 h 4551995"/>
              <a:gd name="connsiteX16" fmla="*/ 2395792 w 3756506"/>
              <a:gd name="connsiteY16" fmla="*/ 2146252 h 4551995"/>
              <a:gd name="connsiteX17" fmla="*/ 2678821 w 3756506"/>
              <a:gd name="connsiteY17" fmla="*/ 2396624 h 4551995"/>
              <a:gd name="connsiteX18" fmla="*/ 2798564 w 3756506"/>
              <a:gd name="connsiteY18" fmla="*/ 2472824 h 4551995"/>
              <a:gd name="connsiteX19" fmla="*/ 2852992 w 3756506"/>
              <a:gd name="connsiteY19" fmla="*/ 2559909 h 4551995"/>
              <a:gd name="connsiteX20" fmla="*/ 2961849 w 3756506"/>
              <a:gd name="connsiteY20" fmla="*/ 2723195 h 4551995"/>
              <a:gd name="connsiteX21" fmla="*/ 3016278 w 3756506"/>
              <a:gd name="connsiteY21" fmla="*/ 2875595 h 4551995"/>
              <a:gd name="connsiteX22" fmla="*/ 2983621 w 3756506"/>
              <a:gd name="connsiteY22" fmla="*/ 3071538 h 4551995"/>
              <a:gd name="connsiteX23" fmla="*/ 2972735 w 3756506"/>
              <a:gd name="connsiteY23" fmla="*/ 3376338 h 4551995"/>
              <a:gd name="connsiteX24" fmla="*/ 3092478 w 3756506"/>
              <a:gd name="connsiteY24" fmla="*/ 3800881 h 4551995"/>
              <a:gd name="connsiteX25" fmla="*/ 3168678 w 3756506"/>
              <a:gd name="connsiteY25" fmla="*/ 4225424 h 4551995"/>
              <a:gd name="connsiteX26" fmla="*/ 3310192 w 3756506"/>
              <a:gd name="connsiteY26" fmla="*/ 4421366 h 4551995"/>
              <a:gd name="connsiteX27" fmla="*/ 3408164 w 3756506"/>
              <a:gd name="connsiteY27" fmla="*/ 4497566 h 4551995"/>
              <a:gd name="connsiteX28" fmla="*/ 3756506 w 3756506"/>
              <a:gd name="connsiteY28" fmla="*/ 4551995 h 4551995"/>
              <a:gd name="connsiteX0" fmla="*/ 153335 w 3425236"/>
              <a:gd name="connsiteY0" fmla="*/ 99738 h 4780595"/>
              <a:gd name="connsiteX1" fmla="*/ 1361649 w 3425236"/>
              <a:gd name="connsiteY1" fmla="*/ 154166 h 4780595"/>
              <a:gd name="connsiteX2" fmla="*/ 2950964 w 3425236"/>
              <a:gd name="connsiteY2" fmla="*/ 186824 h 4780595"/>
              <a:gd name="connsiteX3" fmla="*/ 2907421 w 3425236"/>
              <a:gd name="connsiteY3" fmla="*/ 437195 h 4780595"/>
              <a:gd name="connsiteX4" fmla="*/ 2863878 w 3425236"/>
              <a:gd name="connsiteY4" fmla="*/ 665795 h 4780595"/>
              <a:gd name="connsiteX5" fmla="*/ 2842106 w 3425236"/>
              <a:gd name="connsiteY5" fmla="*/ 774652 h 4780595"/>
              <a:gd name="connsiteX6" fmla="*/ 2787678 w 3425236"/>
              <a:gd name="connsiteY6" fmla="*/ 861738 h 4780595"/>
              <a:gd name="connsiteX7" fmla="*/ 2755021 w 3425236"/>
              <a:gd name="connsiteY7" fmla="*/ 927052 h 4780595"/>
              <a:gd name="connsiteX8" fmla="*/ 2722364 w 3425236"/>
              <a:gd name="connsiteY8" fmla="*/ 1025024 h 4780595"/>
              <a:gd name="connsiteX9" fmla="*/ 2689706 w 3425236"/>
              <a:gd name="connsiteY9" fmla="*/ 1166538 h 4780595"/>
              <a:gd name="connsiteX10" fmla="*/ 2613506 w 3425236"/>
              <a:gd name="connsiteY10" fmla="*/ 1242738 h 4780595"/>
              <a:gd name="connsiteX11" fmla="*/ 2548192 w 3425236"/>
              <a:gd name="connsiteY11" fmla="*/ 1318938 h 4780595"/>
              <a:gd name="connsiteX12" fmla="*/ 2363135 w 3425236"/>
              <a:gd name="connsiteY12" fmla="*/ 1503995 h 4780595"/>
              <a:gd name="connsiteX13" fmla="*/ 2319592 w 3425236"/>
              <a:gd name="connsiteY13" fmla="*/ 1612852 h 4780595"/>
              <a:gd name="connsiteX14" fmla="*/ 2330478 w 3425236"/>
              <a:gd name="connsiteY14" fmla="*/ 1928538 h 4780595"/>
              <a:gd name="connsiteX15" fmla="*/ 2352249 w 3425236"/>
              <a:gd name="connsiteY15" fmla="*/ 2091824 h 4780595"/>
              <a:gd name="connsiteX16" fmla="*/ 2395792 w 3425236"/>
              <a:gd name="connsiteY16" fmla="*/ 2146252 h 4780595"/>
              <a:gd name="connsiteX17" fmla="*/ 2678821 w 3425236"/>
              <a:gd name="connsiteY17" fmla="*/ 2396624 h 4780595"/>
              <a:gd name="connsiteX18" fmla="*/ 2798564 w 3425236"/>
              <a:gd name="connsiteY18" fmla="*/ 2472824 h 4780595"/>
              <a:gd name="connsiteX19" fmla="*/ 2852992 w 3425236"/>
              <a:gd name="connsiteY19" fmla="*/ 2559909 h 4780595"/>
              <a:gd name="connsiteX20" fmla="*/ 2961849 w 3425236"/>
              <a:gd name="connsiteY20" fmla="*/ 2723195 h 4780595"/>
              <a:gd name="connsiteX21" fmla="*/ 3016278 w 3425236"/>
              <a:gd name="connsiteY21" fmla="*/ 2875595 h 4780595"/>
              <a:gd name="connsiteX22" fmla="*/ 2983621 w 3425236"/>
              <a:gd name="connsiteY22" fmla="*/ 3071538 h 4780595"/>
              <a:gd name="connsiteX23" fmla="*/ 2972735 w 3425236"/>
              <a:gd name="connsiteY23" fmla="*/ 3376338 h 4780595"/>
              <a:gd name="connsiteX24" fmla="*/ 3092478 w 3425236"/>
              <a:gd name="connsiteY24" fmla="*/ 3800881 h 4780595"/>
              <a:gd name="connsiteX25" fmla="*/ 3168678 w 3425236"/>
              <a:gd name="connsiteY25" fmla="*/ 4225424 h 4780595"/>
              <a:gd name="connsiteX26" fmla="*/ 3310192 w 3425236"/>
              <a:gd name="connsiteY26" fmla="*/ 4421366 h 4780595"/>
              <a:gd name="connsiteX27" fmla="*/ 3408164 w 3425236"/>
              <a:gd name="connsiteY27" fmla="*/ 4497566 h 4780595"/>
              <a:gd name="connsiteX28" fmla="*/ 708506 w 3425236"/>
              <a:gd name="connsiteY28" fmla="*/ 4780595 h 4780595"/>
              <a:gd name="connsiteX0" fmla="*/ 153335 w 3310192"/>
              <a:gd name="connsiteY0" fmla="*/ 99738 h 4780595"/>
              <a:gd name="connsiteX1" fmla="*/ 1361649 w 3310192"/>
              <a:gd name="connsiteY1" fmla="*/ 154166 h 4780595"/>
              <a:gd name="connsiteX2" fmla="*/ 2950964 w 3310192"/>
              <a:gd name="connsiteY2" fmla="*/ 186824 h 4780595"/>
              <a:gd name="connsiteX3" fmla="*/ 2907421 w 3310192"/>
              <a:gd name="connsiteY3" fmla="*/ 437195 h 4780595"/>
              <a:gd name="connsiteX4" fmla="*/ 2863878 w 3310192"/>
              <a:gd name="connsiteY4" fmla="*/ 665795 h 4780595"/>
              <a:gd name="connsiteX5" fmla="*/ 2842106 w 3310192"/>
              <a:gd name="connsiteY5" fmla="*/ 774652 h 4780595"/>
              <a:gd name="connsiteX6" fmla="*/ 2787678 w 3310192"/>
              <a:gd name="connsiteY6" fmla="*/ 861738 h 4780595"/>
              <a:gd name="connsiteX7" fmla="*/ 2755021 w 3310192"/>
              <a:gd name="connsiteY7" fmla="*/ 927052 h 4780595"/>
              <a:gd name="connsiteX8" fmla="*/ 2722364 w 3310192"/>
              <a:gd name="connsiteY8" fmla="*/ 1025024 h 4780595"/>
              <a:gd name="connsiteX9" fmla="*/ 2689706 w 3310192"/>
              <a:gd name="connsiteY9" fmla="*/ 1166538 h 4780595"/>
              <a:gd name="connsiteX10" fmla="*/ 2613506 w 3310192"/>
              <a:gd name="connsiteY10" fmla="*/ 1242738 h 4780595"/>
              <a:gd name="connsiteX11" fmla="*/ 2548192 w 3310192"/>
              <a:gd name="connsiteY11" fmla="*/ 1318938 h 4780595"/>
              <a:gd name="connsiteX12" fmla="*/ 2363135 w 3310192"/>
              <a:gd name="connsiteY12" fmla="*/ 1503995 h 4780595"/>
              <a:gd name="connsiteX13" fmla="*/ 2319592 w 3310192"/>
              <a:gd name="connsiteY13" fmla="*/ 1612852 h 4780595"/>
              <a:gd name="connsiteX14" fmla="*/ 2330478 w 3310192"/>
              <a:gd name="connsiteY14" fmla="*/ 1928538 h 4780595"/>
              <a:gd name="connsiteX15" fmla="*/ 2352249 w 3310192"/>
              <a:gd name="connsiteY15" fmla="*/ 2091824 h 4780595"/>
              <a:gd name="connsiteX16" fmla="*/ 2395792 w 3310192"/>
              <a:gd name="connsiteY16" fmla="*/ 2146252 h 4780595"/>
              <a:gd name="connsiteX17" fmla="*/ 2678821 w 3310192"/>
              <a:gd name="connsiteY17" fmla="*/ 2396624 h 4780595"/>
              <a:gd name="connsiteX18" fmla="*/ 2798564 w 3310192"/>
              <a:gd name="connsiteY18" fmla="*/ 2472824 h 4780595"/>
              <a:gd name="connsiteX19" fmla="*/ 2852992 w 3310192"/>
              <a:gd name="connsiteY19" fmla="*/ 2559909 h 4780595"/>
              <a:gd name="connsiteX20" fmla="*/ 2961849 w 3310192"/>
              <a:gd name="connsiteY20" fmla="*/ 2723195 h 4780595"/>
              <a:gd name="connsiteX21" fmla="*/ 3016278 w 3310192"/>
              <a:gd name="connsiteY21" fmla="*/ 2875595 h 4780595"/>
              <a:gd name="connsiteX22" fmla="*/ 2983621 w 3310192"/>
              <a:gd name="connsiteY22" fmla="*/ 3071538 h 4780595"/>
              <a:gd name="connsiteX23" fmla="*/ 2972735 w 3310192"/>
              <a:gd name="connsiteY23" fmla="*/ 3376338 h 4780595"/>
              <a:gd name="connsiteX24" fmla="*/ 3092478 w 3310192"/>
              <a:gd name="connsiteY24" fmla="*/ 3800881 h 4780595"/>
              <a:gd name="connsiteX25" fmla="*/ 3168678 w 3310192"/>
              <a:gd name="connsiteY25" fmla="*/ 4225424 h 4780595"/>
              <a:gd name="connsiteX26" fmla="*/ 3310192 w 3310192"/>
              <a:gd name="connsiteY26" fmla="*/ 4421366 h 4780595"/>
              <a:gd name="connsiteX27" fmla="*/ 708506 w 3310192"/>
              <a:gd name="connsiteY27" fmla="*/ 4780595 h 4780595"/>
              <a:gd name="connsiteX0" fmla="*/ 153335 w 3168678"/>
              <a:gd name="connsiteY0" fmla="*/ 99738 h 4780595"/>
              <a:gd name="connsiteX1" fmla="*/ 1361649 w 3168678"/>
              <a:gd name="connsiteY1" fmla="*/ 154166 h 4780595"/>
              <a:gd name="connsiteX2" fmla="*/ 2950964 w 3168678"/>
              <a:gd name="connsiteY2" fmla="*/ 186824 h 4780595"/>
              <a:gd name="connsiteX3" fmla="*/ 2907421 w 3168678"/>
              <a:gd name="connsiteY3" fmla="*/ 437195 h 4780595"/>
              <a:gd name="connsiteX4" fmla="*/ 2863878 w 3168678"/>
              <a:gd name="connsiteY4" fmla="*/ 665795 h 4780595"/>
              <a:gd name="connsiteX5" fmla="*/ 2842106 w 3168678"/>
              <a:gd name="connsiteY5" fmla="*/ 774652 h 4780595"/>
              <a:gd name="connsiteX6" fmla="*/ 2787678 w 3168678"/>
              <a:gd name="connsiteY6" fmla="*/ 861738 h 4780595"/>
              <a:gd name="connsiteX7" fmla="*/ 2755021 w 3168678"/>
              <a:gd name="connsiteY7" fmla="*/ 927052 h 4780595"/>
              <a:gd name="connsiteX8" fmla="*/ 2722364 w 3168678"/>
              <a:gd name="connsiteY8" fmla="*/ 1025024 h 4780595"/>
              <a:gd name="connsiteX9" fmla="*/ 2689706 w 3168678"/>
              <a:gd name="connsiteY9" fmla="*/ 1166538 h 4780595"/>
              <a:gd name="connsiteX10" fmla="*/ 2613506 w 3168678"/>
              <a:gd name="connsiteY10" fmla="*/ 1242738 h 4780595"/>
              <a:gd name="connsiteX11" fmla="*/ 2548192 w 3168678"/>
              <a:gd name="connsiteY11" fmla="*/ 1318938 h 4780595"/>
              <a:gd name="connsiteX12" fmla="*/ 2363135 w 3168678"/>
              <a:gd name="connsiteY12" fmla="*/ 1503995 h 4780595"/>
              <a:gd name="connsiteX13" fmla="*/ 2319592 w 3168678"/>
              <a:gd name="connsiteY13" fmla="*/ 1612852 h 4780595"/>
              <a:gd name="connsiteX14" fmla="*/ 2330478 w 3168678"/>
              <a:gd name="connsiteY14" fmla="*/ 1928538 h 4780595"/>
              <a:gd name="connsiteX15" fmla="*/ 2352249 w 3168678"/>
              <a:gd name="connsiteY15" fmla="*/ 2091824 h 4780595"/>
              <a:gd name="connsiteX16" fmla="*/ 2395792 w 3168678"/>
              <a:gd name="connsiteY16" fmla="*/ 2146252 h 4780595"/>
              <a:gd name="connsiteX17" fmla="*/ 2678821 w 3168678"/>
              <a:gd name="connsiteY17" fmla="*/ 2396624 h 4780595"/>
              <a:gd name="connsiteX18" fmla="*/ 2798564 w 3168678"/>
              <a:gd name="connsiteY18" fmla="*/ 2472824 h 4780595"/>
              <a:gd name="connsiteX19" fmla="*/ 2852992 w 3168678"/>
              <a:gd name="connsiteY19" fmla="*/ 2559909 h 4780595"/>
              <a:gd name="connsiteX20" fmla="*/ 2961849 w 3168678"/>
              <a:gd name="connsiteY20" fmla="*/ 2723195 h 4780595"/>
              <a:gd name="connsiteX21" fmla="*/ 3016278 w 3168678"/>
              <a:gd name="connsiteY21" fmla="*/ 2875595 h 4780595"/>
              <a:gd name="connsiteX22" fmla="*/ 2983621 w 3168678"/>
              <a:gd name="connsiteY22" fmla="*/ 3071538 h 4780595"/>
              <a:gd name="connsiteX23" fmla="*/ 2972735 w 3168678"/>
              <a:gd name="connsiteY23" fmla="*/ 3376338 h 4780595"/>
              <a:gd name="connsiteX24" fmla="*/ 3092478 w 3168678"/>
              <a:gd name="connsiteY24" fmla="*/ 3800881 h 4780595"/>
              <a:gd name="connsiteX25" fmla="*/ 3168678 w 3168678"/>
              <a:gd name="connsiteY25" fmla="*/ 4225424 h 4780595"/>
              <a:gd name="connsiteX26" fmla="*/ 708506 w 3168678"/>
              <a:gd name="connsiteY26" fmla="*/ 4780595 h 4780595"/>
              <a:gd name="connsiteX0" fmla="*/ 153335 w 3117878"/>
              <a:gd name="connsiteY0" fmla="*/ 99738 h 4845910"/>
              <a:gd name="connsiteX1" fmla="*/ 1361649 w 3117878"/>
              <a:gd name="connsiteY1" fmla="*/ 154166 h 4845910"/>
              <a:gd name="connsiteX2" fmla="*/ 2950964 w 3117878"/>
              <a:gd name="connsiteY2" fmla="*/ 186824 h 4845910"/>
              <a:gd name="connsiteX3" fmla="*/ 2907421 w 3117878"/>
              <a:gd name="connsiteY3" fmla="*/ 437195 h 4845910"/>
              <a:gd name="connsiteX4" fmla="*/ 2863878 w 3117878"/>
              <a:gd name="connsiteY4" fmla="*/ 665795 h 4845910"/>
              <a:gd name="connsiteX5" fmla="*/ 2842106 w 3117878"/>
              <a:gd name="connsiteY5" fmla="*/ 774652 h 4845910"/>
              <a:gd name="connsiteX6" fmla="*/ 2787678 w 3117878"/>
              <a:gd name="connsiteY6" fmla="*/ 861738 h 4845910"/>
              <a:gd name="connsiteX7" fmla="*/ 2755021 w 3117878"/>
              <a:gd name="connsiteY7" fmla="*/ 927052 h 4845910"/>
              <a:gd name="connsiteX8" fmla="*/ 2722364 w 3117878"/>
              <a:gd name="connsiteY8" fmla="*/ 1025024 h 4845910"/>
              <a:gd name="connsiteX9" fmla="*/ 2689706 w 3117878"/>
              <a:gd name="connsiteY9" fmla="*/ 1166538 h 4845910"/>
              <a:gd name="connsiteX10" fmla="*/ 2613506 w 3117878"/>
              <a:gd name="connsiteY10" fmla="*/ 1242738 h 4845910"/>
              <a:gd name="connsiteX11" fmla="*/ 2548192 w 3117878"/>
              <a:gd name="connsiteY11" fmla="*/ 1318938 h 4845910"/>
              <a:gd name="connsiteX12" fmla="*/ 2363135 w 3117878"/>
              <a:gd name="connsiteY12" fmla="*/ 1503995 h 4845910"/>
              <a:gd name="connsiteX13" fmla="*/ 2319592 w 3117878"/>
              <a:gd name="connsiteY13" fmla="*/ 1612852 h 4845910"/>
              <a:gd name="connsiteX14" fmla="*/ 2330478 w 3117878"/>
              <a:gd name="connsiteY14" fmla="*/ 1928538 h 4845910"/>
              <a:gd name="connsiteX15" fmla="*/ 2352249 w 3117878"/>
              <a:gd name="connsiteY15" fmla="*/ 2091824 h 4845910"/>
              <a:gd name="connsiteX16" fmla="*/ 2395792 w 3117878"/>
              <a:gd name="connsiteY16" fmla="*/ 2146252 h 4845910"/>
              <a:gd name="connsiteX17" fmla="*/ 2678821 w 3117878"/>
              <a:gd name="connsiteY17" fmla="*/ 2396624 h 4845910"/>
              <a:gd name="connsiteX18" fmla="*/ 2798564 w 3117878"/>
              <a:gd name="connsiteY18" fmla="*/ 2472824 h 4845910"/>
              <a:gd name="connsiteX19" fmla="*/ 2852992 w 3117878"/>
              <a:gd name="connsiteY19" fmla="*/ 2559909 h 4845910"/>
              <a:gd name="connsiteX20" fmla="*/ 2961849 w 3117878"/>
              <a:gd name="connsiteY20" fmla="*/ 2723195 h 4845910"/>
              <a:gd name="connsiteX21" fmla="*/ 3016278 w 3117878"/>
              <a:gd name="connsiteY21" fmla="*/ 2875595 h 4845910"/>
              <a:gd name="connsiteX22" fmla="*/ 2983621 w 3117878"/>
              <a:gd name="connsiteY22" fmla="*/ 3071538 h 4845910"/>
              <a:gd name="connsiteX23" fmla="*/ 2972735 w 3117878"/>
              <a:gd name="connsiteY23" fmla="*/ 3376338 h 4845910"/>
              <a:gd name="connsiteX24" fmla="*/ 3092478 w 3117878"/>
              <a:gd name="connsiteY24" fmla="*/ 3800881 h 4845910"/>
              <a:gd name="connsiteX25" fmla="*/ 1873278 w 3117878"/>
              <a:gd name="connsiteY25" fmla="*/ 4682624 h 4845910"/>
              <a:gd name="connsiteX26" fmla="*/ 708506 w 3117878"/>
              <a:gd name="connsiteY26" fmla="*/ 4780595 h 4845910"/>
              <a:gd name="connsiteX0" fmla="*/ 153335 w 3016278"/>
              <a:gd name="connsiteY0" fmla="*/ 99738 h 4845910"/>
              <a:gd name="connsiteX1" fmla="*/ 1361649 w 3016278"/>
              <a:gd name="connsiteY1" fmla="*/ 154166 h 4845910"/>
              <a:gd name="connsiteX2" fmla="*/ 2950964 w 3016278"/>
              <a:gd name="connsiteY2" fmla="*/ 186824 h 4845910"/>
              <a:gd name="connsiteX3" fmla="*/ 2907421 w 3016278"/>
              <a:gd name="connsiteY3" fmla="*/ 437195 h 4845910"/>
              <a:gd name="connsiteX4" fmla="*/ 2863878 w 3016278"/>
              <a:gd name="connsiteY4" fmla="*/ 665795 h 4845910"/>
              <a:gd name="connsiteX5" fmla="*/ 2842106 w 3016278"/>
              <a:gd name="connsiteY5" fmla="*/ 774652 h 4845910"/>
              <a:gd name="connsiteX6" fmla="*/ 2787678 w 3016278"/>
              <a:gd name="connsiteY6" fmla="*/ 861738 h 4845910"/>
              <a:gd name="connsiteX7" fmla="*/ 2755021 w 3016278"/>
              <a:gd name="connsiteY7" fmla="*/ 927052 h 4845910"/>
              <a:gd name="connsiteX8" fmla="*/ 2722364 w 3016278"/>
              <a:gd name="connsiteY8" fmla="*/ 1025024 h 4845910"/>
              <a:gd name="connsiteX9" fmla="*/ 2689706 w 3016278"/>
              <a:gd name="connsiteY9" fmla="*/ 1166538 h 4845910"/>
              <a:gd name="connsiteX10" fmla="*/ 2613506 w 3016278"/>
              <a:gd name="connsiteY10" fmla="*/ 1242738 h 4845910"/>
              <a:gd name="connsiteX11" fmla="*/ 2548192 w 3016278"/>
              <a:gd name="connsiteY11" fmla="*/ 1318938 h 4845910"/>
              <a:gd name="connsiteX12" fmla="*/ 2363135 w 3016278"/>
              <a:gd name="connsiteY12" fmla="*/ 1503995 h 4845910"/>
              <a:gd name="connsiteX13" fmla="*/ 2319592 w 3016278"/>
              <a:gd name="connsiteY13" fmla="*/ 1612852 h 4845910"/>
              <a:gd name="connsiteX14" fmla="*/ 2330478 w 3016278"/>
              <a:gd name="connsiteY14" fmla="*/ 1928538 h 4845910"/>
              <a:gd name="connsiteX15" fmla="*/ 2352249 w 3016278"/>
              <a:gd name="connsiteY15" fmla="*/ 2091824 h 4845910"/>
              <a:gd name="connsiteX16" fmla="*/ 2395792 w 3016278"/>
              <a:gd name="connsiteY16" fmla="*/ 2146252 h 4845910"/>
              <a:gd name="connsiteX17" fmla="*/ 2678821 w 3016278"/>
              <a:gd name="connsiteY17" fmla="*/ 2396624 h 4845910"/>
              <a:gd name="connsiteX18" fmla="*/ 2798564 w 3016278"/>
              <a:gd name="connsiteY18" fmla="*/ 2472824 h 4845910"/>
              <a:gd name="connsiteX19" fmla="*/ 2852992 w 3016278"/>
              <a:gd name="connsiteY19" fmla="*/ 2559909 h 4845910"/>
              <a:gd name="connsiteX20" fmla="*/ 2961849 w 3016278"/>
              <a:gd name="connsiteY20" fmla="*/ 2723195 h 4845910"/>
              <a:gd name="connsiteX21" fmla="*/ 3016278 w 3016278"/>
              <a:gd name="connsiteY21" fmla="*/ 2875595 h 4845910"/>
              <a:gd name="connsiteX22" fmla="*/ 2983621 w 3016278"/>
              <a:gd name="connsiteY22" fmla="*/ 3071538 h 4845910"/>
              <a:gd name="connsiteX23" fmla="*/ 2972735 w 3016278"/>
              <a:gd name="connsiteY23" fmla="*/ 3376338 h 4845910"/>
              <a:gd name="connsiteX24" fmla="*/ 2482878 w 3016278"/>
              <a:gd name="connsiteY24" fmla="*/ 3953281 h 4845910"/>
              <a:gd name="connsiteX25" fmla="*/ 1873278 w 3016278"/>
              <a:gd name="connsiteY25" fmla="*/ 4682624 h 4845910"/>
              <a:gd name="connsiteX26" fmla="*/ 708506 w 3016278"/>
              <a:gd name="connsiteY26" fmla="*/ 4780595 h 4845910"/>
              <a:gd name="connsiteX0" fmla="*/ 153335 w 3016278"/>
              <a:gd name="connsiteY0" fmla="*/ 99738 h 4845910"/>
              <a:gd name="connsiteX1" fmla="*/ 1361649 w 3016278"/>
              <a:gd name="connsiteY1" fmla="*/ 154166 h 4845910"/>
              <a:gd name="connsiteX2" fmla="*/ 2907421 w 3016278"/>
              <a:gd name="connsiteY2" fmla="*/ 437195 h 4845910"/>
              <a:gd name="connsiteX3" fmla="*/ 2863878 w 3016278"/>
              <a:gd name="connsiteY3" fmla="*/ 665795 h 4845910"/>
              <a:gd name="connsiteX4" fmla="*/ 2842106 w 3016278"/>
              <a:gd name="connsiteY4" fmla="*/ 774652 h 4845910"/>
              <a:gd name="connsiteX5" fmla="*/ 2787678 w 3016278"/>
              <a:gd name="connsiteY5" fmla="*/ 861738 h 4845910"/>
              <a:gd name="connsiteX6" fmla="*/ 2755021 w 3016278"/>
              <a:gd name="connsiteY6" fmla="*/ 927052 h 4845910"/>
              <a:gd name="connsiteX7" fmla="*/ 2722364 w 3016278"/>
              <a:gd name="connsiteY7" fmla="*/ 1025024 h 4845910"/>
              <a:gd name="connsiteX8" fmla="*/ 2689706 w 3016278"/>
              <a:gd name="connsiteY8" fmla="*/ 1166538 h 4845910"/>
              <a:gd name="connsiteX9" fmla="*/ 2613506 w 3016278"/>
              <a:gd name="connsiteY9" fmla="*/ 1242738 h 4845910"/>
              <a:gd name="connsiteX10" fmla="*/ 2548192 w 3016278"/>
              <a:gd name="connsiteY10" fmla="*/ 1318938 h 4845910"/>
              <a:gd name="connsiteX11" fmla="*/ 2363135 w 3016278"/>
              <a:gd name="connsiteY11" fmla="*/ 1503995 h 4845910"/>
              <a:gd name="connsiteX12" fmla="*/ 2319592 w 3016278"/>
              <a:gd name="connsiteY12" fmla="*/ 1612852 h 4845910"/>
              <a:gd name="connsiteX13" fmla="*/ 2330478 w 3016278"/>
              <a:gd name="connsiteY13" fmla="*/ 1928538 h 4845910"/>
              <a:gd name="connsiteX14" fmla="*/ 2352249 w 3016278"/>
              <a:gd name="connsiteY14" fmla="*/ 2091824 h 4845910"/>
              <a:gd name="connsiteX15" fmla="*/ 2395792 w 3016278"/>
              <a:gd name="connsiteY15" fmla="*/ 2146252 h 4845910"/>
              <a:gd name="connsiteX16" fmla="*/ 2678821 w 3016278"/>
              <a:gd name="connsiteY16" fmla="*/ 2396624 h 4845910"/>
              <a:gd name="connsiteX17" fmla="*/ 2798564 w 3016278"/>
              <a:gd name="connsiteY17" fmla="*/ 2472824 h 4845910"/>
              <a:gd name="connsiteX18" fmla="*/ 2852992 w 3016278"/>
              <a:gd name="connsiteY18" fmla="*/ 2559909 h 4845910"/>
              <a:gd name="connsiteX19" fmla="*/ 2961849 w 3016278"/>
              <a:gd name="connsiteY19" fmla="*/ 2723195 h 4845910"/>
              <a:gd name="connsiteX20" fmla="*/ 3016278 w 3016278"/>
              <a:gd name="connsiteY20" fmla="*/ 2875595 h 4845910"/>
              <a:gd name="connsiteX21" fmla="*/ 2983621 w 3016278"/>
              <a:gd name="connsiteY21" fmla="*/ 3071538 h 4845910"/>
              <a:gd name="connsiteX22" fmla="*/ 2972735 w 3016278"/>
              <a:gd name="connsiteY22" fmla="*/ 3376338 h 4845910"/>
              <a:gd name="connsiteX23" fmla="*/ 2482878 w 3016278"/>
              <a:gd name="connsiteY23" fmla="*/ 3953281 h 4845910"/>
              <a:gd name="connsiteX24" fmla="*/ 1873278 w 3016278"/>
              <a:gd name="connsiteY24" fmla="*/ 4682624 h 4845910"/>
              <a:gd name="connsiteX25" fmla="*/ 708506 w 3016278"/>
              <a:gd name="connsiteY25" fmla="*/ 4780595 h 4845910"/>
              <a:gd name="connsiteX0" fmla="*/ 153335 w 3016278"/>
              <a:gd name="connsiteY0" fmla="*/ 99738 h 4845910"/>
              <a:gd name="connsiteX1" fmla="*/ 1361649 w 3016278"/>
              <a:gd name="connsiteY1" fmla="*/ 154166 h 4845910"/>
              <a:gd name="connsiteX2" fmla="*/ 1916821 w 3016278"/>
              <a:gd name="connsiteY2" fmla="*/ 437195 h 4845910"/>
              <a:gd name="connsiteX3" fmla="*/ 2863878 w 3016278"/>
              <a:gd name="connsiteY3" fmla="*/ 665795 h 4845910"/>
              <a:gd name="connsiteX4" fmla="*/ 2842106 w 3016278"/>
              <a:gd name="connsiteY4" fmla="*/ 774652 h 4845910"/>
              <a:gd name="connsiteX5" fmla="*/ 2787678 w 3016278"/>
              <a:gd name="connsiteY5" fmla="*/ 861738 h 4845910"/>
              <a:gd name="connsiteX6" fmla="*/ 2755021 w 3016278"/>
              <a:gd name="connsiteY6" fmla="*/ 927052 h 4845910"/>
              <a:gd name="connsiteX7" fmla="*/ 2722364 w 3016278"/>
              <a:gd name="connsiteY7" fmla="*/ 1025024 h 4845910"/>
              <a:gd name="connsiteX8" fmla="*/ 2689706 w 3016278"/>
              <a:gd name="connsiteY8" fmla="*/ 1166538 h 4845910"/>
              <a:gd name="connsiteX9" fmla="*/ 2613506 w 3016278"/>
              <a:gd name="connsiteY9" fmla="*/ 1242738 h 4845910"/>
              <a:gd name="connsiteX10" fmla="*/ 2548192 w 3016278"/>
              <a:gd name="connsiteY10" fmla="*/ 1318938 h 4845910"/>
              <a:gd name="connsiteX11" fmla="*/ 2363135 w 3016278"/>
              <a:gd name="connsiteY11" fmla="*/ 1503995 h 4845910"/>
              <a:gd name="connsiteX12" fmla="*/ 2319592 w 3016278"/>
              <a:gd name="connsiteY12" fmla="*/ 1612852 h 4845910"/>
              <a:gd name="connsiteX13" fmla="*/ 2330478 w 3016278"/>
              <a:gd name="connsiteY13" fmla="*/ 1928538 h 4845910"/>
              <a:gd name="connsiteX14" fmla="*/ 2352249 w 3016278"/>
              <a:gd name="connsiteY14" fmla="*/ 2091824 h 4845910"/>
              <a:gd name="connsiteX15" fmla="*/ 2395792 w 3016278"/>
              <a:gd name="connsiteY15" fmla="*/ 2146252 h 4845910"/>
              <a:gd name="connsiteX16" fmla="*/ 2678821 w 3016278"/>
              <a:gd name="connsiteY16" fmla="*/ 2396624 h 4845910"/>
              <a:gd name="connsiteX17" fmla="*/ 2798564 w 3016278"/>
              <a:gd name="connsiteY17" fmla="*/ 2472824 h 4845910"/>
              <a:gd name="connsiteX18" fmla="*/ 2852992 w 3016278"/>
              <a:gd name="connsiteY18" fmla="*/ 2559909 h 4845910"/>
              <a:gd name="connsiteX19" fmla="*/ 2961849 w 3016278"/>
              <a:gd name="connsiteY19" fmla="*/ 2723195 h 4845910"/>
              <a:gd name="connsiteX20" fmla="*/ 3016278 w 3016278"/>
              <a:gd name="connsiteY20" fmla="*/ 2875595 h 4845910"/>
              <a:gd name="connsiteX21" fmla="*/ 2983621 w 3016278"/>
              <a:gd name="connsiteY21" fmla="*/ 3071538 h 4845910"/>
              <a:gd name="connsiteX22" fmla="*/ 2972735 w 3016278"/>
              <a:gd name="connsiteY22" fmla="*/ 3376338 h 4845910"/>
              <a:gd name="connsiteX23" fmla="*/ 2482878 w 3016278"/>
              <a:gd name="connsiteY23" fmla="*/ 3953281 h 4845910"/>
              <a:gd name="connsiteX24" fmla="*/ 1873278 w 3016278"/>
              <a:gd name="connsiteY24" fmla="*/ 4682624 h 4845910"/>
              <a:gd name="connsiteX25" fmla="*/ 708506 w 3016278"/>
              <a:gd name="connsiteY25" fmla="*/ 4780595 h 4845910"/>
              <a:gd name="connsiteX0" fmla="*/ 153335 w 3016278"/>
              <a:gd name="connsiteY0" fmla="*/ 99738 h 4845910"/>
              <a:gd name="connsiteX1" fmla="*/ 1361649 w 3016278"/>
              <a:gd name="connsiteY1" fmla="*/ 154166 h 4845910"/>
              <a:gd name="connsiteX2" fmla="*/ 1916821 w 3016278"/>
              <a:gd name="connsiteY2" fmla="*/ 437195 h 4845910"/>
              <a:gd name="connsiteX3" fmla="*/ 2842106 w 3016278"/>
              <a:gd name="connsiteY3" fmla="*/ 774652 h 4845910"/>
              <a:gd name="connsiteX4" fmla="*/ 2787678 w 3016278"/>
              <a:gd name="connsiteY4" fmla="*/ 861738 h 4845910"/>
              <a:gd name="connsiteX5" fmla="*/ 2755021 w 3016278"/>
              <a:gd name="connsiteY5" fmla="*/ 927052 h 4845910"/>
              <a:gd name="connsiteX6" fmla="*/ 2722364 w 3016278"/>
              <a:gd name="connsiteY6" fmla="*/ 1025024 h 4845910"/>
              <a:gd name="connsiteX7" fmla="*/ 2689706 w 3016278"/>
              <a:gd name="connsiteY7" fmla="*/ 1166538 h 4845910"/>
              <a:gd name="connsiteX8" fmla="*/ 2613506 w 3016278"/>
              <a:gd name="connsiteY8" fmla="*/ 1242738 h 4845910"/>
              <a:gd name="connsiteX9" fmla="*/ 2548192 w 3016278"/>
              <a:gd name="connsiteY9" fmla="*/ 1318938 h 4845910"/>
              <a:gd name="connsiteX10" fmla="*/ 2363135 w 3016278"/>
              <a:gd name="connsiteY10" fmla="*/ 1503995 h 4845910"/>
              <a:gd name="connsiteX11" fmla="*/ 2319592 w 3016278"/>
              <a:gd name="connsiteY11" fmla="*/ 1612852 h 4845910"/>
              <a:gd name="connsiteX12" fmla="*/ 2330478 w 3016278"/>
              <a:gd name="connsiteY12" fmla="*/ 1928538 h 4845910"/>
              <a:gd name="connsiteX13" fmla="*/ 2352249 w 3016278"/>
              <a:gd name="connsiteY13" fmla="*/ 2091824 h 4845910"/>
              <a:gd name="connsiteX14" fmla="*/ 2395792 w 3016278"/>
              <a:gd name="connsiteY14" fmla="*/ 2146252 h 4845910"/>
              <a:gd name="connsiteX15" fmla="*/ 2678821 w 3016278"/>
              <a:gd name="connsiteY15" fmla="*/ 2396624 h 4845910"/>
              <a:gd name="connsiteX16" fmla="*/ 2798564 w 3016278"/>
              <a:gd name="connsiteY16" fmla="*/ 2472824 h 4845910"/>
              <a:gd name="connsiteX17" fmla="*/ 2852992 w 3016278"/>
              <a:gd name="connsiteY17" fmla="*/ 2559909 h 4845910"/>
              <a:gd name="connsiteX18" fmla="*/ 2961849 w 3016278"/>
              <a:gd name="connsiteY18" fmla="*/ 2723195 h 4845910"/>
              <a:gd name="connsiteX19" fmla="*/ 3016278 w 3016278"/>
              <a:gd name="connsiteY19" fmla="*/ 2875595 h 4845910"/>
              <a:gd name="connsiteX20" fmla="*/ 2983621 w 3016278"/>
              <a:gd name="connsiteY20" fmla="*/ 3071538 h 4845910"/>
              <a:gd name="connsiteX21" fmla="*/ 2972735 w 3016278"/>
              <a:gd name="connsiteY21" fmla="*/ 3376338 h 4845910"/>
              <a:gd name="connsiteX22" fmla="*/ 2482878 w 3016278"/>
              <a:gd name="connsiteY22" fmla="*/ 3953281 h 4845910"/>
              <a:gd name="connsiteX23" fmla="*/ 1873278 w 3016278"/>
              <a:gd name="connsiteY23" fmla="*/ 4682624 h 4845910"/>
              <a:gd name="connsiteX24" fmla="*/ 708506 w 3016278"/>
              <a:gd name="connsiteY24" fmla="*/ 4780595 h 4845910"/>
              <a:gd name="connsiteX0" fmla="*/ 153335 w 3016278"/>
              <a:gd name="connsiteY0" fmla="*/ 99738 h 4845910"/>
              <a:gd name="connsiteX1" fmla="*/ 1361649 w 3016278"/>
              <a:gd name="connsiteY1" fmla="*/ 154166 h 4845910"/>
              <a:gd name="connsiteX2" fmla="*/ 1916821 w 3016278"/>
              <a:gd name="connsiteY2" fmla="*/ 437195 h 4845910"/>
              <a:gd name="connsiteX3" fmla="*/ 2787678 w 3016278"/>
              <a:gd name="connsiteY3" fmla="*/ 861738 h 4845910"/>
              <a:gd name="connsiteX4" fmla="*/ 2755021 w 3016278"/>
              <a:gd name="connsiteY4" fmla="*/ 927052 h 4845910"/>
              <a:gd name="connsiteX5" fmla="*/ 2722364 w 3016278"/>
              <a:gd name="connsiteY5" fmla="*/ 1025024 h 4845910"/>
              <a:gd name="connsiteX6" fmla="*/ 2689706 w 3016278"/>
              <a:gd name="connsiteY6" fmla="*/ 1166538 h 4845910"/>
              <a:gd name="connsiteX7" fmla="*/ 2613506 w 3016278"/>
              <a:gd name="connsiteY7" fmla="*/ 1242738 h 4845910"/>
              <a:gd name="connsiteX8" fmla="*/ 2548192 w 3016278"/>
              <a:gd name="connsiteY8" fmla="*/ 1318938 h 4845910"/>
              <a:gd name="connsiteX9" fmla="*/ 2363135 w 3016278"/>
              <a:gd name="connsiteY9" fmla="*/ 1503995 h 4845910"/>
              <a:gd name="connsiteX10" fmla="*/ 2319592 w 3016278"/>
              <a:gd name="connsiteY10" fmla="*/ 1612852 h 4845910"/>
              <a:gd name="connsiteX11" fmla="*/ 2330478 w 3016278"/>
              <a:gd name="connsiteY11" fmla="*/ 1928538 h 4845910"/>
              <a:gd name="connsiteX12" fmla="*/ 2352249 w 3016278"/>
              <a:gd name="connsiteY12" fmla="*/ 2091824 h 4845910"/>
              <a:gd name="connsiteX13" fmla="*/ 2395792 w 3016278"/>
              <a:gd name="connsiteY13" fmla="*/ 2146252 h 4845910"/>
              <a:gd name="connsiteX14" fmla="*/ 2678821 w 3016278"/>
              <a:gd name="connsiteY14" fmla="*/ 2396624 h 4845910"/>
              <a:gd name="connsiteX15" fmla="*/ 2798564 w 3016278"/>
              <a:gd name="connsiteY15" fmla="*/ 2472824 h 4845910"/>
              <a:gd name="connsiteX16" fmla="*/ 2852992 w 3016278"/>
              <a:gd name="connsiteY16" fmla="*/ 2559909 h 4845910"/>
              <a:gd name="connsiteX17" fmla="*/ 2961849 w 3016278"/>
              <a:gd name="connsiteY17" fmla="*/ 2723195 h 4845910"/>
              <a:gd name="connsiteX18" fmla="*/ 3016278 w 3016278"/>
              <a:gd name="connsiteY18" fmla="*/ 2875595 h 4845910"/>
              <a:gd name="connsiteX19" fmla="*/ 2983621 w 3016278"/>
              <a:gd name="connsiteY19" fmla="*/ 3071538 h 4845910"/>
              <a:gd name="connsiteX20" fmla="*/ 2972735 w 3016278"/>
              <a:gd name="connsiteY20" fmla="*/ 3376338 h 4845910"/>
              <a:gd name="connsiteX21" fmla="*/ 2482878 w 3016278"/>
              <a:gd name="connsiteY21" fmla="*/ 3953281 h 4845910"/>
              <a:gd name="connsiteX22" fmla="*/ 1873278 w 3016278"/>
              <a:gd name="connsiteY22" fmla="*/ 4682624 h 4845910"/>
              <a:gd name="connsiteX23" fmla="*/ 708506 w 3016278"/>
              <a:gd name="connsiteY23" fmla="*/ 4780595 h 4845910"/>
              <a:gd name="connsiteX0" fmla="*/ 153335 w 3016278"/>
              <a:gd name="connsiteY0" fmla="*/ 99738 h 4845910"/>
              <a:gd name="connsiteX1" fmla="*/ 1361649 w 3016278"/>
              <a:gd name="connsiteY1" fmla="*/ 154166 h 4845910"/>
              <a:gd name="connsiteX2" fmla="*/ 1916821 w 3016278"/>
              <a:gd name="connsiteY2" fmla="*/ 437195 h 4845910"/>
              <a:gd name="connsiteX3" fmla="*/ 2254278 w 3016278"/>
              <a:gd name="connsiteY3" fmla="*/ 633138 h 4845910"/>
              <a:gd name="connsiteX4" fmla="*/ 2755021 w 3016278"/>
              <a:gd name="connsiteY4" fmla="*/ 927052 h 4845910"/>
              <a:gd name="connsiteX5" fmla="*/ 2722364 w 3016278"/>
              <a:gd name="connsiteY5" fmla="*/ 1025024 h 4845910"/>
              <a:gd name="connsiteX6" fmla="*/ 2689706 w 3016278"/>
              <a:gd name="connsiteY6" fmla="*/ 1166538 h 4845910"/>
              <a:gd name="connsiteX7" fmla="*/ 2613506 w 3016278"/>
              <a:gd name="connsiteY7" fmla="*/ 1242738 h 4845910"/>
              <a:gd name="connsiteX8" fmla="*/ 2548192 w 3016278"/>
              <a:gd name="connsiteY8" fmla="*/ 1318938 h 4845910"/>
              <a:gd name="connsiteX9" fmla="*/ 2363135 w 3016278"/>
              <a:gd name="connsiteY9" fmla="*/ 1503995 h 4845910"/>
              <a:gd name="connsiteX10" fmla="*/ 2319592 w 3016278"/>
              <a:gd name="connsiteY10" fmla="*/ 1612852 h 4845910"/>
              <a:gd name="connsiteX11" fmla="*/ 2330478 w 3016278"/>
              <a:gd name="connsiteY11" fmla="*/ 1928538 h 4845910"/>
              <a:gd name="connsiteX12" fmla="*/ 2352249 w 3016278"/>
              <a:gd name="connsiteY12" fmla="*/ 2091824 h 4845910"/>
              <a:gd name="connsiteX13" fmla="*/ 2395792 w 3016278"/>
              <a:gd name="connsiteY13" fmla="*/ 2146252 h 4845910"/>
              <a:gd name="connsiteX14" fmla="*/ 2678821 w 3016278"/>
              <a:gd name="connsiteY14" fmla="*/ 2396624 h 4845910"/>
              <a:gd name="connsiteX15" fmla="*/ 2798564 w 3016278"/>
              <a:gd name="connsiteY15" fmla="*/ 2472824 h 4845910"/>
              <a:gd name="connsiteX16" fmla="*/ 2852992 w 3016278"/>
              <a:gd name="connsiteY16" fmla="*/ 2559909 h 4845910"/>
              <a:gd name="connsiteX17" fmla="*/ 2961849 w 3016278"/>
              <a:gd name="connsiteY17" fmla="*/ 2723195 h 4845910"/>
              <a:gd name="connsiteX18" fmla="*/ 3016278 w 3016278"/>
              <a:gd name="connsiteY18" fmla="*/ 2875595 h 4845910"/>
              <a:gd name="connsiteX19" fmla="*/ 2983621 w 3016278"/>
              <a:gd name="connsiteY19" fmla="*/ 3071538 h 4845910"/>
              <a:gd name="connsiteX20" fmla="*/ 2972735 w 3016278"/>
              <a:gd name="connsiteY20" fmla="*/ 3376338 h 4845910"/>
              <a:gd name="connsiteX21" fmla="*/ 2482878 w 3016278"/>
              <a:gd name="connsiteY21" fmla="*/ 3953281 h 4845910"/>
              <a:gd name="connsiteX22" fmla="*/ 1873278 w 3016278"/>
              <a:gd name="connsiteY22" fmla="*/ 4682624 h 4845910"/>
              <a:gd name="connsiteX23" fmla="*/ 708506 w 3016278"/>
              <a:gd name="connsiteY23" fmla="*/ 4780595 h 48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16278" h="4845910">
                <a:moveTo>
                  <a:pt x="153335" y="99738"/>
                </a:moveTo>
                <a:cubicBezTo>
                  <a:pt x="0" y="161072"/>
                  <a:pt x="1515815" y="0"/>
                  <a:pt x="1361649" y="154166"/>
                </a:cubicBezTo>
                <a:cubicBezTo>
                  <a:pt x="1820663" y="210409"/>
                  <a:pt x="1666450" y="351924"/>
                  <a:pt x="1916821" y="437195"/>
                </a:cubicBezTo>
                <a:cubicBezTo>
                  <a:pt x="2154492" y="555124"/>
                  <a:pt x="2114578" y="551495"/>
                  <a:pt x="2254278" y="633138"/>
                </a:cubicBezTo>
                <a:cubicBezTo>
                  <a:pt x="2242202" y="654272"/>
                  <a:pt x="2764061" y="904452"/>
                  <a:pt x="2755021" y="927052"/>
                </a:cubicBezTo>
                <a:cubicBezTo>
                  <a:pt x="2742236" y="959014"/>
                  <a:pt x="2731422" y="991813"/>
                  <a:pt x="2722364" y="1025024"/>
                </a:cubicBezTo>
                <a:cubicBezTo>
                  <a:pt x="2709626" y="1071729"/>
                  <a:pt x="2711356" y="1123238"/>
                  <a:pt x="2689706" y="1166538"/>
                </a:cubicBezTo>
                <a:cubicBezTo>
                  <a:pt x="2673642" y="1198667"/>
                  <a:pt x="2637948" y="1216415"/>
                  <a:pt x="2613506" y="1242738"/>
                </a:cubicBezTo>
                <a:cubicBezTo>
                  <a:pt x="2590742" y="1267253"/>
                  <a:pt x="2571847" y="1295283"/>
                  <a:pt x="2548192" y="1318938"/>
                </a:cubicBezTo>
                <a:cubicBezTo>
                  <a:pt x="2301437" y="1565694"/>
                  <a:pt x="2595376" y="1242725"/>
                  <a:pt x="2363135" y="1503995"/>
                </a:cubicBezTo>
                <a:cubicBezTo>
                  <a:pt x="2348621" y="1540281"/>
                  <a:pt x="2330822" y="1575419"/>
                  <a:pt x="2319592" y="1612852"/>
                </a:cubicBezTo>
                <a:cubicBezTo>
                  <a:pt x="2314149" y="1683609"/>
                  <a:pt x="2325035" y="1848709"/>
                  <a:pt x="2330478" y="1928538"/>
                </a:cubicBezTo>
                <a:cubicBezTo>
                  <a:pt x="2335921" y="2008367"/>
                  <a:pt x="2341363" y="2055538"/>
                  <a:pt x="2352249" y="2091824"/>
                </a:cubicBezTo>
                <a:cubicBezTo>
                  <a:pt x="2364426" y="2111611"/>
                  <a:pt x="2379363" y="2129823"/>
                  <a:pt x="2395792" y="2146252"/>
                </a:cubicBezTo>
                <a:cubicBezTo>
                  <a:pt x="2498060" y="2248520"/>
                  <a:pt x="2567157" y="2324840"/>
                  <a:pt x="2678821" y="2396624"/>
                </a:cubicBezTo>
                <a:cubicBezTo>
                  <a:pt x="2832071" y="2495142"/>
                  <a:pt x="2693602" y="2394101"/>
                  <a:pt x="2798564" y="2472824"/>
                </a:cubicBezTo>
                <a:cubicBezTo>
                  <a:pt x="2816707" y="2501852"/>
                  <a:pt x="2834004" y="2531427"/>
                  <a:pt x="2852992" y="2559909"/>
                </a:cubicBezTo>
                <a:cubicBezTo>
                  <a:pt x="2890414" y="2616042"/>
                  <a:pt x="2931349" y="2662195"/>
                  <a:pt x="2961849" y="2723195"/>
                </a:cubicBezTo>
                <a:cubicBezTo>
                  <a:pt x="2975418" y="2750333"/>
                  <a:pt x="3004796" y="2841151"/>
                  <a:pt x="3016278" y="2875595"/>
                </a:cubicBezTo>
                <a:cubicBezTo>
                  <a:pt x="3005392" y="2940909"/>
                  <a:pt x="2995261" y="3006354"/>
                  <a:pt x="2983621" y="3071538"/>
                </a:cubicBezTo>
                <a:cubicBezTo>
                  <a:pt x="2960396" y="3201599"/>
                  <a:pt x="2939686" y="3219357"/>
                  <a:pt x="2972735" y="3376338"/>
                </a:cubicBezTo>
                <a:cubicBezTo>
                  <a:pt x="3003026" y="3520220"/>
                  <a:pt x="2456902" y="3808558"/>
                  <a:pt x="2482878" y="3953281"/>
                </a:cubicBezTo>
                <a:cubicBezTo>
                  <a:pt x="2508278" y="4094795"/>
                  <a:pt x="1803455" y="4556941"/>
                  <a:pt x="1873278" y="4682624"/>
                </a:cubicBezTo>
                <a:cubicBezTo>
                  <a:pt x="1475949" y="4845910"/>
                  <a:pt x="1221042" y="4664935"/>
                  <a:pt x="708506" y="478059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303765" y="2072211"/>
            <a:ext cx="1447800" cy="1343684"/>
          </a:xfrm>
          <a:custGeom>
            <a:avLst/>
            <a:gdLst>
              <a:gd name="connsiteX0" fmla="*/ 0 w 1502229"/>
              <a:gd name="connsiteY0" fmla="*/ 1206154 h 1343684"/>
              <a:gd name="connsiteX1" fmla="*/ 65314 w 1502229"/>
              <a:gd name="connsiteY1" fmla="*/ 1184383 h 1343684"/>
              <a:gd name="connsiteX2" fmla="*/ 185057 w 1502229"/>
              <a:gd name="connsiteY2" fmla="*/ 1086412 h 1343684"/>
              <a:gd name="connsiteX3" fmla="*/ 206829 w 1502229"/>
              <a:gd name="connsiteY3" fmla="*/ 1064640 h 1343684"/>
              <a:gd name="connsiteX4" fmla="*/ 283029 w 1502229"/>
              <a:gd name="connsiteY4" fmla="*/ 977554 h 1343684"/>
              <a:gd name="connsiteX5" fmla="*/ 326571 w 1502229"/>
              <a:gd name="connsiteY5" fmla="*/ 901354 h 1343684"/>
              <a:gd name="connsiteX6" fmla="*/ 446314 w 1502229"/>
              <a:gd name="connsiteY6" fmla="*/ 803383 h 1343684"/>
              <a:gd name="connsiteX7" fmla="*/ 511629 w 1502229"/>
              <a:gd name="connsiteY7" fmla="*/ 759840 h 1343684"/>
              <a:gd name="connsiteX8" fmla="*/ 587829 w 1502229"/>
              <a:gd name="connsiteY8" fmla="*/ 727183 h 1343684"/>
              <a:gd name="connsiteX9" fmla="*/ 707571 w 1502229"/>
              <a:gd name="connsiteY9" fmla="*/ 759840 h 1343684"/>
              <a:gd name="connsiteX10" fmla="*/ 751114 w 1502229"/>
              <a:gd name="connsiteY10" fmla="*/ 803383 h 1343684"/>
              <a:gd name="connsiteX11" fmla="*/ 849086 w 1502229"/>
              <a:gd name="connsiteY11" fmla="*/ 1021097 h 1343684"/>
              <a:gd name="connsiteX12" fmla="*/ 990600 w 1502229"/>
              <a:gd name="connsiteY12" fmla="*/ 1184383 h 1343684"/>
              <a:gd name="connsiteX13" fmla="*/ 1077686 w 1502229"/>
              <a:gd name="connsiteY13" fmla="*/ 1217040 h 1343684"/>
              <a:gd name="connsiteX14" fmla="*/ 1175657 w 1502229"/>
              <a:gd name="connsiteY14" fmla="*/ 1206154 h 1343684"/>
              <a:gd name="connsiteX15" fmla="*/ 1349829 w 1502229"/>
              <a:gd name="connsiteY15" fmla="*/ 1075526 h 1343684"/>
              <a:gd name="connsiteX16" fmla="*/ 1404257 w 1502229"/>
              <a:gd name="connsiteY16" fmla="*/ 999326 h 1343684"/>
              <a:gd name="connsiteX17" fmla="*/ 1426029 w 1502229"/>
              <a:gd name="connsiteY17" fmla="*/ 879583 h 1343684"/>
              <a:gd name="connsiteX18" fmla="*/ 1317171 w 1502229"/>
              <a:gd name="connsiteY18" fmla="*/ 640097 h 1343684"/>
              <a:gd name="connsiteX19" fmla="*/ 1251857 w 1502229"/>
              <a:gd name="connsiteY19" fmla="*/ 509469 h 1343684"/>
              <a:gd name="connsiteX20" fmla="*/ 1251857 w 1502229"/>
              <a:gd name="connsiteY20" fmla="*/ 204669 h 1343684"/>
              <a:gd name="connsiteX21" fmla="*/ 1295400 w 1502229"/>
              <a:gd name="connsiteY21" fmla="*/ 84926 h 1343684"/>
              <a:gd name="connsiteX22" fmla="*/ 1404257 w 1502229"/>
              <a:gd name="connsiteY22" fmla="*/ 8726 h 1343684"/>
              <a:gd name="connsiteX23" fmla="*/ 1469571 w 1502229"/>
              <a:gd name="connsiteY23" fmla="*/ 8726 h 1343684"/>
              <a:gd name="connsiteX24" fmla="*/ 1469571 w 1502229"/>
              <a:gd name="connsiteY24" fmla="*/ 117583 h 1343684"/>
              <a:gd name="connsiteX25" fmla="*/ 1349829 w 1502229"/>
              <a:gd name="connsiteY25" fmla="*/ 150240 h 1343684"/>
              <a:gd name="connsiteX26" fmla="*/ 1317171 w 1502229"/>
              <a:gd name="connsiteY26" fmla="*/ 357069 h 1343684"/>
              <a:gd name="connsiteX27" fmla="*/ 1502229 w 1502229"/>
              <a:gd name="connsiteY27" fmla="*/ 759840 h 1343684"/>
              <a:gd name="connsiteX28" fmla="*/ 1447800 w 1502229"/>
              <a:gd name="connsiteY28" fmla="*/ 1129954 h 1343684"/>
              <a:gd name="connsiteX29" fmla="*/ 1164771 w 1502229"/>
              <a:gd name="connsiteY29" fmla="*/ 1315012 h 1343684"/>
              <a:gd name="connsiteX30" fmla="*/ 805543 w 1502229"/>
              <a:gd name="connsiteY30" fmla="*/ 1249697 h 1343684"/>
              <a:gd name="connsiteX31" fmla="*/ 674914 w 1502229"/>
              <a:gd name="connsiteY31" fmla="*/ 912240 h 1343684"/>
              <a:gd name="connsiteX32" fmla="*/ 489857 w 1502229"/>
              <a:gd name="connsiteY32" fmla="*/ 879583 h 1343684"/>
              <a:gd name="connsiteX33" fmla="*/ 293914 w 1502229"/>
              <a:gd name="connsiteY33" fmla="*/ 1140840 h 1343684"/>
              <a:gd name="connsiteX34" fmla="*/ 54429 w 1502229"/>
              <a:gd name="connsiteY34" fmla="*/ 1325897 h 1343684"/>
              <a:gd name="connsiteX0" fmla="*/ 10885 w 1447800"/>
              <a:gd name="connsiteY0" fmla="*/ 1184383 h 1343684"/>
              <a:gd name="connsiteX1" fmla="*/ 130628 w 1447800"/>
              <a:gd name="connsiteY1" fmla="*/ 1086412 h 1343684"/>
              <a:gd name="connsiteX2" fmla="*/ 152400 w 1447800"/>
              <a:gd name="connsiteY2" fmla="*/ 1064640 h 1343684"/>
              <a:gd name="connsiteX3" fmla="*/ 228600 w 1447800"/>
              <a:gd name="connsiteY3" fmla="*/ 977554 h 1343684"/>
              <a:gd name="connsiteX4" fmla="*/ 272142 w 1447800"/>
              <a:gd name="connsiteY4" fmla="*/ 901354 h 1343684"/>
              <a:gd name="connsiteX5" fmla="*/ 391885 w 1447800"/>
              <a:gd name="connsiteY5" fmla="*/ 803383 h 1343684"/>
              <a:gd name="connsiteX6" fmla="*/ 457200 w 1447800"/>
              <a:gd name="connsiteY6" fmla="*/ 759840 h 1343684"/>
              <a:gd name="connsiteX7" fmla="*/ 533400 w 1447800"/>
              <a:gd name="connsiteY7" fmla="*/ 727183 h 1343684"/>
              <a:gd name="connsiteX8" fmla="*/ 653142 w 1447800"/>
              <a:gd name="connsiteY8" fmla="*/ 759840 h 1343684"/>
              <a:gd name="connsiteX9" fmla="*/ 696685 w 1447800"/>
              <a:gd name="connsiteY9" fmla="*/ 803383 h 1343684"/>
              <a:gd name="connsiteX10" fmla="*/ 794657 w 1447800"/>
              <a:gd name="connsiteY10" fmla="*/ 1021097 h 1343684"/>
              <a:gd name="connsiteX11" fmla="*/ 936171 w 1447800"/>
              <a:gd name="connsiteY11" fmla="*/ 1184383 h 1343684"/>
              <a:gd name="connsiteX12" fmla="*/ 1023257 w 1447800"/>
              <a:gd name="connsiteY12" fmla="*/ 1217040 h 1343684"/>
              <a:gd name="connsiteX13" fmla="*/ 1121228 w 1447800"/>
              <a:gd name="connsiteY13" fmla="*/ 1206154 h 1343684"/>
              <a:gd name="connsiteX14" fmla="*/ 1295400 w 1447800"/>
              <a:gd name="connsiteY14" fmla="*/ 1075526 h 1343684"/>
              <a:gd name="connsiteX15" fmla="*/ 1349828 w 1447800"/>
              <a:gd name="connsiteY15" fmla="*/ 999326 h 1343684"/>
              <a:gd name="connsiteX16" fmla="*/ 1371600 w 1447800"/>
              <a:gd name="connsiteY16" fmla="*/ 879583 h 1343684"/>
              <a:gd name="connsiteX17" fmla="*/ 1262742 w 1447800"/>
              <a:gd name="connsiteY17" fmla="*/ 640097 h 1343684"/>
              <a:gd name="connsiteX18" fmla="*/ 1197428 w 1447800"/>
              <a:gd name="connsiteY18" fmla="*/ 509469 h 1343684"/>
              <a:gd name="connsiteX19" fmla="*/ 1197428 w 1447800"/>
              <a:gd name="connsiteY19" fmla="*/ 204669 h 1343684"/>
              <a:gd name="connsiteX20" fmla="*/ 1240971 w 1447800"/>
              <a:gd name="connsiteY20" fmla="*/ 84926 h 1343684"/>
              <a:gd name="connsiteX21" fmla="*/ 1349828 w 1447800"/>
              <a:gd name="connsiteY21" fmla="*/ 8726 h 1343684"/>
              <a:gd name="connsiteX22" fmla="*/ 1415142 w 1447800"/>
              <a:gd name="connsiteY22" fmla="*/ 8726 h 1343684"/>
              <a:gd name="connsiteX23" fmla="*/ 1415142 w 1447800"/>
              <a:gd name="connsiteY23" fmla="*/ 117583 h 1343684"/>
              <a:gd name="connsiteX24" fmla="*/ 1295400 w 1447800"/>
              <a:gd name="connsiteY24" fmla="*/ 150240 h 1343684"/>
              <a:gd name="connsiteX25" fmla="*/ 1262742 w 1447800"/>
              <a:gd name="connsiteY25" fmla="*/ 357069 h 1343684"/>
              <a:gd name="connsiteX26" fmla="*/ 1447800 w 1447800"/>
              <a:gd name="connsiteY26" fmla="*/ 759840 h 1343684"/>
              <a:gd name="connsiteX27" fmla="*/ 1393371 w 1447800"/>
              <a:gd name="connsiteY27" fmla="*/ 1129954 h 1343684"/>
              <a:gd name="connsiteX28" fmla="*/ 1110342 w 1447800"/>
              <a:gd name="connsiteY28" fmla="*/ 1315012 h 1343684"/>
              <a:gd name="connsiteX29" fmla="*/ 751114 w 1447800"/>
              <a:gd name="connsiteY29" fmla="*/ 1249697 h 1343684"/>
              <a:gd name="connsiteX30" fmla="*/ 620485 w 1447800"/>
              <a:gd name="connsiteY30" fmla="*/ 912240 h 1343684"/>
              <a:gd name="connsiteX31" fmla="*/ 435428 w 1447800"/>
              <a:gd name="connsiteY31" fmla="*/ 879583 h 1343684"/>
              <a:gd name="connsiteX32" fmla="*/ 239485 w 1447800"/>
              <a:gd name="connsiteY32" fmla="*/ 1140840 h 1343684"/>
              <a:gd name="connsiteX33" fmla="*/ 0 w 1447800"/>
              <a:gd name="connsiteY33" fmla="*/ 1325897 h 1343684"/>
              <a:gd name="connsiteX0" fmla="*/ 10885 w 1447800"/>
              <a:gd name="connsiteY0" fmla="*/ 1184383 h 1343684"/>
              <a:gd name="connsiteX1" fmla="*/ 130628 w 1447800"/>
              <a:gd name="connsiteY1" fmla="*/ 1086412 h 1343684"/>
              <a:gd name="connsiteX2" fmla="*/ 152400 w 1447800"/>
              <a:gd name="connsiteY2" fmla="*/ 1064640 h 1343684"/>
              <a:gd name="connsiteX3" fmla="*/ 228600 w 1447800"/>
              <a:gd name="connsiteY3" fmla="*/ 977554 h 1343684"/>
              <a:gd name="connsiteX4" fmla="*/ 272142 w 1447800"/>
              <a:gd name="connsiteY4" fmla="*/ 901354 h 1343684"/>
              <a:gd name="connsiteX5" fmla="*/ 391885 w 1447800"/>
              <a:gd name="connsiteY5" fmla="*/ 803383 h 1343684"/>
              <a:gd name="connsiteX6" fmla="*/ 457200 w 1447800"/>
              <a:gd name="connsiteY6" fmla="*/ 759840 h 1343684"/>
              <a:gd name="connsiteX7" fmla="*/ 533400 w 1447800"/>
              <a:gd name="connsiteY7" fmla="*/ 727183 h 1343684"/>
              <a:gd name="connsiteX8" fmla="*/ 653142 w 1447800"/>
              <a:gd name="connsiteY8" fmla="*/ 759840 h 1343684"/>
              <a:gd name="connsiteX9" fmla="*/ 696685 w 1447800"/>
              <a:gd name="connsiteY9" fmla="*/ 803383 h 1343684"/>
              <a:gd name="connsiteX10" fmla="*/ 794657 w 1447800"/>
              <a:gd name="connsiteY10" fmla="*/ 1021097 h 1343684"/>
              <a:gd name="connsiteX11" fmla="*/ 936171 w 1447800"/>
              <a:gd name="connsiteY11" fmla="*/ 1184383 h 1343684"/>
              <a:gd name="connsiteX12" fmla="*/ 1023257 w 1447800"/>
              <a:gd name="connsiteY12" fmla="*/ 1217040 h 1343684"/>
              <a:gd name="connsiteX13" fmla="*/ 1121228 w 1447800"/>
              <a:gd name="connsiteY13" fmla="*/ 1206154 h 1343684"/>
              <a:gd name="connsiteX14" fmla="*/ 1295400 w 1447800"/>
              <a:gd name="connsiteY14" fmla="*/ 1075526 h 1343684"/>
              <a:gd name="connsiteX15" fmla="*/ 1349828 w 1447800"/>
              <a:gd name="connsiteY15" fmla="*/ 999326 h 1343684"/>
              <a:gd name="connsiteX16" fmla="*/ 1371600 w 1447800"/>
              <a:gd name="connsiteY16" fmla="*/ 879583 h 1343684"/>
              <a:gd name="connsiteX17" fmla="*/ 1262742 w 1447800"/>
              <a:gd name="connsiteY17" fmla="*/ 640097 h 1343684"/>
              <a:gd name="connsiteX18" fmla="*/ 1197428 w 1447800"/>
              <a:gd name="connsiteY18" fmla="*/ 509469 h 1343684"/>
              <a:gd name="connsiteX19" fmla="*/ 1197428 w 1447800"/>
              <a:gd name="connsiteY19" fmla="*/ 204669 h 1343684"/>
              <a:gd name="connsiteX20" fmla="*/ 1240971 w 1447800"/>
              <a:gd name="connsiteY20" fmla="*/ 84926 h 1343684"/>
              <a:gd name="connsiteX21" fmla="*/ 1349828 w 1447800"/>
              <a:gd name="connsiteY21" fmla="*/ 8726 h 1343684"/>
              <a:gd name="connsiteX22" fmla="*/ 1415142 w 1447800"/>
              <a:gd name="connsiteY22" fmla="*/ 8726 h 1343684"/>
              <a:gd name="connsiteX23" fmla="*/ 1415142 w 1447800"/>
              <a:gd name="connsiteY23" fmla="*/ 117583 h 1343684"/>
              <a:gd name="connsiteX24" fmla="*/ 1295400 w 1447800"/>
              <a:gd name="connsiteY24" fmla="*/ 150240 h 1343684"/>
              <a:gd name="connsiteX25" fmla="*/ 1262742 w 1447800"/>
              <a:gd name="connsiteY25" fmla="*/ 357069 h 1343684"/>
              <a:gd name="connsiteX26" fmla="*/ 1447800 w 1447800"/>
              <a:gd name="connsiteY26" fmla="*/ 759840 h 1343684"/>
              <a:gd name="connsiteX27" fmla="*/ 1393371 w 1447800"/>
              <a:gd name="connsiteY27" fmla="*/ 1129954 h 1343684"/>
              <a:gd name="connsiteX28" fmla="*/ 1110342 w 1447800"/>
              <a:gd name="connsiteY28" fmla="*/ 1315012 h 1343684"/>
              <a:gd name="connsiteX29" fmla="*/ 751114 w 1447800"/>
              <a:gd name="connsiteY29" fmla="*/ 1249697 h 1343684"/>
              <a:gd name="connsiteX30" fmla="*/ 620485 w 1447800"/>
              <a:gd name="connsiteY30" fmla="*/ 912240 h 1343684"/>
              <a:gd name="connsiteX31" fmla="*/ 435428 w 1447800"/>
              <a:gd name="connsiteY31" fmla="*/ 879583 h 1343684"/>
              <a:gd name="connsiteX32" fmla="*/ 239485 w 1447800"/>
              <a:gd name="connsiteY32" fmla="*/ 1140840 h 1343684"/>
              <a:gd name="connsiteX33" fmla="*/ 0 w 1447800"/>
              <a:gd name="connsiteY33" fmla="*/ 1325897 h 1343684"/>
              <a:gd name="connsiteX34" fmla="*/ 10885 w 1447800"/>
              <a:gd name="connsiteY34" fmla="*/ 1184383 h 1343684"/>
              <a:gd name="connsiteX0" fmla="*/ 10885 w 1447800"/>
              <a:gd name="connsiteY0" fmla="*/ 1184383 h 1343684"/>
              <a:gd name="connsiteX1" fmla="*/ 130628 w 1447800"/>
              <a:gd name="connsiteY1" fmla="*/ 1086412 h 1343684"/>
              <a:gd name="connsiteX2" fmla="*/ 152400 w 1447800"/>
              <a:gd name="connsiteY2" fmla="*/ 1064640 h 1343684"/>
              <a:gd name="connsiteX3" fmla="*/ 228600 w 1447800"/>
              <a:gd name="connsiteY3" fmla="*/ 977554 h 1343684"/>
              <a:gd name="connsiteX4" fmla="*/ 272142 w 1447800"/>
              <a:gd name="connsiteY4" fmla="*/ 901354 h 1343684"/>
              <a:gd name="connsiteX5" fmla="*/ 391885 w 1447800"/>
              <a:gd name="connsiteY5" fmla="*/ 803383 h 1343684"/>
              <a:gd name="connsiteX6" fmla="*/ 457200 w 1447800"/>
              <a:gd name="connsiteY6" fmla="*/ 759840 h 1343684"/>
              <a:gd name="connsiteX7" fmla="*/ 533400 w 1447800"/>
              <a:gd name="connsiteY7" fmla="*/ 727183 h 1343684"/>
              <a:gd name="connsiteX8" fmla="*/ 653142 w 1447800"/>
              <a:gd name="connsiteY8" fmla="*/ 759840 h 1343684"/>
              <a:gd name="connsiteX9" fmla="*/ 794657 w 1447800"/>
              <a:gd name="connsiteY9" fmla="*/ 1021097 h 1343684"/>
              <a:gd name="connsiteX10" fmla="*/ 936171 w 1447800"/>
              <a:gd name="connsiteY10" fmla="*/ 1184383 h 1343684"/>
              <a:gd name="connsiteX11" fmla="*/ 1023257 w 1447800"/>
              <a:gd name="connsiteY11" fmla="*/ 1217040 h 1343684"/>
              <a:gd name="connsiteX12" fmla="*/ 1121228 w 1447800"/>
              <a:gd name="connsiteY12" fmla="*/ 1206154 h 1343684"/>
              <a:gd name="connsiteX13" fmla="*/ 1295400 w 1447800"/>
              <a:gd name="connsiteY13" fmla="*/ 1075526 h 1343684"/>
              <a:gd name="connsiteX14" fmla="*/ 1349828 w 1447800"/>
              <a:gd name="connsiteY14" fmla="*/ 999326 h 1343684"/>
              <a:gd name="connsiteX15" fmla="*/ 1371600 w 1447800"/>
              <a:gd name="connsiteY15" fmla="*/ 879583 h 1343684"/>
              <a:gd name="connsiteX16" fmla="*/ 1262742 w 1447800"/>
              <a:gd name="connsiteY16" fmla="*/ 640097 h 1343684"/>
              <a:gd name="connsiteX17" fmla="*/ 1197428 w 1447800"/>
              <a:gd name="connsiteY17" fmla="*/ 509469 h 1343684"/>
              <a:gd name="connsiteX18" fmla="*/ 1197428 w 1447800"/>
              <a:gd name="connsiteY18" fmla="*/ 204669 h 1343684"/>
              <a:gd name="connsiteX19" fmla="*/ 1240971 w 1447800"/>
              <a:gd name="connsiteY19" fmla="*/ 84926 h 1343684"/>
              <a:gd name="connsiteX20" fmla="*/ 1349828 w 1447800"/>
              <a:gd name="connsiteY20" fmla="*/ 8726 h 1343684"/>
              <a:gd name="connsiteX21" fmla="*/ 1415142 w 1447800"/>
              <a:gd name="connsiteY21" fmla="*/ 8726 h 1343684"/>
              <a:gd name="connsiteX22" fmla="*/ 1415142 w 1447800"/>
              <a:gd name="connsiteY22" fmla="*/ 117583 h 1343684"/>
              <a:gd name="connsiteX23" fmla="*/ 1295400 w 1447800"/>
              <a:gd name="connsiteY23" fmla="*/ 150240 h 1343684"/>
              <a:gd name="connsiteX24" fmla="*/ 1262742 w 1447800"/>
              <a:gd name="connsiteY24" fmla="*/ 357069 h 1343684"/>
              <a:gd name="connsiteX25" fmla="*/ 1447800 w 1447800"/>
              <a:gd name="connsiteY25" fmla="*/ 759840 h 1343684"/>
              <a:gd name="connsiteX26" fmla="*/ 1393371 w 1447800"/>
              <a:gd name="connsiteY26" fmla="*/ 1129954 h 1343684"/>
              <a:gd name="connsiteX27" fmla="*/ 1110342 w 1447800"/>
              <a:gd name="connsiteY27" fmla="*/ 1315012 h 1343684"/>
              <a:gd name="connsiteX28" fmla="*/ 751114 w 1447800"/>
              <a:gd name="connsiteY28" fmla="*/ 1249697 h 1343684"/>
              <a:gd name="connsiteX29" fmla="*/ 620485 w 1447800"/>
              <a:gd name="connsiteY29" fmla="*/ 912240 h 1343684"/>
              <a:gd name="connsiteX30" fmla="*/ 435428 w 1447800"/>
              <a:gd name="connsiteY30" fmla="*/ 879583 h 1343684"/>
              <a:gd name="connsiteX31" fmla="*/ 239485 w 1447800"/>
              <a:gd name="connsiteY31" fmla="*/ 1140840 h 1343684"/>
              <a:gd name="connsiteX32" fmla="*/ 0 w 1447800"/>
              <a:gd name="connsiteY32" fmla="*/ 1325897 h 1343684"/>
              <a:gd name="connsiteX33" fmla="*/ 10885 w 1447800"/>
              <a:gd name="connsiteY33" fmla="*/ 1184383 h 134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47800" h="1343684">
                <a:moveTo>
                  <a:pt x="10885" y="1184383"/>
                </a:moveTo>
                <a:cubicBezTo>
                  <a:pt x="54183" y="1156367"/>
                  <a:pt x="91259" y="1119724"/>
                  <a:pt x="130628" y="1086412"/>
                </a:cubicBezTo>
                <a:cubicBezTo>
                  <a:pt x="138463" y="1079782"/>
                  <a:pt x="146242" y="1072851"/>
                  <a:pt x="152400" y="1064640"/>
                </a:cubicBezTo>
                <a:cubicBezTo>
                  <a:pt x="215900" y="979973"/>
                  <a:pt x="167820" y="1018074"/>
                  <a:pt x="228600" y="977554"/>
                </a:cubicBezTo>
                <a:cubicBezTo>
                  <a:pt x="239862" y="955030"/>
                  <a:pt x="254560" y="921133"/>
                  <a:pt x="272142" y="901354"/>
                </a:cubicBezTo>
                <a:cubicBezTo>
                  <a:pt x="340632" y="824303"/>
                  <a:pt x="319154" y="849666"/>
                  <a:pt x="391885" y="803383"/>
                </a:cubicBezTo>
                <a:cubicBezTo>
                  <a:pt x="413960" y="789335"/>
                  <a:pt x="434161" y="772245"/>
                  <a:pt x="457200" y="759840"/>
                </a:cubicBezTo>
                <a:cubicBezTo>
                  <a:pt x="481531" y="746739"/>
                  <a:pt x="508000" y="738069"/>
                  <a:pt x="533400" y="727183"/>
                </a:cubicBezTo>
                <a:cubicBezTo>
                  <a:pt x="573314" y="738069"/>
                  <a:pt x="615652" y="742344"/>
                  <a:pt x="653142" y="759840"/>
                </a:cubicBezTo>
                <a:cubicBezTo>
                  <a:pt x="696685" y="808826"/>
                  <a:pt x="747486" y="950340"/>
                  <a:pt x="794657" y="1021097"/>
                </a:cubicBezTo>
                <a:cubicBezTo>
                  <a:pt x="836545" y="1079740"/>
                  <a:pt x="874889" y="1142251"/>
                  <a:pt x="936171" y="1184383"/>
                </a:cubicBezTo>
                <a:cubicBezTo>
                  <a:pt x="961718" y="1201947"/>
                  <a:pt x="994228" y="1206154"/>
                  <a:pt x="1023257" y="1217040"/>
                </a:cubicBezTo>
                <a:cubicBezTo>
                  <a:pt x="1055914" y="1213411"/>
                  <a:pt x="1089705" y="1215425"/>
                  <a:pt x="1121228" y="1206154"/>
                </a:cubicBezTo>
                <a:cubicBezTo>
                  <a:pt x="1199819" y="1183039"/>
                  <a:pt x="1242556" y="1136500"/>
                  <a:pt x="1295400" y="1075526"/>
                </a:cubicBezTo>
                <a:cubicBezTo>
                  <a:pt x="1315843" y="1051938"/>
                  <a:pt x="1331685" y="1024726"/>
                  <a:pt x="1349828" y="999326"/>
                </a:cubicBezTo>
                <a:cubicBezTo>
                  <a:pt x="1357085" y="959412"/>
                  <a:pt x="1373442" y="920110"/>
                  <a:pt x="1371600" y="879583"/>
                </a:cubicBezTo>
                <a:cubicBezTo>
                  <a:pt x="1366528" y="768004"/>
                  <a:pt x="1315372" y="733212"/>
                  <a:pt x="1262742" y="640097"/>
                </a:cubicBezTo>
                <a:cubicBezTo>
                  <a:pt x="1238788" y="597716"/>
                  <a:pt x="1219199" y="553012"/>
                  <a:pt x="1197428" y="509469"/>
                </a:cubicBezTo>
                <a:cubicBezTo>
                  <a:pt x="1175766" y="357829"/>
                  <a:pt x="1161034" y="356309"/>
                  <a:pt x="1197428" y="204669"/>
                </a:cubicBezTo>
                <a:cubicBezTo>
                  <a:pt x="1207340" y="163370"/>
                  <a:pt x="1214896" y="118451"/>
                  <a:pt x="1240971" y="84926"/>
                </a:cubicBezTo>
                <a:cubicBezTo>
                  <a:pt x="1268164" y="49964"/>
                  <a:pt x="1309249" y="26479"/>
                  <a:pt x="1349828" y="8726"/>
                </a:cubicBezTo>
                <a:cubicBezTo>
                  <a:pt x="1369774" y="0"/>
                  <a:pt x="1393371" y="8726"/>
                  <a:pt x="1415142" y="8726"/>
                </a:cubicBezTo>
                <a:lnTo>
                  <a:pt x="1415142" y="117583"/>
                </a:lnTo>
                <a:lnTo>
                  <a:pt x="1295400" y="150240"/>
                </a:lnTo>
                <a:lnTo>
                  <a:pt x="1262742" y="357069"/>
                </a:lnTo>
                <a:lnTo>
                  <a:pt x="1447800" y="759840"/>
                </a:lnTo>
                <a:lnTo>
                  <a:pt x="1393371" y="1129954"/>
                </a:lnTo>
                <a:cubicBezTo>
                  <a:pt x="1118227" y="1317052"/>
                  <a:pt x="1230929" y="1315012"/>
                  <a:pt x="1110342" y="1315012"/>
                </a:cubicBezTo>
                <a:cubicBezTo>
                  <a:pt x="756930" y="1259791"/>
                  <a:pt x="845101" y="1343684"/>
                  <a:pt x="751114" y="1249697"/>
                </a:cubicBezTo>
                <a:lnTo>
                  <a:pt x="620485" y="912240"/>
                </a:lnTo>
                <a:cubicBezTo>
                  <a:pt x="442747" y="878914"/>
                  <a:pt x="505383" y="879583"/>
                  <a:pt x="435428" y="879583"/>
                </a:cubicBezTo>
                <a:cubicBezTo>
                  <a:pt x="247321" y="1134081"/>
                  <a:pt x="323754" y="1056571"/>
                  <a:pt x="239485" y="1140840"/>
                </a:cubicBezTo>
                <a:lnTo>
                  <a:pt x="0" y="1325897"/>
                </a:lnTo>
                <a:lnTo>
                  <a:pt x="10885" y="1184383"/>
                </a:lnTo>
                <a:close/>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4420535" y="32565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7335" y="34089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2535" y="38661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5335" y="27993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91935" y="27231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935" y="33327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2135" y="29517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353735" y="31041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258735" y="28755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39535" y="37137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72935" y="37899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715935" y="39423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6135" y="36375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87135" y="31803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58535" y="2646994"/>
            <a:ext cx="304800" cy="3048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juvenilechinookkeeley.jpg"/>
          <p:cNvPicPr>
            <a:picLocks noChangeAspect="1"/>
          </p:cNvPicPr>
          <p:nvPr/>
        </p:nvPicPr>
        <p:blipFill>
          <a:blip r:embed="rId5" cstate="print"/>
          <a:srcRect l="12500" t="18786" r="15500" b="25723"/>
          <a:stretch>
            <a:fillRect/>
          </a:stretch>
        </p:blipFill>
        <p:spPr>
          <a:xfrm>
            <a:off x="7620935" y="2113594"/>
            <a:ext cx="731520" cy="243839"/>
          </a:xfrm>
          <a:prstGeom prst="rect">
            <a:avLst/>
          </a:prstGeom>
        </p:spPr>
      </p:pic>
      <p:sp>
        <p:nvSpPr>
          <p:cNvPr id="87" name="Lightning Bolt 86"/>
          <p:cNvSpPr/>
          <p:nvPr/>
        </p:nvSpPr>
        <p:spPr>
          <a:xfrm>
            <a:off x="4344335" y="24183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ightning Bolt 87"/>
          <p:cNvSpPr/>
          <p:nvPr/>
        </p:nvSpPr>
        <p:spPr>
          <a:xfrm>
            <a:off x="3963335" y="28755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ightning Bolt 88"/>
          <p:cNvSpPr/>
          <p:nvPr/>
        </p:nvSpPr>
        <p:spPr>
          <a:xfrm>
            <a:off x="4953935" y="25707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ightning Bolt 89"/>
          <p:cNvSpPr/>
          <p:nvPr/>
        </p:nvSpPr>
        <p:spPr>
          <a:xfrm>
            <a:off x="4496735" y="29517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p:cNvSpPr/>
          <p:nvPr/>
        </p:nvSpPr>
        <p:spPr>
          <a:xfrm>
            <a:off x="4801535" y="36375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ghtning Bolt 91"/>
          <p:cNvSpPr/>
          <p:nvPr/>
        </p:nvSpPr>
        <p:spPr>
          <a:xfrm>
            <a:off x="5334935" y="35613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ightning Bolt 92"/>
          <p:cNvSpPr/>
          <p:nvPr/>
        </p:nvSpPr>
        <p:spPr>
          <a:xfrm>
            <a:off x="5944535" y="36375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ghtning Bolt 93"/>
          <p:cNvSpPr/>
          <p:nvPr/>
        </p:nvSpPr>
        <p:spPr>
          <a:xfrm>
            <a:off x="3201335" y="33327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p:cNvSpPr/>
          <p:nvPr/>
        </p:nvSpPr>
        <p:spPr>
          <a:xfrm>
            <a:off x="3887135" y="39423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ightning Bolt 95"/>
          <p:cNvSpPr/>
          <p:nvPr/>
        </p:nvSpPr>
        <p:spPr>
          <a:xfrm>
            <a:off x="4268135" y="34851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ightning Bolt 96"/>
          <p:cNvSpPr/>
          <p:nvPr/>
        </p:nvSpPr>
        <p:spPr>
          <a:xfrm>
            <a:off x="3353735" y="2418394"/>
            <a:ext cx="228600" cy="304800"/>
          </a:xfrm>
          <a:prstGeom prst="lightningBol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ot;No&quot; Symbol 97"/>
          <p:cNvSpPr/>
          <p:nvPr/>
        </p:nvSpPr>
        <p:spPr>
          <a:xfrm>
            <a:off x="2134535" y="1808794"/>
            <a:ext cx="435429" cy="402771"/>
          </a:xfrm>
          <a:prstGeom prst="noSmoking">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29 -0.01711 C -0.05086 -0.01549 -0.05555 -0.01641 -0.06319 0.00509 C -0.06145 0.01873 -0.05642 0.0296 -0.05138 0.04139 C -0.04982 0.04509 -0.03194 0.07191 -0.03194 0.07214 C -0.03229 0.0874 -0.02934 0.12601 -0.0368 0.13965 C -0.0427 0.15445 -0.05711 0.15954 -0.06684 0.16093 C -0.07222 0.16 -0.09062 0.15283 -0.09531 0.14798 C -0.09843 0.14474 -0.1 0.13942 -0.1026 0.13526 C -0.11111 0.12139 -0.10573 0.09202 -0.11927 0.08902 C -0.14843 0.09734 -0.15798 0.14012 -0.18125 0.16301 C -0.18385 0.16555 -0.22552 0.17873 -0.22864 0.17965 C -0.23559 0.1785 -0.24218 0.16093 -0.24791 0.15445 C -0.25364 0.14798 -0.26458 0.14821 -0.26823 0.14474 C -0.27448 0.14266 -0.28368 0.16185 -0.2875 0.15861 C -0.29566 0.15676 -0.31406 0.14844 -0.32882 0.14382 C -0.34305 0.14451 -0.36909 0.12116 -0.37586 0.13017 C -0.37812 0.13734 -0.3993 0.15815 -0.40191 0.16509 C -0.40763 0.18035 -0.42847 0.20185 -0.43836 0.21156 C -0.44513 0.21827 -0.45121 0.14174 -0.45902 0.14613 C -0.46718 0.13064 -0.46823 0.11838 -0.47795 0.10798 C -0.48767 0.09757 -0.50104 0.09804 -0.51753 0.08393 C -0.51701 0.09457 -0.57882 0.00162 -0.57691 0.02382 C -0.575 0.04601 -0.63263 -0.05942 -0.62083 -0.02728 " pathEditMode="relative" rAng="0" ptsTypes="ffffaffffffffffffffaftf">
                                      <p:cBhvr>
                                        <p:cTn id="6" dur="3000" fill="hold"/>
                                        <p:tgtEl>
                                          <p:spTgt spid="28"/>
                                        </p:tgtEl>
                                        <p:attrNameLst>
                                          <p:attrName>ppt_x</p:attrName>
                                          <p:attrName>ppt_y</p:attrName>
                                        </p:attrNameLst>
                                      </p:cBhvr>
                                      <p:rCtr x="-29900" y="9600"/>
                                    </p:animMotion>
                                  </p:childTnLst>
                                </p:cTn>
                              </p:par>
                              <p:par>
                                <p:cTn id="7" presetID="0" presetClass="path" presetSubtype="0" accel="50000" decel="50000" fill="hold" grpId="0" nodeType="withEffect">
                                  <p:stCondLst>
                                    <p:cond delay="0"/>
                                  </p:stCondLst>
                                  <p:childTnLst>
                                    <p:animMotion origin="layout" path="M -3.88889E-6 2.22222E-6 C -0.00034 -0.01158 -0.00121 -0.03496 -0.00121 -0.03496 " pathEditMode="relative" ptsTypes="fA">
                                      <p:cBhvr>
                                        <p:cTn id="8" dur="2000" fill="hold"/>
                                        <p:tgtEl>
                                          <p:spTgt spid="9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94444E-6 -2.22222E-6 C 0.00087 0.01806 0.00243 0.03588 0.00243 0.05394 " pathEditMode="relative" ptsTypes="fA">
                                      <p:cBhvr>
                                        <p:cTn id="10" dur="2000" fill="hold"/>
                                        <p:tgtEl>
                                          <p:spTgt spid="8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38889E-6 1.11111E-6 C -0.00278 -0.00857 -0.00538 -0.01713 -0.00833 -0.02547 C -0.0125 -0.03704 -0.01007 -0.03658 -0.01424 -0.03658 " pathEditMode="relative" ptsTypes="ffA">
                                      <p:cBhvr>
                                        <p:cTn id="12" dur="2000" fill="hold"/>
                                        <p:tgtEl>
                                          <p:spTgt spid="9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94444E-6 -3.7037E-7 C 0.00868 0.00486 0.02621 0.01435 0.02621 0.01435 " pathEditMode="relative" ptsTypes="fA">
                                      <p:cBhvr>
                                        <p:cTn id="14" dur="3000" fill="hold"/>
                                        <p:tgtEl>
                                          <p:spTgt spid="9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2.5E-6 -1.85185E-6 C 0.0099 0.01991 0.01597 0.03496 0.02136 0.05718 C 0.02257 0.06181 0.02275 0.06736 0.025 0.0713 C 0.02657 0.07408 0.02969 0.0794 0.02969 0.0794 " pathEditMode="relative" ptsTypes="fffA">
                                      <p:cBhvr>
                                        <p:cTn id="16" dur="2000" fill="hold"/>
                                        <p:tgtEl>
                                          <p:spTgt spid="8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2.22222E-6 C -0.00573 -0.02523 -0.00711 -0.02731 -0.00955 -0.04907 C -0.01007 -0.05394 -0.01076 -0.06343 -0.01076 -0.06343 " pathEditMode="relative" ptsTypes="ffA">
                                      <p:cBhvr>
                                        <p:cTn id="18" dur="2000" fill="hold"/>
                                        <p:tgtEl>
                                          <p:spTgt spid="95"/>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33333E-6 0 C -0.01302 -0.00116 -0.02622 -0.00162 -0.03924 -0.00324 C -0.04375 -0.0037 -0.11007 -0.07315 -0.11007 -0.07292 " pathEditMode="relative" rAng="0" ptsTypes="fff">
                                      <p:cBhvr>
                                        <p:cTn id="20" dur="5000" fill="hold"/>
                                        <p:tgtEl>
                                          <p:spTgt spid="97"/>
                                        </p:tgtEl>
                                        <p:attrNameLst>
                                          <p:attrName>ppt_x</p:attrName>
                                          <p:attrName>ppt_y</p:attrName>
                                        </p:attrNameLst>
                                      </p:cBhvr>
                                      <p:rCtr x="-5500" y="-3700"/>
                                    </p:animMotion>
                                  </p:childTnLst>
                                </p:cTn>
                              </p:par>
                              <p:par>
                                <p:cTn id="21" presetID="0" presetClass="path" presetSubtype="0" accel="50000" decel="50000" fill="hold" grpId="0" nodeType="withEffect">
                                  <p:stCondLst>
                                    <p:cond delay="0"/>
                                  </p:stCondLst>
                                  <p:childTnLst>
                                    <p:animMotion origin="layout" path="M 0 -3.33333E-6 C -0.00191 -0.01481 0.00226 -0.07592 -0.00052 -0.09051 C -0.0059 -0.11898 -0.09115 -0.17615 -0.09115 -0.20625 " pathEditMode="relative" rAng="0" ptsTypes="fff">
                                      <p:cBhvr>
                                        <p:cTn id="22" dur="5000" fill="hold"/>
                                        <p:tgtEl>
                                          <p:spTgt spid="94"/>
                                        </p:tgtEl>
                                        <p:attrNameLst>
                                          <p:attrName>ppt_x</p:attrName>
                                          <p:attrName>ppt_y</p:attrName>
                                        </p:attrNameLst>
                                      </p:cBhvr>
                                      <p:rCtr x="-4400" y="-10300"/>
                                    </p:animMotion>
                                  </p:childTnLst>
                                </p:cTn>
                              </p:par>
                            </p:childTnLst>
                          </p:cTn>
                        </p:par>
                        <p:par>
                          <p:cTn id="23" fill="hold">
                            <p:stCondLst>
                              <p:cond delay="5000"/>
                            </p:stCondLst>
                            <p:childTnLst>
                              <p:par>
                                <p:cTn id="24" presetID="6" presetClass="emph" presetSubtype="0" fill="hold" nodeType="afterEffect">
                                  <p:stCondLst>
                                    <p:cond delay="0"/>
                                  </p:stCondLst>
                                  <p:childTnLst>
                                    <p:animScale>
                                      <p:cBhvr>
                                        <p:cTn id="25" dur="3000" fill="hold"/>
                                        <p:tgtEl>
                                          <p:spTgt spid="28"/>
                                        </p:tgtEl>
                                      </p:cBhvr>
                                      <p:by x="150000" y="150000"/>
                                    </p:animScale>
                                  </p:childTnLst>
                                </p:cTn>
                              </p:par>
                              <p:par>
                                <p:cTn id="26" presetID="10" presetClass="entr" presetSubtype="0" fill="hold"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2000"/>
                                        <p:tgtEl>
                                          <p:spTgt spid="98"/>
                                        </p:tgtEl>
                                      </p:cBhvr>
                                    </p:animEffect>
                                  </p:childTnLst>
                                </p:cTn>
                              </p:par>
                            </p:childTnLst>
                          </p:cTn>
                        </p:par>
                        <p:par>
                          <p:cTn id="29" fill="hold">
                            <p:stCondLst>
                              <p:cond delay="8000"/>
                            </p:stCondLst>
                            <p:childTnLst>
                              <p:par>
                                <p:cTn id="30" presetID="8" presetClass="emph" presetSubtype="0" fill="hold" nodeType="afterEffect">
                                  <p:stCondLst>
                                    <p:cond delay="0"/>
                                  </p:stCondLst>
                                  <p:childTnLst>
                                    <p:animRot by="32400000">
                                      <p:cBhvr>
                                        <p:cTn id="31" dur="1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90" grpId="0" animBg="1"/>
      <p:bldP spid="91" grpId="0" animBg="1"/>
      <p:bldP spid="93" grpId="0" animBg="1"/>
      <p:bldP spid="94" grpId="0" animBg="1"/>
      <p:bldP spid="95" grpId="0" animBg="1"/>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almonfarmers.org/gallery/get_img.php?orig=52"/>
          <p:cNvPicPr>
            <a:picLocks noChangeAspect="1" noChangeArrowheads="1"/>
          </p:cNvPicPr>
          <p:nvPr/>
        </p:nvPicPr>
        <p:blipFill>
          <a:blip r:embed="rId3" cstate="print"/>
          <a:srcRect/>
          <a:stretch>
            <a:fillRect/>
          </a:stretch>
        </p:blipFill>
        <p:spPr bwMode="auto">
          <a:xfrm>
            <a:off x="0" y="769082"/>
            <a:ext cx="9144000" cy="6088918"/>
          </a:xfrm>
          <a:prstGeom prst="rect">
            <a:avLst/>
          </a:prstGeom>
          <a:noFill/>
        </p:spPr>
      </p:pic>
      <p:sp>
        <p:nvSpPr>
          <p:cNvPr id="2" name="Title 1"/>
          <p:cNvSpPr>
            <a:spLocks noGrp="1"/>
          </p:cNvSpPr>
          <p:nvPr>
            <p:ph type="title"/>
          </p:nvPr>
        </p:nvSpPr>
        <p:spPr>
          <a:xfrm>
            <a:off x="457200" y="274638"/>
            <a:ext cx="8229600" cy="411162"/>
          </a:xfrm>
        </p:spPr>
        <p:txBody>
          <a:bodyPr>
            <a:noAutofit/>
          </a:bodyPr>
          <a:lstStyle/>
          <a:p>
            <a:r>
              <a:rPr lang="en-US" sz="3200" dirty="0" smtClean="0"/>
              <a:t>Typical Fish Farm Location</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sp>
        <p:nvSpPr>
          <p:cNvPr id="10" name="Rectangle 9"/>
          <p:cNvSpPr/>
          <p:nvPr/>
        </p:nvSpPr>
        <p:spPr>
          <a:xfrm>
            <a:off x="0" y="6488668"/>
            <a:ext cx="3132845" cy="276999"/>
          </a:xfrm>
          <a:prstGeom prst="rect">
            <a:avLst/>
          </a:prstGeom>
        </p:spPr>
        <p:txBody>
          <a:bodyPr wrap="none">
            <a:spAutoFit/>
          </a:bodyPr>
          <a:lstStyle/>
          <a:p>
            <a:r>
              <a:rPr lang="en-US" sz="1200" dirty="0" smtClean="0">
                <a:solidFill>
                  <a:srgbClr val="FFFF00"/>
                </a:solidFill>
              </a:rPr>
              <a:t>Courtesy of the BC Salmon Farmers Association</a:t>
            </a:r>
            <a:endParaRPr lang="en-US" sz="1200"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493</TotalTime>
  <Words>2187</Words>
  <Application>Microsoft Office PowerPoint</Application>
  <PresentationFormat>On-screen Show (4:3)</PresentationFormat>
  <Paragraphs>114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Salmon Farming </vt:lpstr>
      <vt:lpstr>Salmon Farming</vt:lpstr>
      <vt:lpstr>Purposes of Fish Farms</vt:lpstr>
      <vt:lpstr>Which Species to Use?</vt:lpstr>
      <vt:lpstr>How Farmed Salmon Escape</vt:lpstr>
      <vt:lpstr>Chemical Accumulation in Farmed Salmon</vt:lpstr>
      <vt:lpstr>Overcrowding and Disease</vt:lpstr>
      <vt:lpstr>Parasites Devastate Wild Salmon</vt:lpstr>
      <vt:lpstr>Typical Fish Farm Location</vt:lpstr>
      <vt:lpstr>Alaska Bans Fish Farms</vt:lpstr>
      <vt:lpstr>Potential Solutions? Closed-Tank Fish Farms</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Farming</dc:title>
  <dc:creator>Olympic National Park</dc:creator>
  <cp:lastModifiedBy>Barbero, Kiley J.</cp:lastModifiedBy>
  <cp:revision>60</cp:revision>
  <dcterms:created xsi:type="dcterms:W3CDTF">2008-11-26T22:20:22Z</dcterms:created>
  <dcterms:modified xsi:type="dcterms:W3CDTF">2011-09-30T21:15:23Z</dcterms:modified>
</cp:coreProperties>
</file>