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65" r:id="rId3"/>
    <p:sldId id="266" r:id="rId4"/>
    <p:sldId id="267" r:id="rId5"/>
    <p:sldId id="264" r:id="rId6"/>
    <p:sldId id="263" r:id="rId7"/>
    <p:sldId id="257" r:id="rId8"/>
    <p:sldId id="262" r:id="rId9"/>
    <p:sldId id="268" r:id="rId10"/>
    <p:sldId id="269" r:id="rId11"/>
    <p:sldId id="270"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4660"/>
  </p:normalViewPr>
  <p:slideViewPr>
    <p:cSldViewPr>
      <p:cViewPr>
        <p:scale>
          <a:sx n="106" d="100"/>
          <a:sy n="106" d="100"/>
        </p:scale>
        <p:origin x="-90" y="-72"/>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7FE5D48-58EF-406B-83D6-B2C390EFB19D}" type="datetimeFigureOut">
              <a:rPr lang="en-US" smtClean="0"/>
              <a:pPr/>
              <a:t>9/29/2011</a:t>
            </a:fld>
            <a:endParaRPr lang="en-US"/>
          </a:p>
        </p:txBody>
      </p:sp>
      <p:sp>
        <p:nvSpPr>
          <p:cNvPr id="4" name="Slide Image Placeholder 3"/>
          <p:cNvSpPr>
            <a:spLocks noGrp="1" noRot="1" noChangeAspect="1"/>
          </p:cNvSpPr>
          <p:nvPr>
            <p:ph type="sldImg" idx="2"/>
          </p:nvPr>
        </p:nvSpPr>
        <p:spPr>
          <a:xfrm>
            <a:off x="1752600" y="381000"/>
            <a:ext cx="5410200" cy="4057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4800" y="4419600"/>
            <a:ext cx="8534400" cy="2057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623D961-C08F-42EB-97EA-FAFE59A4F04C}" type="slidenum">
              <a:rPr lang="en-US" smtClean="0"/>
              <a:pPr/>
              <a:t>‹#›</a:t>
            </a:fld>
            <a:endParaRPr lang="en-US"/>
          </a:p>
        </p:txBody>
      </p:sp>
    </p:spTree>
    <p:extLst>
      <p:ext uri="{BB962C8B-B14F-4D97-AF65-F5344CB8AC3E}">
        <p14:creationId xmlns:p14="http://schemas.microsoft.com/office/powerpoint/2010/main" val="95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modern photo located</a:t>
            </a:r>
            <a:r>
              <a:rPr lang="en-US" baseline="0" dirty="0" smtClean="0"/>
              <a:t> within Olympic National Park is above Lake Mills and is pretty much pristine wilderness with little impact by human activities. This is what the Elwha has been like for thousands of years.</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all images taken in</a:t>
            </a:r>
            <a:r>
              <a:rPr lang="en-US" baseline="0" dirty="0" smtClean="0"/>
              <a:t> areas that are now under the Lake Mills and Lake </a:t>
            </a:r>
            <a:r>
              <a:rPr lang="en-US" baseline="0" dirty="0" err="1" smtClean="0"/>
              <a:t>Aldwell</a:t>
            </a:r>
            <a:r>
              <a:rPr lang="en-US" baseline="0" dirty="0" smtClean="0"/>
              <a:t> reservoirs.</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before the dams were completed, the area that was to be flooded, was clear-cut</a:t>
            </a:r>
            <a:r>
              <a:rPr lang="en-US" baseline="0" dirty="0" smtClean="0"/>
              <a:t> to take out valuable timber. But, it was quick operation to take just the best trees, so there is a lot of wood at the bottom of the lakes, buried in silt.</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image shows Lake Mills shortly after it was filled. The second image shows 70+ years of sediment that have accumulated in Lake Mills since. The third image gives a top-down sense for how much of the reservoir has filled with sediment over the year</a:t>
            </a:r>
            <a:endParaRPr lang="en-US" dirty="0"/>
          </a:p>
        </p:txBody>
      </p:sp>
      <p:sp>
        <p:nvSpPr>
          <p:cNvPr id="4" name="Slide Number Placeholder 3"/>
          <p:cNvSpPr>
            <a:spLocks noGrp="1"/>
          </p:cNvSpPr>
          <p:nvPr>
            <p:ph type="sldNum" sz="quarter" idx="10"/>
          </p:nvPr>
        </p:nvSpPr>
        <p:spPr/>
        <p:txBody>
          <a:bodyPr/>
          <a:lstStyle/>
          <a:p>
            <a:fld id="{95237EAA-7BE1-4C08-9A57-1766B6676CB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Elwha Delta plain is the entire area that has been built up for thousands of years by deposition of Elwha river sediment. However, levees built to protect the Elwha </a:t>
            </a:r>
            <a:r>
              <a:rPr lang="en-US" baseline="0" dirty="0" err="1" smtClean="0"/>
              <a:t>Klallam</a:t>
            </a:r>
            <a:r>
              <a:rPr lang="en-US" baseline="0" dirty="0" smtClean="0"/>
              <a:t> community have restricted the river to flowing into the western part of the plain. At the mouth, the active delta has eroded badly due to a lack of sediment from the dams. </a:t>
            </a:r>
          </a:p>
          <a:p>
            <a:endParaRPr lang="en-US" baseline="0" dirty="0" smtClean="0"/>
          </a:p>
          <a:p>
            <a:r>
              <a:rPr lang="en-US" baseline="0" dirty="0" smtClean="0"/>
              <a:t>Image three shows the beaches at the mouth of the Elwha river today  What were once sandy </a:t>
            </a:r>
            <a:r>
              <a:rPr lang="en-US" baseline="0" dirty="0" err="1" smtClean="0"/>
              <a:t>beachrs</a:t>
            </a:r>
            <a:r>
              <a:rPr lang="en-US" baseline="0" dirty="0" smtClean="0"/>
              <a:t> are now gravel beds and wave action is eroding the delta back.</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a series</a:t>
            </a:r>
            <a:r>
              <a:rPr lang="en-US" baseline="0" dirty="0" smtClean="0"/>
              <a:t> of images showing how the Elwha river delta has changed over the years. The delta has turned from mostly sandy beaches to gravel beds. The once abundance shellfish have all but disappeared. This image is at low tide, nearly the entire delta and beach would be underwater during high tide.</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the sediment that is trapped in Lake Mills, there was another even larger impact on the sediment transport in the Strait</a:t>
            </a:r>
            <a:r>
              <a:rPr lang="en-US" baseline="0" dirty="0" smtClean="0"/>
              <a:t> of Juan de Fuca. That is the armoring of the coastal bluffs in west Port Angeles. This rip-rap prevents waves from eating into the bluffs and secures sediment on the shoreline. This has vastly reduced the sediment available to accumulate on </a:t>
            </a:r>
            <a:r>
              <a:rPr lang="en-US" baseline="0" dirty="0" err="1" smtClean="0"/>
              <a:t>Ediz</a:t>
            </a:r>
            <a:r>
              <a:rPr lang="en-US" baseline="0" dirty="0" smtClean="0"/>
              <a:t> Hook. Notice the collapsed sections of the bluffs are consistent in shape and thickness across the entire base and have vegetation growing on them? That indicates they are stable and not being eroded by the wave action. Otherwise the bluffs would drop directly down to the beach and the collapsed bluff sections would be sporadically spaced and would only last until the next storm washes them out to sea.</a:t>
            </a:r>
          </a:p>
          <a:p>
            <a:endParaRPr lang="en-US" baseline="0" dirty="0" smtClean="0"/>
          </a:p>
          <a:p>
            <a:r>
              <a:rPr lang="en-US" baseline="0" dirty="0" smtClean="0"/>
              <a:t>The contrast can be seen on the next image of bluffs at the Dungeness NWR, where the non-armored bluffs have eroded to the base. In addition, the increased sediment load results in wider beaches.</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lack of sediment from the Elwha River (20%) and the armoring</a:t>
            </a:r>
            <a:r>
              <a:rPr lang="en-US" baseline="0" dirty="0" smtClean="0"/>
              <a:t> of the nearby bluffs (80%) have caused </a:t>
            </a:r>
            <a:r>
              <a:rPr lang="en-US" baseline="0" dirty="0" err="1" smtClean="0"/>
              <a:t>Ediz</a:t>
            </a:r>
            <a:r>
              <a:rPr lang="en-US" baseline="0" dirty="0" smtClean="0"/>
              <a:t> Hook to erode badly. In order to prevent it from being completely washed away, they have armored its shores with rip-rap. </a:t>
            </a:r>
            <a:r>
              <a:rPr lang="en-US" baseline="0" dirty="0" err="1" smtClean="0"/>
              <a:t>Ediz</a:t>
            </a:r>
            <a:r>
              <a:rPr lang="en-US" baseline="0" dirty="0" smtClean="0"/>
              <a:t> Hook is very important, as it protects Port Angeles Harbor from high waves, erosion of the harbor shores, and sedimentation of the shipping channels.</a:t>
            </a:r>
          </a:p>
          <a:p>
            <a:endParaRPr lang="en-US" baseline="0" dirty="0" smtClean="0"/>
          </a:p>
          <a:p>
            <a:r>
              <a:rPr lang="en-US" baseline="0" dirty="0" smtClean="0"/>
              <a:t>Notice the silt moving offshore. It has difficulty accumulating on the beaches because the rip-rap deflects it and it continues </a:t>
            </a:r>
            <a:r>
              <a:rPr lang="en-US" baseline="0" dirty="0" err="1" smtClean="0"/>
              <a:t>downcurrent</a:t>
            </a:r>
            <a:r>
              <a:rPr lang="en-US" baseline="0" dirty="0" smtClean="0"/>
              <a:t> and out into deeper water.</a:t>
            </a:r>
          </a:p>
          <a:p>
            <a:endParaRPr lang="en-US" baseline="0" dirty="0" smtClean="0"/>
          </a:p>
          <a:p>
            <a:r>
              <a:rPr lang="en-US" baseline="0" dirty="0" smtClean="0"/>
              <a:t>The second image shows the end of </a:t>
            </a:r>
            <a:r>
              <a:rPr lang="en-US" baseline="0" dirty="0" err="1" smtClean="0"/>
              <a:t>Ediz</a:t>
            </a:r>
            <a:r>
              <a:rPr lang="en-US" baseline="0" dirty="0" smtClean="0"/>
              <a:t> Hook. It is no longer growing, but deflected sediment continues to move out into deeper water where it is deposited on the sea floor.</a:t>
            </a:r>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When the lighthouse on the Dungeness Spit was built in 1857, it was built near the end of the spit to alert ships to the risk of beaching themselves. By 2008, however, the lighthouse is now nearly 3000 feet away from the end of the spit. That is because the spit keeps growing some 15-30 feet per year. This is what happens when sediment is free to move. In this case, it is fed by erosion of the nearby unarmored bluffs and from Dungeness River sediments.</a:t>
            </a:r>
          </a:p>
          <a:p>
            <a:endParaRPr lang="en-US" dirty="0"/>
          </a:p>
        </p:txBody>
      </p:sp>
      <p:sp>
        <p:nvSpPr>
          <p:cNvPr id="4" name="Slide Number Placeholder 3"/>
          <p:cNvSpPr>
            <a:spLocks noGrp="1"/>
          </p:cNvSpPr>
          <p:nvPr>
            <p:ph type="sldNum" sz="quarter" idx="10"/>
          </p:nvPr>
        </p:nvSpPr>
        <p:spPr/>
        <p:txBody>
          <a:bodyPr/>
          <a:lstStyle/>
          <a:p>
            <a:fld id="{B623D961-C08F-42EB-97EA-FAFE59A4F04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Effects of the Elwha River Dams on Sediment Transport</a:t>
            </a:r>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3657600" y="228600"/>
            <a:ext cx="5486400" cy="792162"/>
          </a:xfrm>
        </p:spPr>
        <p:txBody>
          <a:bodyPr>
            <a:normAutofit fontScale="90000"/>
          </a:bodyPr>
          <a:lstStyle/>
          <a:p>
            <a:r>
              <a:rPr lang="en-US" sz="3600" dirty="0" smtClean="0"/>
              <a:t>Dungeness Spit Keeps Growing!</a:t>
            </a:r>
            <a:endParaRPr lang="en-US" sz="3600" dirty="0"/>
          </a:p>
        </p:txBody>
      </p:sp>
      <p:sp>
        <p:nvSpPr>
          <p:cNvPr id="6"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Left-Right Arrow 6"/>
          <p:cNvSpPr/>
          <p:nvPr/>
        </p:nvSpPr>
        <p:spPr>
          <a:xfrm rot="3125061">
            <a:off x="2440716" y="4062394"/>
            <a:ext cx="4809450" cy="231039"/>
          </a:xfrm>
          <a:prstGeom prst="lef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3133199">
            <a:off x="4109765" y="3903361"/>
            <a:ext cx="1959832" cy="369332"/>
          </a:xfrm>
          <a:prstGeom prst="rect">
            <a:avLst/>
          </a:prstGeom>
          <a:noFill/>
        </p:spPr>
        <p:txBody>
          <a:bodyPr wrap="none" rtlCol="0">
            <a:spAutoFit/>
          </a:bodyPr>
          <a:lstStyle/>
          <a:p>
            <a:r>
              <a:rPr lang="en-US" dirty="0" smtClean="0"/>
              <a:t>Growth Since 1857</a:t>
            </a:r>
            <a:endParaRPr lang="en-US"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563562"/>
          </a:xfrm>
        </p:spPr>
        <p:txBody>
          <a:bodyPr>
            <a:noAutofit/>
          </a:bodyPr>
          <a:lstStyle/>
          <a:p>
            <a:r>
              <a:rPr lang="en-US" sz="3200" dirty="0" smtClean="0"/>
              <a:t>Historic Conditions of the Elwha River</a:t>
            </a:r>
            <a:endParaRPr lang="en-US" sz="3200" dirty="0"/>
          </a:p>
        </p:txBody>
      </p:sp>
      <p:pic>
        <p:nvPicPr>
          <p:cNvPr id="4" name="Content Placeholder 3" descr="Elwha River - Humes Ranch Area2.JPG"/>
          <p:cNvPicPr>
            <a:picLocks noGrp="1" noChangeAspect="1"/>
          </p:cNvPicPr>
          <p:nvPr>
            <p:ph idx="1"/>
          </p:nvPr>
        </p:nvPicPr>
        <p:blipFill>
          <a:blip r:embed="rId3" cstate="print"/>
          <a:stretch>
            <a:fillRect/>
          </a:stretch>
        </p:blipFill>
        <p:spPr>
          <a:xfrm>
            <a:off x="609600" y="857250"/>
            <a:ext cx="8001000" cy="6000750"/>
          </a:xfr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lwha_16.jpg"/>
          <p:cNvPicPr>
            <a:picLocks noChangeAspect="1"/>
          </p:cNvPicPr>
          <p:nvPr/>
        </p:nvPicPr>
        <p:blipFill>
          <a:blip r:embed="rId3"/>
          <a:srcRect l="938" t="1219"/>
          <a:stretch>
            <a:fillRect/>
          </a:stretch>
        </p:blipFill>
        <p:spPr>
          <a:xfrm>
            <a:off x="0" y="838200"/>
            <a:ext cx="9144000" cy="6019800"/>
          </a:xfrm>
          <a:prstGeom prst="rect">
            <a:avLst/>
          </a:prstGeom>
        </p:spPr>
      </p:pic>
      <p:pic>
        <p:nvPicPr>
          <p:cNvPr id="13" name="Picture 12" descr="elwha_11.jpg"/>
          <p:cNvPicPr>
            <a:picLocks noChangeAspect="1"/>
          </p:cNvPicPr>
          <p:nvPr/>
        </p:nvPicPr>
        <p:blipFill>
          <a:blip r:embed="rId4"/>
          <a:stretch>
            <a:fillRect/>
          </a:stretch>
        </p:blipFill>
        <p:spPr>
          <a:xfrm>
            <a:off x="0" y="838200"/>
            <a:ext cx="9144001" cy="6019800"/>
          </a:xfrm>
          <a:prstGeom prst="rect">
            <a:avLst/>
          </a:prstGeom>
        </p:spPr>
      </p:pic>
      <p:pic>
        <p:nvPicPr>
          <p:cNvPr id="17" name="Picture 16" descr="elwha_13.jpg"/>
          <p:cNvPicPr>
            <a:picLocks noChangeAspect="1"/>
          </p:cNvPicPr>
          <p:nvPr/>
        </p:nvPicPr>
        <p:blipFill>
          <a:blip r:embed="rId5"/>
          <a:stretch>
            <a:fillRect/>
          </a:stretch>
        </p:blipFill>
        <p:spPr>
          <a:xfrm>
            <a:off x="0" y="838200"/>
            <a:ext cx="9144001" cy="6019800"/>
          </a:xfrm>
          <a:prstGeom prst="rect">
            <a:avLst/>
          </a:prstGeom>
        </p:spPr>
      </p:pic>
      <p:pic>
        <p:nvPicPr>
          <p:cNvPr id="12" name="Picture 11" descr="elwha_10.jpg"/>
          <p:cNvPicPr>
            <a:picLocks noChangeAspect="1"/>
          </p:cNvPicPr>
          <p:nvPr/>
        </p:nvPicPr>
        <p:blipFill>
          <a:blip r:embed="rId6"/>
          <a:srcRect r="8810"/>
          <a:stretch>
            <a:fillRect/>
          </a:stretch>
        </p:blipFill>
        <p:spPr>
          <a:xfrm>
            <a:off x="0" y="838200"/>
            <a:ext cx="9144000" cy="6019800"/>
          </a:xfrm>
          <a:prstGeom prst="rect">
            <a:avLst/>
          </a:prstGeom>
        </p:spPr>
      </p:pic>
      <p:sp>
        <p:nvSpPr>
          <p:cNvPr id="2" name="Title 1"/>
          <p:cNvSpPr>
            <a:spLocks noGrp="1"/>
          </p:cNvSpPr>
          <p:nvPr>
            <p:ph type="title"/>
          </p:nvPr>
        </p:nvSpPr>
        <p:spPr>
          <a:xfrm>
            <a:off x="457200" y="152400"/>
            <a:ext cx="8229600" cy="609600"/>
          </a:xfrm>
        </p:spPr>
        <p:txBody>
          <a:bodyPr>
            <a:normAutofit/>
          </a:bodyPr>
          <a:lstStyle/>
          <a:p>
            <a:r>
              <a:rPr lang="en-US" sz="3200" dirty="0" smtClean="0"/>
              <a:t>The Area Before the Dams</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200" dirty="0" smtClean="0"/>
              <a:t>Logging Lake Mills Basin </a:t>
            </a:r>
            <a:r>
              <a:rPr lang="en-US" sz="3200" dirty="0"/>
              <a:t>B</a:t>
            </a:r>
            <a:r>
              <a:rPr lang="en-US" sz="3200" dirty="0" smtClean="0"/>
              <a:t>efore Dams</a:t>
            </a:r>
            <a:endParaRPr lang="en-US" sz="3200" dirty="0"/>
          </a:p>
        </p:txBody>
      </p:sp>
      <p:sp>
        <p:nvSpPr>
          <p:cNvPr id="3" name="Content Placeholder 2"/>
          <p:cNvSpPr>
            <a:spLocks noGrp="1"/>
          </p:cNvSpPr>
          <p:nvPr>
            <p:ph idx="1"/>
          </p:nvPr>
        </p:nvSpPr>
        <p:spPr/>
        <p:txBody>
          <a:bodyPr/>
          <a:lstStyle/>
          <a:p>
            <a:endParaRPr lang="en-US"/>
          </a:p>
        </p:txBody>
      </p:sp>
      <p:pic>
        <p:nvPicPr>
          <p:cNvPr id="4" name="Picture 3" descr="elwha_18.jpg"/>
          <p:cNvPicPr>
            <a:picLocks noChangeAspect="1"/>
          </p:cNvPicPr>
          <p:nvPr/>
        </p:nvPicPr>
        <p:blipFill>
          <a:blip r:embed="rId3"/>
          <a:stretch>
            <a:fillRect/>
          </a:stretch>
        </p:blipFill>
        <p:spPr>
          <a:xfrm>
            <a:off x="-47470" y="1143000"/>
            <a:ext cx="9191470" cy="6363325"/>
          </a:xfrm>
          <a:prstGeom prst="rect">
            <a:avLst/>
          </a:prstGeom>
        </p:spPr>
      </p:pic>
      <p:pic>
        <p:nvPicPr>
          <p:cNvPr id="5" name="Picture 4" descr="LakeMillsBeforeDam.jpg"/>
          <p:cNvPicPr>
            <a:picLocks noChangeAspect="1"/>
          </p:cNvPicPr>
          <p:nvPr/>
        </p:nvPicPr>
        <p:blipFill>
          <a:blip r:embed="rId4"/>
          <a:stretch>
            <a:fillRect/>
          </a:stretch>
        </p:blipFill>
        <p:spPr>
          <a:xfrm>
            <a:off x="0" y="1121145"/>
            <a:ext cx="9144000" cy="6357937"/>
          </a:xfrm>
          <a:prstGeom prst="rect">
            <a:avLst/>
          </a:prstGeom>
        </p:spPr>
      </p:pic>
      <p:sp>
        <p:nvSpPr>
          <p:cNvPr id="6" name="Footer Placeholder 5"/>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001000" cy="457200"/>
          </a:xfrm>
        </p:spPr>
        <p:txBody>
          <a:bodyPr>
            <a:noAutofit/>
          </a:bodyPr>
          <a:lstStyle/>
          <a:p>
            <a:r>
              <a:rPr lang="en-US" sz="3200" dirty="0" smtClean="0"/>
              <a:t>Sediment Loads in the Reservoirs</a:t>
            </a:r>
            <a:endParaRPr lang="en-US" sz="3200" dirty="0"/>
          </a:p>
        </p:txBody>
      </p:sp>
      <p:pic>
        <p:nvPicPr>
          <p:cNvPr id="8" name="Picture 3" descr="delta_detail.jpg                                               0670200Dlab_group on ELWHA             BB4D5B74:"/>
          <p:cNvPicPr>
            <a:picLocks noChangeAspect="1" noChangeArrowheads="1"/>
          </p:cNvPicPr>
          <p:nvPr/>
        </p:nvPicPr>
        <p:blipFill>
          <a:blip r:embed="rId3"/>
          <a:srcRect b="7059"/>
          <a:stretch>
            <a:fillRect/>
          </a:stretch>
        </p:blipFill>
        <p:spPr bwMode="auto">
          <a:xfrm>
            <a:off x="1143000" y="838200"/>
            <a:ext cx="4400782" cy="6019800"/>
          </a:xfrm>
          <a:prstGeom prst="rect">
            <a:avLst/>
          </a:prstGeom>
          <a:noFill/>
          <a:ln w="38100">
            <a:solidFill>
              <a:srgbClr val="000080"/>
            </a:solidFill>
            <a:miter lim="800000"/>
            <a:headEnd/>
            <a:tailEnd/>
          </a:ln>
        </p:spPr>
      </p:pic>
      <p:pic>
        <p:nvPicPr>
          <p:cNvPr id="9" name="Picture 8" descr="Lake Mills delta_3Lundahl.jpg"/>
          <p:cNvPicPr>
            <a:picLocks noChangeAspect="1"/>
          </p:cNvPicPr>
          <p:nvPr/>
        </p:nvPicPr>
        <p:blipFill>
          <a:blip r:embed="rId4"/>
          <a:srcRect l="17415" r="16730"/>
          <a:stretch>
            <a:fillRect/>
          </a:stretch>
        </p:blipFill>
        <p:spPr>
          <a:xfrm>
            <a:off x="1143000" y="792956"/>
            <a:ext cx="4419600" cy="6065044"/>
          </a:xfrm>
          <a:prstGeom prst="rect">
            <a:avLst/>
          </a:prstGeom>
        </p:spPr>
      </p:pic>
      <p:sp>
        <p:nvSpPr>
          <p:cNvPr id="10" name="TextBox 9"/>
          <p:cNvSpPr txBox="1"/>
          <p:nvPr/>
        </p:nvSpPr>
        <p:spPr>
          <a:xfrm>
            <a:off x="5791200" y="6248400"/>
            <a:ext cx="2956322" cy="369332"/>
          </a:xfrm>
          <a:prstGeom prst="rect">
            <a:avLst/>
          </a:prstGeom>
          <a:noFill/>
        </p:spPr>
        <p:txBody>
          <a:bodyPr wrap="none" rtlCol="0">
            <a:spAutoFit/>
          </a:bodyPr>
          <a:lstStyle/>
          <a:p>
            <a:r>
              <a:rPr lang="en-US" dirty="0" smtClean="0"/>
              <a:t>Upper Lake Mills Delta </a:t>
            </a:r>
            <a:r>
              <a:rPr lang="en-US" dirty="0" smtClean="0"/>
              <a:t>2011</a:t>
            </a:r>
            <a:endParaRPr lang="en-US" dirty="0"/>
          </a:p>
        </p:txBody>
      </p:sp>
      <p:sp>
        <p:nvSpPr>
          <p:cNvPr id="11" name="TextBox 10"/>
          <p:cNvSpPr txBox="1"/>
          <p:nvPr/>
        </p:nvSpPr>
        <p:spPr>
          <a:xfrm>
            <a:off x="5777753" y="6248400"/>
            <a:ext cx="2812950" cy="369332"/>
          </a:xfrm>
          <a:prstGeom prst="rect">
            <a:avLst/>
          </a:prstGeom>
          <a:noFill/>
        </p:spPr>
        <p:txBody>
          <a:bodyPr wrap="none" rtlCol="0">
            <a:spAutoFit/>
          </a:bodyPr>
          <a:lstStyle/>
          <a:p>
            <a:r>
              <a:rPr lang="en-US" dirty="0" smtClean="0"/>
              <a:t>Upper Lake Mills Delta </a:t>
            </a:r>
            <a:r>
              <a:rPr lang="en-US" dirty="0" smtClean="0"/>
              <a:t>1939</a:t>
            </a:r>
            <a:endParaRPr lang="en-US" dirty="0"/>
          </a:p>
        </p:txBody>
      </p:sp>
      <p:pic>
        <p:nvPicPr>
          <p:cNvPr id="12" name="Picture 2"/>
          <p:cNvPicPr>
            <a:picLocks noChangeAspect="1" noChangeArrowheads="1"/>
          </p:cNvPicPr>
          <p:nvPr/>
        </p:nvPicPr>
        <p:blipFill>
          <a:blip r:embed="rId5"/>
          <a:srcRect/>
          <a:stretch>
            <a:fillRect/>
          </a:stretch>
        </p:blipFill>
        <p:spPr bwMode="auto">
          <a:xfrm>
            <a:off x="376518" y="792956"/>
            <a:ext cx="8458200" cy="6096000"/>
          </a:xfrm>
          <a:prstGeom prst="rect">
            <a:avLst/>
          </a:prstGeom>
          <a:noFill/>
          <a:ln w="9525">
            <a:noFill/>
            <a:miter lim="800000"/>
            <a:headEnd/>
            <a:tailEnd/>
          </a:ln>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xit" presetSubtype="0" fill="hold" grpId="0" nodeType="withEffect">
                                  <p:stCondLst>
                                    <p:cond delay="0"/>
                                  </p:stCondLst>
                                  <p:childTnLst>
                                    <p:animEffect transition="out" filter="fade">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l="39062" t="32031" r="5313" b="6250"/>
          <a:stretch>
            <a:fillRect/>
          </a:stretch>
        </p:blipFill>
        <p:spPr bwMode="auto">
          <a:xfrm>
            <a:off x="1143000" y="838200"/>
            <a:ext cx="6934200" cy="60198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l="39375" t="32757" r="3750" b="6250"/>
          <a:stretch>
            <a:fillRect/>
          </a:stretch>
        </p:blipFill>
        <p:spPr bwMode="auto">
          <a:xfrm>
            <a:off x="1143000" y="838200"/>
            <a:ext cx="6934200" cy="6019800"/>
          </a:xfrm>
          <a:prstGeom prst="rect">
            <a:avLst/>
          </a:prstGeom>
          <a:noFill/>
          <a:ln w="9525">
            <a:noFill/>
            <a:miter lim="800000"/>
            <a:headEnd/>
            <a:tailEnd/>
          </a:ln>
          <a:effectLst/>
        </p:spPr>
      </p:pic>
      <p:sp>
        <p:nvSpPr>
          <p:cNvPr id="2" name="Title 1"/>
          <p:cNvSpPr>
            <a:spLocks noGrp="1"/>
          </p:cNvSpPr>
          <p:nvPr>
            <p:ph type="title"/>
          </p:nvPr>
        </p:nvSpPr>
        <p:spPr>
          <a:xfrm>
            <a:off x="457200" y="274638"/>
            <a:ext cx="8229600" cy="487362"/>
          </a:xfrm>
        </p:spPr>
        <p:txBody>
          <a:bodyPr>
            <a:noAutofit/>
          </a:bodyPr>
          <a:lstStyle/>
          <a:p>
            <a:r>
              <a:rPr lang="en-US" sz="3200" dirty="0" smtClean="0"/>
              <a:t>Elwha Delta Plain and the Mouth</a:t>
            </a:r>
            <a:endParaRPr lang="en-US" sz="3200" dirty="0"/>
          </a:p>
        </p:txBody>
      </p:sp>
      <p:pic>
        <p:nvPicPr>
          <p:cNvPr id="5" name="Picture 4" descr="IMG_8734.JPG"/>
          <p:cNvPicPr>
            <a:picLocks noChangeAspect="1"/>
          </p:cNvPicPr>
          <p:nvPr/>
        </p:nvPicPr>
        <p:blipFill>
          <a:blip r:embed="rId5" cstate="print"/>
          <a:stretch>
            <a:fillRect/>
          </a:stretch>
        </p:blipFill>
        <p:spPr>
          <a:xfrm>
            <a:off x="1143000" y="1634490"/>
            <a:ext cx="6964680" cy="5223510"/>
          </a:xfrm>
          <a:prstGeom prst="rect">
            <a:avLst/>
          </a:prstGeom>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20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xit" presetSubtype="0" fill="hold" nodeType="withEffect">
                                  <p:stCondLst>
                                    <p:cond delay="0"/>
                                  </p:stCondLst>
                                  <p:childTnLst>
                                    <p:animEffect transition="out" filter="fade">
                                      <p:cBhvr>
                                        <p:cTn id="14" dur="2000"/>
                                        <p:tgtEl>
                                          <p:spTgt spid="20483"/>
                                        </p:tgtEl>
                                      </p:cBhvr>
                                    </p:animEffect>
                                    <p:set>
                                      <p:cBhvr>
                                        <p:cTn id="15" dur="1" fill="hold">
                                          <p:stCondLst>
                                            <p:cond delay="1999"/>
                                          </p:stCondLst>
                                        </p:cTn>
                                        <p:tgtEl>
                                          <p:spTgt spid="2048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20482"/>
                                        </p:tgtEl>
                                      </p:cBhvr>
                                    </p:animEffect>
                                    <p:set>
                                      <p:cBhvr>
                                        <p:cTn id="18" dur="1" fill="hold">
                                          <p:stCondLst>
                                            <p:cond delay="1999"/>
                                          </p:stCondLst>
                                        </p:cTn>
                                        <p:tgtEl>
                                          <p:spTgt spid="20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Oblique Shoreline Photo"/>
          <p:cNvPicPr>
            <a:picLocks noChangeAspect="1" noChangeArrowheads="1"/>
          </p:cNvPicPr>
          <p:nvPr/>
        </p:nvPicPr>
        <p:blipFill>
          <a:blip r:embed="rId3">
            <a:lum contrast="10000"/>
          </a:blip>
          <a:srcRect l="2313" t="1159" r="1714" b="6087"/>
          <a:stretch>
            <a:fillRect/>
          </a:stretch>
        </p:blipFill>
        <p:spPr bwMode="auto">
          <a:xfrm>
            <a:off x="1066800" y="916132"/>
            <a:ext cx="7315200" cy="5941868"/>
          </a:xfrm>
          <a:prstGeom prst="rect">
            <a:avLst/>
          </a:prstGeom>
          <a:noFill/>
        </p:spPr>
      </p:pic>
      <p:grpSp>
        <p:nvGrpSpPr>
          <p:cNvPr id="12" name="Group 11"/>
          <p:cNvGrpSpPr/>
          <p:nvPr/>
        </p:nvGrpSpPr>
        <p:grpSpPr>
          <a:xfrm>
            <a:off x="685800" y="914400"/>
            <a:ext cx="7924800" cy="5943600"/>
            <a:chOff x="838200" y="1232189"/>
            <a:chExt cx="7467600" cy="5625811"/>
          </a:xfrm>
        </p:grpSpPr>
        <p:pic>
          <p:nvPicPr>
            <p:cNvPr id="6148" name="Picture 4"/>
            <p:cNvPicPr>
              <a:picLocks noChangeAspect="1" noChangeArrowheads="1"/>
            </p:cNvPicPr>
            <p:nvPr/>
          </p:nvPicPr>
          <p:blipFill>
            <a:blip r:embed="rId4"/>
            <a:srcRect l="5080" t="1370" r="8881" b="1370"/>
            <a:stretch>
              <a:fillRect/>
            </a:stretch>
          </p:blipFill>
          <p:spPr bwMode="auto">
            <a:xfrm>
              <a:off x="838200" y="1232189"/>
              <a:ext cx="7467600" cy="5625811"/>
            </a:xfrm>
            <a:prstGeom prst="rect">
              <a:avLst/>
            </a:prstGeom>
            <a:noFill/>
            <a:ln w="9525">
              <a:noFill/>
              <a:miter lim="800000"/>
              <a:headEnd/>
              <a:tailEnd/>
            </a:ln>
            <a:effectLst/>
          </p:spPr>
        </p:pic>
        <p:sp>
          <p:nvSpPr>
            <p:cNvPr id="11" name="TextBox 10"/>
            <p:cNvSpPr txBox="1"/>
            <p:nvPr/>
          </p:nvSpPr>
          <p:spPr>
            <a:xfrm>
              <a:off x="7391400" y="6248400"/>
              <a:ext cx="652743" cy="369332"/>
            </a:xfrm>
            <a:prstGeom prst="rect">
              <a:avLst/>
            </a:prstGeom>
            <a:noFill/>
          </p:spPr>
          <p:txBody>
            <a:bodyPr wrap="none" rtlCol="0">
              <a:spAutoFit/>
            </a:bodyPr>
            <a:lstStyle/>
            <a:p>
              <a:r>
                <a:rPr lang="en-US" dirty="0" smtClean="0">
                  <a:solidFill>
                    <a:schemeClr val="bg1"/>
                  </a:solidFill>
                </a:rPr>
                <a:t>1992</a:t>
              </a:r>
              <a:endParaRPr lang="en-US" dirty="0">
                <a:solidFill>
                  <a:schemeClr val="bg1"/>
                </a:solidFill>
              </a:endParaRPr>
            </a:p>
          </p:txBody>
        </p:sp>
      </p:grpSp>
      <p:pic>
        <p:nvPicPr>
          <p:cNvPr id="6147" name="Picture 3"/>
          <p:cNvPicPr>
            <a:picLocks noChangeAspect="1" noChangeArrowheads="1"/>
          </p:cNvPicPr>
          <p:nvPr/>
        </p:nvPicPr>
        <p:blipFill>
          <a:blip r:embed="rId5">
            <a:lum bright="-10000" contrast="10000"/>
          </a:blip>
          <a:srcRect/>
          <a:stretch>
            <a:fillRect/>
          </a:stretch>
        </p:blipFill>
        <p:spPr bwMode="auto">
          <a:xfrm>
            <a:off x="685800" y="925721"/>
            <a:ext cx="7924800" cy="5932279"/>
          </a:xfrm>
          <a:prstGeom prst="rect">
            <a:avLst/>
          </a:prstGeom>
          <a:noFill/>
          <a:ln w="9525">
            <a:noFill/>
            <a:miter lim="800000"/>
            <a:headEnd/>
            <a:tailEnd/>
          </a:ln>
          <a:effectLst/>
        </p:spPr>
      </p:pic>
      <p:pic>
        <p:nvPicPr>
          <p:cNvPr id="6151" name="Picture 7"/>
          <p:cNvPicPr>
            <a:picLocks noChangeAspect="1" noChangeArrowheads="1"/>
          </p:cNvPicPr>
          <p:nvPr/>
        </p:nvPicPr>
        <p:blipFill>
          <a:blip r:embed="rId6" cstate="print"/>
          <a:srcRect/>
          <a:stretch>
            <a:fillRect/>
          </a:stretch>
        </p:blipFill>
        <p:spPr bwMode="auto">
          <a:xfrm>
            <a:off x="0" y="762000"/>
            <a:ext cx="9178560" cy="6096000"/>
          </a:xfrm>
          <a:prstGeom prst="rect">
            <a:avLst/>
          </a:prstGeom>
          <a:noFill/>
          <a:ln w="9525">
            <a:noFill/>
            <a:miter lim="800000"/>
            <a:headEnd/>
            <a:tailEnd/>
          </a:ln>
          <a:effectLst/>
        </p:spPr>
      </p:pic>
      <p:sp>
        <p:nvSpPr>
          <p:cNvPr id="2" name="Title 1"/>
          <p:cNvSpPr>
            <a:spLocks noGrp="1"/>
          </p:cNvSpPr>
          <p:nvPr>
            <p:ph type="title"/>
          </p:nvPr>
        </p:nvSpPr>
        <p:spPr>
          <a:xfrm>
            <a:off x="457200" y="152400"/>
            <a:ext cx="8229600" cy="457200"/>
          </a:xfrm>
        </p:spPr>
        <p:txBody>
          <a:bodyPr>
            <a:normAutofit fontScale="90000"/>
          </a:bodyPr>
          <a:lstStyle/>
          <a:p>
            <a:r>
              <a:rPr lang="en-US" sz="3200" dirty="0" smtClean="0"/>
              <a:t>Mouth of the Elwha River Over the Years</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fade">
                                      <p:cBhvr>
                                        <p:cTn id="1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l="39375" t="28125" r="1875" b="6250"/>
          <a:stretch>
            <a:fillRect/>
          </a:stretch>
        </p:blipFill>
        <p:spPr bwMode="auto">
          <a:xfrm>
            <a:off x="1371600" y="918214"/>
            <a:ext cx="6705600" cy="5992238"/>
          </a:xfrm>
          <a:prstGeom prst="rect">
            <a:avLst/>
          </a:prstGeom>
          <a:noFill/>
          <a:ln w="9525">
            <a:noFill/>
            <a:miter lim="800000"/>
            <a:headEnd/>
            <a:tailEnd/>
          </a:ln>
          <a:effectLst/>
        </p:spPr>
      </p:pic>
      <p:sp>
        <p:nvSpPr>
          <p:cNvPr id="2" name="Title 1"/>
          <p:cNvSpPr>
            <a:spLocks noGrp="1"/>
          </p:cNvSpPr>
          <p:nvPr>
            <p:ph type="title"/>
          </p:nvPr>
        </p:nvSpPr>
        <p:spPr>
          <a:xfrm>
            <a:off x="457200" y="152400"/>
            <a:ext cx="8229600" cy="563562"/>
          </a:xfrm>
        </p:spPr>
        <p:txBody>
          <a:bodyPr>
            <a:noAutofit/>
          </a:bodyPr>
          <a:lstStyle/>
          <a:p>
            <a:r>
              <a:rPr lang="en-US" sz="3200" dirty="0" smtClean="0"/>
              <a:t>Other Local Impacts on Sediment</a:t>
            </a:r>
            <a:endParaRPr lang="en-US" sz="3200" dirty="0"/>
          </a:p>
        </p:txBody>
      </p:sp>
      <p:pic>
        <p:nvPicPr>
          <p:cNvPr id="6" name="Content Placeholder 5" descr="Coastal Bluffs1.jpg"/>
          <p:cNvPicPr>
            <a:picLocks noGrp="1" noChangeAspect="1"/>
          </p:cNvPicPr>
          <p:nvPr>
            <p:ph idx="1"/>
          </p:nvPr>
        </p:nvPicPr>
        <p:blipFill>
          <a:blip r:embed="rId4" cstate="print"/>
          <a:stretch>
            <a:fillRect/>
          </a:stretch>
        </p:blipFill>
        <p:spPr>
          <a:xfrm>
            <a:off x="381000" y="918882"/>
            <a:ext cx="8458200" cy="5616452"/>
          </a:xfrm>
        </p:spPr>
      </p:pic>
      <p:pic>
        <p:nvPicPr>
          <p:cNvPr id="4" name="Picture 2"/>
          <p:cNvPicPr>
            <a:picLocks noChangeAspect="1" noChangeArrowheads="1"/>
          </p:cNvPicPr>
          <p:nvPr/>
        </p:nvPicPr>
        <p:blipFill>
          <a:blip r:embed="rId5" cstate="print"/>
          <a:srcRect l="4100" t="4938"/>
          <a:stretch>
            <a:fillRect/>
          </a:stretch>
        </p:blipFill>
        <p:spPr bwMode="auto">
          <a:xfrm>
            <a:off x="4482" y="838056"/>
            <a:ext cx="9144000" cy="6019944"/>
          </a:xfrm>
          <a:prstGeom prst="rect">
            <a:avLst/>
          </a:prstGeom>
          <a:noFill/>
          <a:ln w="9525">
            <a:noFill/>
            <a:miter lim="800000"/>
            <a:headEnd/>
            <a:tailEnd/>
          </a:ln>
          <a:effectLst/>
        </p:spPr>
      </p:pic>
      <p:pic>
        <p:nvPicPr>
          <p:cNvPr id="1025" name="Picture 1"/>
          <p:cNvPicPr>
            <a:picLocks noChangeAspect="1" noChangeArrowheads="1"/>
          </p:cNvPicPr>
          <p:nvPr/>
        </p:nvPicPr>
        <p:blipFill>
          <a:blip r:embed="rId6" cstate="print">
            <a:lum bright="-10000" contrast="10000"/>
          </a:blip>
          <a:srcRect l="4533" t="5592"/>
          <a:stretch>
            <a:fillRect/>
          </a:stretch>
        </p:blipFill>
        <p:spPr bwMode="auto">
          <a:xfrm>
            <a:off x="4482" y="820994"/>
            <a:ext cx="9144000" cy="6005630"/>
          </a:xfrm>
          <a:prstGeom prst="rect">
            <a:avLst/>
          </a:prstGeom>
          <a:noFill/>
          <a:ln w="9525">
            <a:noFill/>
            <a:miter lim="800000"/>
            <a:headEnd/>
            <a:tailEnd/>
          </a:ln>
          <a:effectLst/>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fade">
                                      <p:cBhvr>
                                        <p:cTn id="22"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0"/>
            <a:ext cx="8229600" cy="563562"/>
          </a:xfrm>
        </p:spPr>
        <p:txBody>
          <a:bodyPr>
            <a:normAutofit fontScale="90000"/>
          </a:bodyPr>
          <a:lstStyle/>
          <a:p>
            <a:r>
              <a:rPr lang="en-US" sz="3200" dirty="0" smtClean="0"/>
              <a:t>Impacts of </a:t>
            </a:r>
            <a:r>
              <a:rPr lang="en-US" sz="3600" dirty="0" smtClean="0"/>
              <a:t>Reduced</a:t>
            </a:r>
            <a:r>
              <a:rPr lang="en-US" sz="3200" dirty="0" smtClean="0"/>
              <a:t> Sediment on </a:t>
            </a:r>
            <a:r>
              <a:rPr lang="en-US" sz="3200" dirty="0" err="1" smtClean="0"/>
              <a:t>Ediz</a:t>
            </a:r>
            <a:r>
              <a:rPr lang="en-US" sz="3200" dirty="0" smtClean="0"/>
              <a:t> Hook</a:t>
            </a:r>
            <a:endParaRPr lang="en-US" sz="3200" dirty="0"/>
          </a:p>
        </p:txBody>
      </p:sp>
      <p:pic>
        <p:nvPicPr>
          <p:cNvPr id="6" name="Content Placeholder 5" descr="EndofEdizHook.jpg"/>
          <p:cNvPicPr>
            <a:picLocks noGrp="1" noChangeAspect="1"/>
          </p:cNvPicPr>
          <p:nvPr>
            <p:ph idx="1"/>
          </p:nvPr>
        </p:nvPicPr>
        <p:blipFill>
          <a:blip r:embed="rId3" cstate="print"/>
          <a:srcRect l="6069" t="9084" r="11182" b="3367"/>
          <a:stretch>
            <a:fillRect/>
          </a:stretch>
        </p:blipFill>
        <p:spPr>
          <a:xfrm>
            <a:off x="304800" y="381000"/>
            <a:ext cx="8458200" cy="5943600"/>
          </a:xfrm>
        </p:spPr>
      </p:pic>
      <p:grpSp>
        <p:nvGrpSpPr>
          <p:cNvPr id="8" name="Group 7"/>
          <p:cNvGrpSpPr/>
          <p:nvPr/>
        </p:nvGrpSpPr>
        <p:grpSpPr>
          <a:xfrm>
            <a:off x="0" y="-76951"/>
            <a:ext cx="9144000" cy="6934951"/>
            <a:chOff x="0" y="0"/>
            <a:chExt cx="9144000" cy="6934951"/>
          </a:xfrm>
        </p:grpSpPr>
        <p:pic>
          <p:nvPicPr>
            <p:cNvPr id="4" name="Picture 5"/>
            <p:cNvPicPr>
              <a:picLocks noChangeAspect="1" noChangeArrowheads="1"/>
            </p:cNvPicPr>
            <p:nvPr/>
          </p:nvPicPr>
          <p:blipFill>
            <a:blip r:embed="rId4" cstate="print"/>
            <a:srcRect l="16908" t="6368" r="5551" b="1235"/>
            <a:stretch>
              <a:fillRect/>
            </a:stretch>
          </p:blipFill>
          <p:spPr bwMode="auto">
            <a:xfrm>
              <a:off x="0" y="0"/>
              <a:ext cx="9144000" cy="6934951"/>
            </a:xfrm>
            <a:prstGeom prst="rect">
              <a:avLst/>
            </a:prstGeom>
            <a:noFill/>
            <a:ln w="9525">
              <a:noFill/>
              <a:miter lim="800000"/>
              <a:headEnd/>
              <a:tailEnd/>
            </a:ln>
            <a:effectLst/>
          </p:spPr>
        </p:pic>
        <p:sp>
          <p:nvSpPr>
            <p:cNvPr id="7" name="Left Arrow 6"/>
            <p:cNvSpPr/>
            <p:nvPr/>
          </p:nvSpPr>
          <p:spPr>
            <a:xfrm>
              <a:off x="3352800" y="5562600"/>
              <a:ext cx="1600200" cy="152400"/>
            </a:xfrm>
            <a:prstGeom prst="lef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259</TotalTime>
  <Words>869</Words>
  <Application>Microsoft Office PowerPoint</Application>
  <PresentationFormat>On-screen Show (4:3)</PresentationFormat>
  <Paragraphs>53</Paragraphs>
  <Slides>11</Slides>
  <Notes>9</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Pushpin</vt:lpstr>
      <vt:lpstr>The Effects of the Elwha River Dams on Sediment Transport</vt:lpstr>
      <vt:lpstr>Historic Conditions of the Elwha River</vt:lpstr>
      <vt:lpstr>The Area Before the Dams</vt:lpstr>
      <vt:lpstr>Logging Lake Mills Basin Before Dams</vt:lpstr>
      <vt:lpstr>Sediment Loads in the Reservoirs</vt:lpstr>
      <vt:lpstr>Elwha Delta Plain and the Mouth</vt:lpstr>
      <vt:lpstr>Mouth of the Elwha River Over the Years</vt:lpstr>
      <vt:lpstr>Other Local Impacts on Sediment</vt:lpstr>
      <vt:lpstr>Impacts of Reduced Sediment on Ediz Hook</vt:lpstr>
      <vt:lpstr>Dungeness Spit Keeps Growing!</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the Elwha River Dams on Sediment Transport</dc:title>
  <dc:creator>Olympic National Park</dc:creator>
  <cp:lastModifiedBy>Barbero, Kiley J.</cp:lastModifiedBy>
  <cp:revision>34</cp:revision>
  <dcterms:created xsi:type="dcterms:W3CDTF">2008-11-07T16:59:23Z</dcterms:created>
  <dcterms:modified xsi:type="dcterms:W3CDTF">2011-09-29T21:34:17Z</dcterms:modified>
</cp:coreProperties>
</file>