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7" r:id="rId3"/>
    <p:sldId id="266" r:id="rId4"/>
    <p:sldId id="273" r:id="rId5"/>
    <p:sldId id="274" r:id="rId6"/>
    <p:sldId id="268" r:id="rId7"/>
    <p:sldId id="269" r:id="rId8"/>
    <p:sldId id="270" r:id="rId9"/>
    <p:sldId id="264" r:id="rId10"/>
    <p:sldId id="265" r:id="rId11"/>
    <p:sldId id="277" r:id="rId12"/>
    <p:sldId id="271" r:id="rId13"/>
    <p:sldId id="279" r:id="rId14"/>
    <p:sldId id="272" r:id="rId15"/>
    <p:sldId id="280" r:id="rId16"/>
    <p:sldId id="278" r:id="rId1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85348" autoAdjust="0"/>
  </p:normalViewPr>
  <p:slideViewPr>
    <p:cSldViewPr>
      <p:cViewPr>
        <p:scale>
          <a:sx n="90" d="100"/>
          <a:sy n="90" d="100"/>
        </p:scale>
        <p:origin x="-612" y="-162"/>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B1BAD45-6A28-4020-9B4B-634CE7D234EE}" type="datetimeFigureOut">
              <a:rPr lang="en-US" smtClean="0"/>
              <a:pPr/>
              <a:t>9/30/2011</a:t>
            </a:fld>
            <a:endParaRPr lang="en-US"/>
          </a:p>
        </p:txBody>
      </p:sp>
      <p:sp>
        <p:nvSpPr>
          <p:cNvPr id="4" name="Slide Image Placeholder 3"/>
          <p:cNvSpPr>
            <a:spLocks noGrp="1" noRot="1" noChangeAspect="1"/>
          </p:cNvSpPr>
          <p:nvPr>
            <p:ph type="sldImg" idx="2"/>
          </p:nvPr>
        </p:nvSpPr>
        <p:spPr>
          <a:xfrm>
            <a:off x="1905000" y="381000"/>
            <a:ext cx="5207000" cy="3905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4267200"/>
            <a:ext cx="82296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4FBA55B-6741-4E11-AE80-3717F938E14A}" type="slidenum">
              <a:rPr lang="en-US" smtClean="0"/>
              <a:pPr/>
              <a:t>‹#›</a:t>
            </a:fld>
            <a:endParaRPr lang="en-US"/>
          </a:p>
        </p:txBody>
      </p:sp>
    </p:spTree>
    <p:extLst>
      <p:ext uri="{BB962C8B-B14F-4D97-AF65-F5344CB8AC3E}">
        <p14:creationId xmlns:p14="http://schemas.microsoft.com/office/powerpoint/2010/main" val="427486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Elwha River watershed is the largest on the Olympic</a:t>
            </a:r>
            <a:r>
              <a:rPr lang="en-US" baseline="0" dirty="0" smtClean="0"/>
              <a:t> Peninsula, containing over 70 miles of pristine river habitat for salmon. It once had runs estimated at approximately 400,000 adult salmon returning to the river.</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5 miles of remaining available salmon habitat </a:t>
            </a:r>
            <a:r>
              <a:rPr lang="en-US" sz="1200" dirty="0" smtClean="0"/>
              <a:t>became </a:t>
            </a:r>
            <a:r>
              <a:rPr lang="en-US" sz="1200" dirty="0" smtClean="0"/>
              <a:t>severely degraded over time.</a:t>
            </a:r>
          </a:p>
          <a:p>
            <a:r>
              <a:rPr lang="en-US" sz="1200" dirty="0" smtClean="0"/>
              <a:t>The loss of sediment behind the dams </a:t>
            </a:r>
            <a:r>
              <a:rPr lang="en-US" sz="1200" dirty="0" smtClean="0"/>
              <a:t>resulted </a:t>
            </a:r>
            <a:r>
              <a:rPr lang="en-US" sz="1200" dirty="0" smtClean="0"/>
              <a:t>in river channels that </a:t>
            </a:r>
            <a:r>
              <a:rPr lang="en-US" sz="1200" dirty="0" smtClean="0"/>
              <a:t>lacked </a:t>
            </a:r>
            <a:r>
              <a:rPr lang="en-US" sz="1200" dirty="0" smtClean="0"/>
              <a:t>the gravel salmon need for spawning.</a:t>
            </a:r>
          </a:p>
          <a:p>
            <a:r>
              <a:rPr lang="en-US" sz="1200" dirty="0" smtClean="0"/>
              <a:t>Historic practices, such as logging and agriculture have also damaged the river.</a:t>
            </a:r>
          </a:p>
          <a:p>
            <a:endParaRPr lang="en-US" dirty="0"/>
          </a:p>
        </p:txBody>
      </p:sp>
      <p:sp>
        <p:nvSpPr>
          <p:cNvPr id="4" name="Slide Number Placeholder 3"/>
          <p:cNvSpPr>
            <a:spLocks noGrp="1"/>
          </p:cNvSpPr>
          <p:nvPr>
            <p:ph type="sldNum" sz="quarter" idx="10"/>
          </p:nvPr>
        </p:nvSpPr>
        <p:spPr/>
        <p:txBody>
          <a:bodyPr/>
          <a:lstStyle/>
          <a:p>
            <a:fld id="{44FBA55B-6741-4E11-AE80-3717F938E14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dams generate very little electricity. Combined, they only produce less than 40% needed to power one pulp mill. </a:t>
            </a:r>
          </a:p>
          <a:p>
            <a:endParaRPr lang="en-US" baseline="0" dirty="0" smtClean="0"/>
          </a:p>
          <a:p>
            <a:r>
              <a:rPr lang="en-US" baseline="0" dirty="0" smtClean="0"/>
              <a:t>The dams prevent the sediment from making it to the Strait of Juan de Fuca, causing erosion at the mouth of the river and the loss of salmon spawning grounds. </a:t>
            </a:r>
          </a:p>
          <a:p>
            <a:endParaRPr lang="en-US" baseline="0" dirty="0" smtClean="0"/>
          </a:p>
          <a:p>
            <a:r>
              <a:rPr lang="en-US" baseline="0" dirty="0" smtClean="0"/>
              <a:t>The dams eliminated the once enormous salmon runs. </a:t>
            </a:r>
          </a:p>
          <a:p>
            <a:endParaRPr lang="en-US" baseline="0" dirty="0" smtClean="0"/>
          </a:p>
          <a:p>
            <a:r>
              <a:rPr lang="en-US" baseline="0" dirty="0" smtClean="0"/>
              <a:t>Their age and construction makes them very susceptible to earthquake damage and perhaps another catastrophic failure that threatens downstream communities.</a:t>
            </a:r>
          </a:p>
          <a:p>
            <a:endParaRPr lang="en-US" baseline="0" dirty="0" smtClean="0"/>
          </a:p>
          <a:p>
            <a:r>
              <a:rPr lang="en-US" baseline="0" dirty="0" smtClean="0"/>
              <a:t>Thus, after a long political process, the decision was made to remove the dams.</a:t>
            </a:r>
          </a:p>
          <a:p>
            <a:endParaRPr lang="en-US" baseline="0" dirty="0" smtClean="0"/>
          </a:p>
          <a:p>
            <a:r>
              <a:rPr lang="en-US" baseline="0" dirty="0" smtClean="0"/>
              <a:t>After several delays due to funding and research needs, the process has begun. </a:t>
            </a:r>
          </a:p>
          <a:p>
            <a:endParaRPr lang="en-US" baseline="0" dirty="0" smtClean="0"/>
          </a:p>
          <a:p>
            <a:r>
              <a:rPr lang="en-US" baseline="0" dirty="0" smtClean="0"/>
              <a:t>Two </a:t>
            </a:r>
            <a:r>
              <a:rPr lang="en-US" baseline="0" dirty="0" smtClean="0"/>
              <a:t>water treatment facilities </a:t>
            </a:r>
            <a:r>
              <a:rPr lang="en-US" baseline="0" dirty="0" smtClean="0"/>
              <a:t>were built. </a:t>
            </a:r>
            <a:r>
              <a:rPr lang="en-US" baseline="0" dirty="0" smtClean="0"/>
              <a:t>These facilities will filter out the silt that will move downstream when the river starts to erode into the delta that has formed in Lake Mills.</a:t>
            </a:r>
          </a:p>
          <a:p>
            <a:endParaRPr lang="en-US" baseline="0" dirty="0" smtClean="0"/>
          </a:p>
          <a:p>
            <a:r>
              <a:rPr lang="en-US" baseline="0" dirty="0" smtClean="0"/>
              <a:t>Since the Elwha river is the source of the water the city of Port Angeles, it is important to secure their water supply before removing the dams.</a:t>
            </a:r>
          </a:p>
          <a:p>
            <a:endParaRPr lang="en-US" baseline="0" dirty="0" smtClean="0"/>
          </a:p>
          <a:p>
            <a:r>
              <a:rPr lang="en-US" baseline="0" dirty="0" smtClean="0"/>
              <a:t>In </a:t>
            </a:r>
            <a:r>
              <a:rPr lang="en-US" baseline="0" dirty="0" smtClean="0"/>
              <a:t>September 2011, the </a:t>
            </a:r>
            <a:r>
              <a:rPr lang="en-US" baseline="0" dirty="0" smtClean="0"/>
              <a:t>removal of the dams </a:t>
            </a:r>
            <a:r>
              <a:rPr lang="en-US" baseline="0" dirty="0" smtClean="0"/>
              <a:t>began. </a:t>
            </a:r>
            <a:r>
              <a:rPr lang="en-US" baseline="0" dirty="0" smtClean="0"/>
              <a:t>Both dams </a:t>
            </a:r>
            <a:r>
              <a:rPr lang="en-US" baseline="0" dirty="0" smtClean="0"/>
              <a:t>are to be </a:t>
            </a:r>
            <a:r>
              <a:rPr lang="en-US" baseline="0" dirty="0" smtClean="0"/>
              <a:t>removed simultaneously and the process will take </a:t>
            </a:r>
            <a:r>
              <a:rPr lang="en-US" baseline="0" dirty="0" smtClean="0"/>
              <a:t>2½-3 </a:t>
            </a:r>
            <a:r>
              <a:rPr lang="en-US" baseline="0" dirty="0" smtClean="0"/>
              <a:t>years.</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Both dams will be removed simultaneously. The process will be drawn out over a 2.5-3 year period, because of built in “fish windows”. These are important periods when salmon are in the river to spawn or juvenile fish are heading to sea from the hatcheries, where increased silt in the water may harm them. </a:t>
            </a:r>
          </a:p>
          <a:p>
            <a:endParaRPr lang="en-US" baseline="0" dirty="0" smtClean="0"/>
          </a:p>
          <a:p>
            <a:r>
              <a:rPr lang="en-US" baseline="0" dirty="0" smtClean="0"/>
              <a:t>Removal of the Elwha dam is much simpler than the </a:t>
            </a:r>
            <a:r>
              <a:rPr lang="en-US" baseline="0" dirty="0" err="1" smtClean="0"/>
              <a:t>Glines</a:t>
            </a:r>
            <a:r>
              <a:rPr lang="en-US" baseline="0" dirty="0" smtClean="0"/>
              <a:t> Canyon, because the river can be diverted through the floodgates while the original channel is restored.</a:t>
            </a:r>
            <a:endParaRPr lang="en-US" dirty="0"/>
          </a:p>
        </p:txBody>
      </p:sp>
      <p:sp>
        <p:nvSpPr>
          <p:cNvPr id="4" name="Slide Number Placeholder 3"/>
          <p:cNvSpPr>
            <a:spLocks noGrp="1"/>
          </p:cNvSpPr>
          <p:nvPr>
            <p:ph type="sldNum" sz="quarter" idx="10"/>
          </p:nvPr>
        </p:nvSpPr>
        <p:spPr/>
        <p:txBody>
          <a:bodyPr/>
          <a:lstStyle/>
          <a:p>
            <a:fld id="{44FBA55B-6741-4E11-AE80-3717F938E14A}" type="slidenum">
              <a:rPr lang="en-US" smtClean="0"/>
              <a:pPr/>
              <a:t>13</a:t>
            </a:fld>
            <a:endParaRPr lang="en-US"/>
          </a:p>
        </p:txBody>
      </p:sp>
    </p:spTree>
    <p:extLst>
      <p:ext uri="{BB962C8B-B14F-4D97-AF65-F5344CB8AC3E}">
        <p14:creationId xmlns:p14="http://schemas.microsoft.com/office/powerpoint/2010/main" val="289687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BA55B-6741-4E11-AE80-3717F938E14A}" type="slidenum">
              <a:rPr lang="en-US" smtClean="0"/>
              <a:pPr/>
              <a:t>15</a:t>
            </a:fld>
            <a:endParaRPr lang="en-US"/>
          </a:p>
        </p:txBody>
      </p:sp>
    </p:spTree>
    <p:extLst>
      <p:ext uri="{BB962C8B-B14F-4D97-AF65-F5344CB8AC3E}">
        <p14:creationId xmlns:p14="http://schemas.microsoft.com/office/powerpoint/2010/main" val="739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Elwha Valley contains a wide variety</a:t>
            </a:r>
            <a:r>
              <a:rPr lang="en-US" baseline="0" dirty="0" smtClean="0"/>
              <a:t> of terrestrial ecosystems. The forests consist of a matrix of old-growth over 400 years old (dark green sections), and younger forest stands that are about 100 years old that burned in the late 1800’s. In addition, the riparian forests at the valley bottom consist of a variety of deciduous trees. This mixture of forest types provides habitat for hundreds of plant and animal species.</a:t>
            </a:r>
          </a:p>
          <a:p>
            <a:endParaRPr lang="en-US" baseline="0" dirty="0" smtClean="0"/>
          </a:p>
          <a:p>
            <a:r>
              <a:rPr lang="en-US" baseline="0" dirty="0" smtClean="0"/>
              <a:t>The forests are primarily Douglas fir, grand fir, and western red cedar at low elevation. Silver fir become more common on the </a:t>
            </a:r>
            <a:r>
              <a:rPr lang="en-US" baseline="0" dirty="0" err="1" smtClean="0"/>
              <a:t>ridgetops</a:t>
            </a:r>
            <a:r>
              <a:rPr lang="en-US" baseline="0" dirty="0" smtClean="0"/>
              <a:t>. The riparian forests are primarily big-leaf maple, red alder, and black cottonwood. Willow thickets are common right along the water’s edge.</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1890’s</a:t>
            </a:r>
            <a:r>
              <a:rPr lang="en-US" baseline="0" dirty="0" smtClean="0"/>
              <a:t> a man named Thomas </a:t>
            </a:r>
            <a:r>
              <a:rPr lang="en-US" baseline="0" dirty="0" err="1" smtClean="0"/>
              <a:t>Aldwell</a:t>
            </a:r>
            <a:r>
              <a:rPr lang="en-US" baseline="0" dirty="0" smtClean="0"/>
              <a:t> moved to Port Angeles with an ambitious vision; to harness the power of the Elwha River to generate electricity for the Olympic Peninsula. He began buying up property along the river and in 1910 he began construction of the Elwha River dam, 5 miles from the mouth of the river.</a:t>
            </a:r>
          </a:p>
          <a:p>
            <a:endParaRPr lang="en-US" baseline="0" dirty="0" smtClean="0"/>
          </a:p>
          <a:p>
            <a:r>
              <a:rPr lang="en-US" baseline="0" dirty="0" err="1" smtClean="0"/>
              <a:t>Aldwell</a:t>
            </a:r>
            <a:r>
              <a:rPr lang="en-US" baseline="0" dirty="0" smtClean="0"/>
              <a:t> cut corners in construction of the dam and did not secure it to the bedrock. Knowing about the importance of the salmon runs on this river, the Washington State Fish Commissioner requested that </a:t>
            </a:r>
            <a:r>
              <a:rPr lang="en-US" baseline="0" dirty="0" err="1" smtClean="0"/>
              <a:t>Aldwell</a:t>
            </a:r>
            <a:r>
              <a:rPr lang="en-US" baseline="0" dirty="0" smtClean="0"/>
              <a:t> build fish passages on the dam. It was a request he ignored. </a:t>
            </a:r>
            <a:endParaRPr lang="en-US" dirty="0" smtClean="0"/>
          </a:p>
        </p:txBody>
      </p:sp>
      <p:sp>
        <p:nvSpPr>
          <p:cNvPr id="4" name="Slide Number Placeholder 3"/>
          <p:cNvSpPr>
            <a:spLocks noGrp="1"/>
          </p:cNvSpPr>
          <p:nvPr>
            <p:ph type="sldNum" sz="quarter" idx="10"/>
          </p:nvPr>
        </p:nvSpPr>
        <p:spPr/>
        <p:txBody>
          <a:bodyPr/>
          <a:lstStyle/>
          <a:p>
            <a:fld id="{95237EAA-7BE1-4C08-9A57-1766B6676CB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1912, with construction</a:t>
            </a:r>
            <a:r>
              <a:rPr lang="en-US" baseline="0" dirty="0" smtClean="0"/>
              <a:t> nearing completion and the reservoir filling behind the dam, the pressure of the building water caused the dam to blowout at its base. A torrent of water came rushing down the river. This disaster did not kill anyone, but it did cause a lot of damage downstream</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95237EAA-7BE1-4C08-9A57-1766B6676CB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Amazingly, Thomas </a:t>
            </a:r>
            <a:r>
              <a:rPr lang="en-US" dirty="0" err="1" smtClean="0"/>
              <a:t>Aldwell</a:t>
            </a:r>
            <a:r>
              <a:rPr lang="en-US" baseline="0" dirty="0" smtClean="0"/>
              <a:t> was able to get the financing to rebuild the dam and it was completed in 1913. Today, it holds the reservoir named Lake </a:t>
            </a:r>
            <a:r>
              <a:rPr lang="en-US" baseline="0" dirty="0" err="1" smtClean="0"/>
              <a:t>Aldwell</a:t>
            </a:r>
            <a:r>
              <a:rPr lang="en-US" baseline="0" dirty="0" smtClean="0"/>
              <a:t>. The electricity from the dam was used for many years to operate the pulp mill in Port Angeles, today named the Nippon Mill. Since the dam did not contain any fish passages, it immediately blocked access to 70 miles of available fish habitat and destroyed the anadromous salmon runs of the Elwha River.</a:t>
            </a:r>
            <a:endParaRPr lang="en-US" dirty="0"/>
          </a:p>
        </p:txBody>
      </p:sp>
      <p:sp>
        <p:nvSpPr>
          <p:cNvPr id="4" name="Slide Number Placeholder 3"/>
          <p:cNvSpPr>
            <a:spLocks noGrp="1"/>
          </p:cNvSpPr>
          <p:nvPr>
            <p:ph type="sldNum" sz="quarter" idx="10"/>
          </p:nvPr>
        </p:nvSpPr>
        <p:spPr/>
        <p:txBody>
          <a:bodyPr/>
          <a:lstStyle/>
          <a:p>
            <a:fld id="{44FBA55B-6741-4E11-AE80-3717F938E14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1926, Thomas </a:t>
            </a:r>
            <a:r>
              <a:rPr lang="en-US" dirty="0" err="1" smtClean="0"/>
              <a:t>Aldwell</a:t>
            </a:r>
            <a:r>
              <a:rPr lang="en-US" dirty="0" smtClean="0"/>
              <a:t> and George </a:t>
            </a:r>
            <a:r>
              <a:rPr lang="en-US" dirty="0" err="1" smtClean="0"/>
              <a:t>Glines</a:t>
            </a:r>
            <a:r>
              <a:rPr lang="en-US" baseline="0" dirty="0" smtClean="0"/>
              <a:t> built </a:t>
            </a:r>
            <a:r>
              <a:rPr lang="en-US" dirty="0" smtClean="0"/>
              <a:t>the </a:t>
            </a:r>
            <a:r>
              <a:rPr lang="en-US" dirty="0" err="1" smtClean="0"/>
              <a:t>Glines</a:t>
            </a:r>
            <a:r>
              <a:rPr lang="en-US" dirty="0" smtClean="0"/>
              <a:t> Canyon</a:t>
            </a:r>
            <a:r>
              <a:rPr lang="en-US" baseline="0" dirty="0" smtClean="0"/>
              <a:t> dam about 7 miles upstream from the Elwha Dam. It is 210 feet high and also does not have any fish passage facilities.</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area just above Lake Mills was a flat-bottom riparian</a:t>
            </a:r>
            <a:r>
              <a:rPr lang="en-US" baseline="0" dirty="0" smtClean="0"/>
              <a:t> zone containing an old-growth coniferous forest, wide riparian zones, and perhaps some grassy meadows and alder glades. However, it was clear-cut just before dam completion as seen in this first photo. The second photo shows Lake Mills today.</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A67DC-A1C8-42F8-99B2-0AD9EDE5FABC}" type="slidenum">
              <a:rPr lang="en-US"/>
              <a:pPr/>
              <a:t>9</a:t>
            </a:fld>
            <a:endParaRPr lang="en-U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r>
              <a:rPr lang="en-US" b="1" dirty="0"/>
              <a:t>Map:</a:t>
            </a:r>
            <a:r>
              <a:rPr lang="en-US" dirty="0"/>
              <a:t> Elwha watershed pre dam </a:t>
            </a:r>
            <a:r>
              <a:rPr lang="en-US" dirty="0" smtClean="0"/>
              <a:t>construction</a:t>
            </a:r>
          </a:p>
          <a:p>
            <a:endParaRPr lang="en-US" dirty="0" smtClean="0"/>
          </a:p>
          <a:p>
            <a:r>
              <a:rPr lang="en-US" dirty="0" smtClean="0"/>
              <a:t>400,000</a:t>
            </a:r>
            <a:r>
              <a:rPr lang="en-US" baseline="0" dirty="0" smtClean="0"/>
              <a:t> adult returns and over 70 miles of available habitat.</a:t>
            </a:r>
            <a:endParaRPr lang="en-US" dirty="0"/>
          </a:p>
          <a:p>
            <a:endParaRPr lang="en-US" dirty="0"/>
          </a:p>
          <a:p>
            <a:r>
              <a:rPr lang="en-US" b="1" dirty="0"/>
              <a:t>Script:</a:t>
            </a:r>
            <a:r>
              <a:rPr lang="en-US" dirty="0"/>
              <a:t> Prior to dam construction anadromous fish could reach far into the upper watershed and tributaries.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60662-3117-4E64-AF7C-06A6561EFDC8}" type="slidenum">
              <a:rPr lang="en-US"/>
              <a:pPr/>
              <a:t>10</a:t>
            </a:fld>
            <a:endParaRPr lang="en-U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r>
              <a:rPr lang="en-US" b="1" dirty="0"/>
              <a:t>Map:</a:t>
            </a:r>
            <a:r>
              <a:rPr lang="en-US" dirty="0"/>
              <a:t> Elwha River and tributaries post dam </a:t>
            </a:r>
            <a:r>
              <a:rPr lang="en-US" dirty="0" smtClean="0"/>
              <a:t>construction</a:t>
            </a:r>
          </a:p>
          <a:p>
            <a:endParaRPr lang="en-US" dirty="0" smtClean="0"/>
          </a:p>
          <a:p>
            <a:r>
              <a:rPr lang="en-US" dirty="0" smtClean="0"/>
              <a:t>Less than 4,000</a:t>
            </a:r>
            <a:r>
              <a:rPr lang="en-US" baseline="0" dirty="0" smtClean="0"/>
              <a:t> adult salmon return to the river each year, with half of them being Chinook. The rest of the salmon species have fewer than a few hundred adult returns left.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FREEING THE ELWHA</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E62F596-382F-4C96-AF84-1884A57C58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elwha_removal.ex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glines_removal.ex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hyperlink" Target="http://video-monitoring.com/construction/olympic/js.ht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Effects of the Elwha River Dams</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629400"/>
            <a:chOff x="0" y="0"/>
            <a:chExt cx="9144000" cy="6629400"/>
          </a:xfrm>
        </p:grpSpPr>
        <p:pic>
          <p:nvPicPr>
            <p:cNvPr id="562183" name="Picture 7" descr="postdam"/>
            <p:cNvPicPr>
              <a:picLocks noChangeAspect="1" noChangeArrowheads="1"/>
            </p:cNvPicPr>
            <p:nvPr/>
          </p:nvPicPr>
          <p:blipFill>
            <a:blip r:embed="rId3" cstate="print"/>
            <a:srcRect/>
            <a:stretch>
              <a:fillRect/>
            </a:stretch>
          </p:blipFill>
          <p:spPr bwMode="auto">
            <a:xfrm>
              <a:off x="0" y="0"/>
              <a:ext cx="9144000" cy="6629400"/>
            </a:xfrm>
            <a:prstGeom prst="rect">
              <a:avLst/>
            </a:prstGeom>
            <a:noFill/>
          </p:spPr>
        </p:pic>
        <p:sp>
          <p:nvSpPr>
            <p:cNvPr id="562181" name="Text Box 5"/>
            <p:cNvSpPr txBox="1">
              <a:spLocks noChangeArrowheads="1"/>
            </p:cNvSpPr>
            <p:nvPr/>
          </p:nvSpPr>
          <p:spPr bwMode="auto">
            <a:xfrm>
              <a:off x="6019800" y="381000"/>
              <a:ext cx="2182008" cy="1477328"/>
            </a:xfrm>
            <a:prstGeom prst="rect">
              <a:avLst/>
            </a:prstGeom>
            <a:noFill/>
            <a:ln w="9525">
              <a:noFill/>
              <a:miter lim="800000"/>
              <a:headEnd/>
              <a:tailEnd/>
            </a:ln>
            <a:effectLst/>
          </p:spPr>
          <p:txBody>
            <a:bodyPr wrap="none">
              <a:spAutoFit/>
            </a:bodyPr>
            <a:lstStyle/>
            <a:p>
              <a:pPr algn="ctr" eaLnBrk="0" hangingPunct="0"/>
              <a:r>
                <a:rPr lang="en-US" dirty="0">
                  <a:solidFill>
                    <a:schemeClr val="bg1"/>
                  </a:solidFill>
                  <a:latin typeface="Verdana" pitchFamily="34" charset="0"/>
                </a:rPr>
                <a:t>Anadromous Fish</a:t>
              </a:r>
              <a:br>
                <a:rPr lang="en-US" dirty="0">
                  <a:solidFill>
                    <a:schemeClr val="bg1"/>
                  </a:solidFill>
                  <a:latin typeface="Verdana" pitchFamily="34" charset="0"/>
                </a:rPr>
              </a:br>
              <a:r>
                <a:rPr lang="en-US" dirty="0">
                  <a:solidFill>
                    <a:schemeClr val="bg1"/>
                  </a:solidFill>
                  <a:latin typeface="Verdana" pitchFamily="34" charset="0"/>
                </a:rPr>
                <a:t>Post-Dam</a:t>
              </a:r>
            </a:p>
            <a:p>
              <a:pPr algn="ctr" eaLnBrk="0" hangingPunct="0"/>
              <a:endParaRPr lang="en-US" dirty="0">
                <a:solidFill>
                  <a:schemeClr val="bg1"/>
                </a:solidFill>
                <a:latin typeface="Verdana" pitchFamily="34" charset="0"/>
              </a:endParaRPr>
            </a:p>
            <a:p>
              <a:pPr algn="ctr" eaLnBrk="0" hangingPunct="0"/>
              <a:r>
                <a:rPr lang="en-US" dirty="0" smtClean="0">
                  <a:solidFill>
                    <a:schemeClr val="bg1"/>
                  </a:solidFill>
                  <a:latin typeface="Verdana" pitchFamily="34" charset="0"/>
                </a:rPr>
                <a:t>&lt; 4,000 </a:t>
              </a:r>
              <a:r>
                <a:rPr lang="en-US" dirty="0">
                  <a:solidFill>
                    <a:schemeClr val="bg1"/>
                  </a:solidFill>
                  <a:latin typeface="Verdana" pitchFamily="34" charset="0"/>
                </a:rPr>
                <a:t>returns</a:t>
              </a:r>
            </a:p>
            <a:p>
              <a:pPr algn="ctr" eaLnBrk="0" hangingPunct="0"/>
              <a:r>
                <a:rPr lang="en-US" dirty="0" smtClean="0">
                  <a:solidFill>
                    <a:schemeClr val="bg1"/>
                  </a:solidFill>
                  <a:latin typeface="Verdana" pitchFamily="34" charset="0"/>
                </a:rPr>
                <a:t>4.9 </a:t>
              </a:r>
              <a:r>
                <a:rPr lang="en-US" dirty="0">
                  <a:solidFill>
                    <a:schemeClr val="bg1"/>
                  </a:solidFill>
                  <a:latin typeface="Verdana" pitchFamily="34" charset="0"/>
                </a:rPr>
                <a:t>miles habitat</a:t>
              </a:r>
            </a:p>
          </p:txBody>
        </p:sp>
        <p:sp>
          <p:nvSpPr>
            <p:cNvPr id="4" name="Diagonal Stripe 3"/>
            <p:cNvSpPr/>
            <p:nvPr/>
          </p:nvSpPr>
          <p:spPr>
            <a:xfrm rot="3953866">
              <a:off x="2995188" y="1249473"/>
              <a:ext cx="171651" cy="162499"/>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rot="3953866">
              <a:off x="2537989" y="2468673"/>
              <a:ext cx="171651" cy="162499"/>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Freeform 6"/>
          <p:cNvSpPr/>
          <p:nvPr/>
        </p:nvSpPr>
        <p:spPr>
          <a:xfrm>
            <a:off x="2528799" y="2550933"/>
            <a:ext cx="288964" cy="306190"/>
          </a:xfrm>
          <a:custGeom>
            <a:avLst/>
            <a:gdLst>
              <a:gd name="connsiteX0" fmla="*/ 92095 w 215393"/>
              <a:gd name="connsiteY0" fmla="*/ 27161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123782 w 215393"/>
              <a:gd name="connsiteY26" fmla="*/ 4527 h 312345"/>
              <a:gd name="connsiteX27" fmla="*/ 110202 w 215393"/>
              <a:gd name="connsiteY27" fmla="*/ 0 h 312345"/>
              <a:gd name="connsiteX28" fmla="*/ 78515 w 215393"/>
              <a:gd name="connsiteY28" fmla="*/ 4527 h 312345"/>
              <a:gd name="connsiteX29" fmla="*/ 69461 w 215393"/>
              <a:gd name="connsiteY29" fmla="*/ 13581 h 312345"/>
              <a:gd name="connsiteX30" fmla="*/ 92095 w 215393"/>
              <a:gd name="connsiteY30" fmla="*/ 27161 h 312345"/>
              <a:gd name="connsiteX0" fmla="*/ 92095 w 215393"/>
              <a:gd name="connsiteY0" fmla="*/ 22634 h 307818"/>
              <a:gd name="connsiteX1" fmla="*/ 46827 w 215393"/>
              <a:gd name="connsiteY1" fmla="*/ 27161 h 307818"/>
              <a:gd name="connsiteX2" fmla="*/ 33247 w 215393"/>
              <a:gd name="connsiteY2" fmla="*/ 31687 h 307818"/>
              <a:gd name="connsiteX3" fmla="*/ 15140 w 215393"/>
              <a:gd name="connsiteY3" fmla="*/ 49794 h 307818"/>
              <a:gd name="connsiteX4" fmla="*/ 10614 w 215393"/>
              <a:gd name="connsiteY4" fmla="*/ 144856 h 307818"/>
              <a:gd name="connsiteX5" fmla="*/ 15140 w 215393"/>
              <a:gd name="connsiteY5" fmla="*/ 158436 h 307818"/>
              <a:gd name="connsiteX6" fmla="*/ 33247 w 215393"/>
              <a:gd name="connsiteY6" fmla="*/ 176543 h 307818"/>
              <a:gd name="connsiteX7" fmla="*/ 37774 w 215393"/>
              <a:gd name="connsiteY7" fmla="*/ 190123 h 307818"/>
              <a:gd name="connsiteX8" fmla="*/ 60408 w 215393"/>
              <a:gd name="connsiteY8" fmla="*/ 194650 h 307818"/>
              <a:gd name="connsiteX9" fmla="*/ 73988 w 215393"/>
              <a:gd name="connsiteY9" fmla="*/ 199176 h 307818"/>
              <a:gd name="connsiteX10" fmla="*/ 101148 w 215393"/>
              <a:gd name="connsiteY10" fmla="*/ 212757 h 307818"/>
              <a:gd name="connsiteX11" fmla="*/ 114728 w 215393"/>
              <a:gd name="connsiteY11" fmla="*/ 221810 h 307818"/>
              <a:gd name="connsiteX12" fmla="*/ 128309 w 215393"/>
              <a:gd name="connsiteY12" fmla="*/ 226337 h 307818"/>
              <a:gd name="connsiteX13" fmla="*/ 141889 w 215393"/>
              <a:gd name="connsiteY13" fmla="*/ 235390 h 307818"/>
              <a:gd name="connsiteX14" fmla="*/ 159996 w 215393"/>
              <a:gd name="connsiteY14" fmla="*/ 253497 h 307818"/>
              <a:gd name="connsiteX15" fmla="*/ 173576 w 215393"/>
              <a:gd name="connsiteY15" fmla="*/ 307818 h 307818"/>
              <a:gd name="connsiteX16" fmla="*/ 196210 w 215393"/>
              <a:gd name="connsiteY16" fmla="*/ 276131 h 307818"/>
              <a:gd name="connsiteX17" fmla="*/ 205263 w 215393"/>
              <a:gd name="connsiteY17" fmla="*/ 267077 h 307818"/>
              <a:gd name="connsiteX18" fmla="*/ 214317 w 215393"/>
              <a:gd name="connsiteY18" fmla="*/ 258024 h 307818"/>
              <a:gd name="connsiteX19" fmla="*/ 209790 w 215393"/>
              <a:gd name="connsiteY19" fmla="*/ 126749 h 307818"/>
              <a:gd name="connsiteX20" fmla="*/ 196210 w 215393"/>
              <a:gd name="connsiteY20" fmla="*/ 117695 h 307818"/>
              <a:gd name="connsiteX21" fmla="*/ 178103 w 215393"/>
              <a:gd name="connsiteY21" fmla="*/ 99588 h 307818"/>
              <a:gd name="connsiteX22" fmla="*/ 169049 w 215393"/>
              <a:gd name="connsiteY22" fmla="*/ 90535 h 307818"/>
              <a:gd name="connsiteX23" fmla="*/ 159996 w 215393"/>
              <a:gd name="connsiteY23" fmla="*/ 81481 h 307818"/>
              <a:gd name="connsiteX24" fmla="*/ 150942 w 215393"/>
              <a:gd name="connsiteY24" fmla="*/ 45268 h 307818"/>
              <a:gd name="connsiteX25" fmla="*/ 141889 w 215393"/>
              <a:gd name="connsiteY25" fmla="*/ 18107 h 307818"/>
              <a:gd name="connsiteX26" fmla="*/ 123782 w 215393"/>
              <a:gd name="connsiteY26" fmla="*/ 0 h 307818"/>
              <a:gd name="connsiteX27" fmla="*/ 78515 w 215393"/>
              <a:gd name="connsiteY27" fmla="*/ 0 h 307818"/>
              <a:gd name="connsiteX28" fmla="*/ 69461 w 215393"/>
              <a:gd name="connsiteY28" fmla="*/ 9054 h 307818"/>
              <a:gd name="connsiteX29" fmla="*/ 92095 w 215393"/>
              <a:gd name="connsiteY29" fmla="*/ 22634 h 307818"/>
              <a:gd name="connsiteX0" fmla="*/ 92095 w 215393"/>
              <a:gd name="connsiteY0" fmla="*/ 22634 h 307818"/>
              <a:gd name="connsiteX1" fmla="*/ 46827 w 215393"/>
              <a:gd name="connsiteY1" fmla="*/ 27161 h 307818"/>
              <a:gd name="connsiteX2" fmla="*/ 33247 w 215393"/>
              <a:gd name="connsiteY2" fmla="*/ 31687 h 307818"/>
              <a:gd name="connsiteX3" fmla="*/ 15140 w 215393"/>
              <a:gd name="connsiteY3" fmla="*/ 49794 h 307818"/>
              <a:gd name="connsiteX4" fmla="*/ 10614 w 215393"/>
              <a:gd name="connsiteY4" fmla="*/ 144856 h 307818"/>
              <a:gd name="connsiteX5" fmla="*/ 15140 w 215393"/>
              <a:gd name="connsiteY5" fmla="*/ 158436 h 307818"/>
              <a:gd name="connsiteX6" fmla="*/ 33247 w 215393"/>
              <a:gd name="connsiteY6" fmla="*/ 176543 h 307818"/>
              <a:gd name="connsiteX7" fmla="*/ 37774 w 215393"/>
              <a:gd name="connsiteY7" fmla="*/ 190123 h 307818"/>
              <a:gd name="connsiteX8" fmla="*/ 60408 w 215393"/>
              <a:gd name="connsiteY8" fmla="*/ 194650 h 307818"/>
              <a:gd name="connsiteX9" fmla="*/ 73988 w 215393"/>
              <a:gd name="connsiteY9" fmla="*/ 199176 h 307818"/>
              <a:gd name="connsiteX10" fmla="*/ 101148 w 215393"/>
              <a:gd name="connsiteY10" fmla="*/ 212757 h 307818"/>
              <a:gd name="connsiteX11" fmla="*/ 114728 w 215393"/>
              <a:gd name="connsiteY11" fmla="*/ 221810 h 307818"/>
              <a:gd name="connsiteX12" fmla="*/ 128309 w 215393"/>
              <a:gd name="connsiteY12" fmla="*/ 226337 h 307818"/>
              <a:gd name="connsiteX13" fmla="*/ 141889 w 215393"/>
              <a:gd name="connsiteY13" fmla="*/ 235390 h 307818"/>
              <a:gd name="connsiteX14" fmla="*/ 159996 w 215393"/>
              <a:gd name="connsiteY14" fmla="*/ 253497 h 307818"/>
              <a:gd name="connsiteX15" fmla="*/ 173576 w 215393"/>
              <a:gd name="connsiteY15" fmla="*/ 307818 h 307818"/>
              <a:gd name="connsiteX16" fmla="*/ 196210 w 215393"/>
              <a:gd name="connsiteY16" fmla="*/ 276131 h 307818"/>
              <a:gd name="connsiteX17" fmla="*/ 205263 w 215393"/>
              <a:gd name="connsiteY17" fmla="*/ 267077 h 307818"/>
              <a:gd name="connsiteX18" fmla="*/ 214317 w 215393"/>
              <a:gd name="connsiteY18" fmla="*/ 258024 h 307818"/>
              <a:gd name="connsiteX19" fmla="*/ 209790 w 215393"/>
              <a:gd name="connsiteY19" fmla="*/ 126749 h 307818"/>
              <a:gd name="connsiteX20" fmla="*/ 196210 w 215393"/>
              <a:gd name="connsiteY20" fmla="*/ 117695 h 307818"/>
              <a:gd name="connsiteX21" fmla="*/ 178103 w 215393"/>
              <a:gd name="connsiteY21" fmla="*/ 99588 h 307818"/>
              <a:gd name="connsiteX22" fmla="*/ 169049 w 215393"/>
              <a:gd name="connsiteY22" fmla="*/ 90535 h 307818"/>
              <a:gd name="connsiteX23" fmla="*/ 159996 w 215393"/>
              <a:gd name="connsiteY23" fmla="*/ 81481 h 307818"/>
              <a:gd name="connsiteX24" fmla="*/ 150942 w 215393"/>
              <a:gd name="connsiteY24" fmla="*/ 45268 h 307818"/>
              <a:gd name="connsiteX25" fmla="*/ 141889 w 215393"/>
              <a:gd name="connsiteY25" fmla="*/ 18107 h 307818"/>
              <a:gd name="connsiteX26" fmla="*/ 78515 w 215393"/>
              <a:gd name="connsiteY26" fmla="*/ 0 h 307818"/>
              <a:gd name="connsiteX27" fmla="*/ 69461 w 215393"/>
              <a:gd name="connsiteY27" fmla="*/ 9054 h 307818"/>
              <a:gd name="connsiteX28" fmla="*/ 92095 w 215393"/>
              <a:gd name="connsiteY28" fmla="*/ 22634 h 307818"/>
              <a:gd name="connsiteX0" fmla="*/ 92095 w 215393"/>
              <a:gd name="connsiteY0" fmla="*/ 22634 h 307818"/>
              <a:gd name="connsiteX1" fmla="*/ 46827 w 215393"/>
              <a:gd name="connsiteY1" fmla="*/ 27161 h 307818"/>
              <a:gd name="connsiteX2" fmla="*/ 33247 w 215393"/>
              <a:gd name="connsiteY2" fmla="*/ 31687 h 307818"/>
              <a:gd name="connsiteX3" fmla="*/ 15140 w 215393"/>
              <a:gd name="connsiteY3" fmla="*/ 49794 h 307818"/>
              <a:gd name="connsiteX4" fmla="*/ 10614 w 215393"/>
              <a:gd name="connsiteY4" fmla="*/ 144856 h 307818"/>
              <a:gd name="connsiteX5" fmla="*/ 15140 w 215393"/>
              <a:gd name="connsiteY5" fmla="*/ 158436 h 307818"/>
              <a:gd name="connsiteX6" fmla="*/ 33247 w 215393"/>
              <a:gd name="connsiteY6" fmla="*/ 176543 h 307818"/>
              <a:gd name="connsiteX7" fmla="*/ 37774 w 215393"/>
              <a:gd name="connsiteY7" fmla="*/ 190123 h 307818"/>
              <a:gd name="connsiteX8" fmla="*/ 60408 w 215393"/>
              <a:gd name="connsiteY8" fmla="*/ 194650 h 307818"/>
              <a:gd name="connsiteX9" fmla="*/ 73988 w 215393"/>
              <a:gd name="connsiteY9" fmla="*/ 199176 h 307818"/>
              <a:gd name="connsiteX10" fmla="*/ 101148 w 215393"/>
              <a:gd name="connsiteY10" fmla="*/ 212757 h 307818"/>
              <a:gd name="connsiteX11" fmla="*/ 114728 w 215393"/>
              <a:gd name="connsiteY11" fmla="*/ 221810 h 307818"/>
              <a:gd name="connsiteX12" fmla="*/ 128309 w 215393"/>
              <a:gd name="connsiteY12" fmla="*/ 226337 h 307818"/>
              <a:gd name="connsiteX13" fmla="*/ 141889 w 215393"/>
              <a:gd name="connsiteY13" fmla="*/ 235390 h 307818"/>
              <a:gd name="connsiteX14" fmla="*/ 159996 w 215393"/>
              <a:gd name="connsiteY14" fmla="*/ 253497 h 307818"/>
              <a:gd name="connsiteX15" fmla="*/ 173576 w 215393"/>
              <a:gd name="connsiteY15" fmla="*/ 307818 h 307818"/>
              <a:gd name="connsiteX16" fmla="*/ 196210 w 215393"/>
              <a:gd name="connsiteY16" fmla="*/ 276131 h 307818"/>
              <a:gd name="connsiteX17" fmla="*/ 205263 w 215393"/>
              <a:gd name="connsiteY17" fmla="*/ 267077 h 307818"/>
              <a:gd name="connsiteX18" fmla="*/ 214317 w 215393"/>
              <a:gd name="connsiteY18" fmla="*/ 258024 h 307818"/>
              <a:gd name="connsiteX19" fmla="*/ 209790 w 215393"/>
              <a:gd name="connsiteY19" fmla="*/ 126749 h 307818"/>
              <a:gd name="connsiteX20" fmla="*/ 196210 w 215393"/>
              <a:gd name="connsiteY20" fmla="*/ 117695 h 307818"/>
              <a:gd name="connsiteX21" fmla="*/ 178103 w 215393"/>
              <a:gd name="connsiteY21" fmla="*/ 99588 h 307818"/>
              <a:gd name="connsiteX22" fmla="*/ 169049 w 215393"/>
              <a:gd name="connsiteY22" fmla="*/ 90535 h 307818"/>
              <a:gd name="connsiteX23" fmla="*/ 159996 w 215393"/>
              <a:gd name="connsiteY23" fmla="*/ 81481 h 307818"/>
              <a:gd name="connsiteX24" fmla="*/ 150942 w 215393"/>
              <a:gd name="connsiteY24" fmla="*/ 45268 h 307818"/>
              <a:gd name="connsiteX25" fmla="*/ 141889 w 215393"/>
              <a:gd name="connsiteY25" fmla="*/ 18107 h 307818"/>
              <a:gd name="connsiteX26" fmla="*/ 78515 w 215393"/>
              <a:gd name="connsiteY26" fmla="*/ 0 h 307818"/>
              <a:gd name="connsiteX27" fmla="*/ 92095 w 215393"/>
              <a:gd name="connsiteY27" fmla="*/ 22634 h 307818"/>
              <a:gd name="connsiteX0" fmla="*/ 78515 w 215393"/>
              <a:gd name="connsiteY0" fmla="*/ 0 h 307818"/>
              <a:gd name="connsiteX1" fmla="*/ 46827 w 215393"/>
              <a:gd name="connsiteY1" fmla="*/ 27161 h 307818"/>
              <a:gd name="connsiteX2" fmla="*/ 33247 w 215393"/>
              <a:gd name="connsiteY2" fmla="*/ 31687 h 307818"/>
              <a:gd name="connsiteX3" fmla="*/ 15140 w 215393"/>
              <a:gd name="connsiteY3" fmla="*/ 49794 h 307818"/>
              <a:gd name="connsiteX4" fmla="*/ 10614 w 215393"/>
              <a:gd name="connsiteY4" fmla="*/ 144856 h 307818"/>
              <a:gd name="connsiteX5" fmla="*/ 15140 w 215393"/>
              <a:gd name="connsiteY5" fmla="*/ 158436 h 307818"/>
              <a:gd name="connsiteX6" fmla="*/ 33247 w 215393"/>
              <a:gd name="connsiteY6" fmla="*/ 176543 h 307818"/>
              <a:gd name="connsiteX7" fmla="*/ 37774 w 215393"/>
              <a:gd name="connsiteY7" fmla="*/ 190123 h 307818"/>
              <a:gd name="connsiteX8" fmla="*/ 60408 w 215393"/>
              <a:gd name="connsiteY8" fmla="*/ 194650 h 307818"/>
              <a:gd name="connsiteX9" fmla="*/ 73988 w 215393"/>
              <a:gd name="connsiteY9" fmla="*/ 199176 h 307818"/>
              <a:gd name="connsiteX10" fmla="*/ 101148 w 215393"/>
              <a:gd name="connsiteY10" fmla="*/ 212757 h 307818"/>
              <a:gd name="connsiteX11" fmla="*/ 114728 w 215393"/>
              <a:gd name="connsiteY11" fmla="*/ 221810 h 307818"/>
              <a:gd name="connsiteX12" fmla="*/ 128309 w 215393"/>
              <a:gd name="connsiteY12" fmla="*/ 226337 h 307818"/>
              <a:gd name="connsiteX13" fmla="*/ 141889 w 215393"/>
              <a:gd name="connsiteY13" fmla="*/ 235390 h 307818"/>
              <a:gd name="connsiteX14" fmla="*/ 159996 w 215393"/>
              <a:gd name="connsiteY14" fmla="*/ 253497 h 307818"/>
              <a:gd name="connsiteX15" fmla="*/ 173576 w 215393"/>
              <a:gd name="connsiteY15" fmla="*/ 307818 h 307818"/>
              <a:gd name="connsiteX16" fmla="*/ 196210 w 215393"/>
              <a:gd name="connsiteY16" fmla="*/ 276131 h 307818"/>
              <a:gd name="connsiteX17" fmla="*/ 205263 w 215393"/>
              <a:gd name="connsiteY17" fmla="*/ 267077 h 307818"/>
              <a:gd name="connsiteX18" fmla="*/ 214317 w 215393"/>
              <a:gd name="connsiteY18" fmla="*/ 258024 h 307818"/>
              <a:gd name="connsiteX19" fmla="*/ 209790 w 215393"/>
              <a:gd name="connsiteY19" fmla="*/ 126749 h 307818"/>
              <a:gd name="connsiteX20" fmla="*/ 196210 w 215393"/>
              <a:gd name="connsiteY20" fmla="*/ 117695 h 307818"/>
              <a:gd name="connsiteX21" fmla="*/ 178103 w 215393"/>
              <a:gd name="connsiteY21" fmla="*/ 99588 h 307818"/>
              <a:gd name="connsiteX22" fmla="*/ 169049 w 215393"/>
              <a:gd name="connsiteY22" fmla="*/ 90535 h 307818"/>
              <a:gd name="connsiteX23" fmla="*/ 159996 w 215393"/>
              <a:gd name="connsiteY23" fmla="*/ 81481 h 307818"/>
              <a:gd name="connsiteX24" fmla="*/ 150942 w 215393"/>
              <a:gd name="connsiteY24" fmla="*/ 45268 h 307818"/>
              <a:gd name="connsiteX25" fmla="*/ 141889 w 215393"/>
              <a:gd name="connsiteY25" fmla="*/ 18107 h 307818"/>
              <a:gd name="connsiteX26" fmla="*/ 78515 w 215393"/>
              <a:gd name="connsiteY26" fmla="*/ 0 h 307818"/>
              <a:gd name="connsiteX0" fmla="*/ 78515 w 215393"/>
              <a:gd name="connsiteY0" fmla="*/ 0 h 307818"/>
              <a:gd name="connsiteX1" fmla="*/ 46827 w 215393"/>
              <a:gd name="connsiteY1" fmla="*/ 27161 h 307818"/>
              <a:gd name="connsiteX2" fmla="*/ 33247 w 215393"/>
              <a:gd name="connsiteY2" fmla="*/ 31687 h 307818"/>
              <a:gd name="connsiteX3" fmla="*/ 15140 w 215393"/>
              <a:gd name="connsiteY3" fmla="*/ 49794 h 307818"/>
              <a:gd name="connsiteX4" fmla="*/ 10614 w 215393"/>
              <a:gd name="connsiteY4" fmla="*/ 144856 h 307818"/>
              <a:gd name="connsiteX5" fmla="*/ 15140 w 215393"/>
              <a:gd name="connsiteY5" fmla="*/ 158436 h 307818"/>
              <a:gd name="connsiteX6" fmla="*/ 33247 w 215393"/>
              <a:gd name="connsiteY6" fmla="*/ 176543 h 307818"/>
              <a:gd name="connsiteX7" fmla="*/ 37774 w 215393"/>
              <a:gd name="connsiteY7" fmla="*/ 190123 h 307818"/>
              <a:gd name="connsiteX8" fmla="*/ 60408 w 215393"/>
              <a:gd name="connsiteY8" fmla="*/ 194650 h 307818"/>
              <a:gd name="connsiteX9" fmla="*/ 73988 w 215393"/>
              <a:gd name="connsiteY9" fmla="*/ 199176 h 307818"/>
              <a:gd name="connsiteX10" fmla="*/ 101148 w 215393"/>
              <a:gd name="connsiteY10" fmla="*/ 212757 h 307818"/>
              <a:gd name="connsiteX11" fmla="*/ 114728 w 215393"/>
              <a:gd name="connsiteY11" fmla="*/ 221810 h 307818"/>
              <a:gd name="connsiteX12" fmla="*/ 128309 w 215393"/>
              <a:gd name="connsiteY12" fmla="*/ 226337 h 307818"/>
              <a:gd name="connsiteX13" fmla="*/ 141889 w 215393"/>
              <a:gd name="connsiteY13" fmla="*/ 235390 h 307818"/>
              <a:gd name="connsiteX14" fmla="*/ 159996 w 215393"/>
              <a:gd name="connsiteY14" fmla="*/ 253497 h 307818"/>
              <a:gd name="connsiteX15" fmla="*/ 173576 w 215393"/>
              <a:gd name="connsiteY15" fmla="*/ 307818 h 307818"/>
              <a:gd name="connsiteX16" fmla="*/ 196210 w 215393"/>
              <a:gd name="connsiteY16" fmla="*/ 276131 h 307818"/>
              <a:gd name="connsiteX17" fmla="*/ 205263 w 215393"/>
              <a:gd name="connsiteY17" fmla="*/ 267077 h 307818"/>
              <a:gd name="connsiteX18" fmla="*/ 214317 w 215393"/>
              <a:gd name="connsiteY18" fmla="*/ 258024 h 307818"/>
              <a:gd name="connsiteX19" fmla="*/ 209790 w 215393"/>
              <a:gd name="connsiteY19" fmla="*/ 126749 h 307818"/>
              <a:gd name="connsiteX20" fmla="*/ 196210 w 215393"/>
              <a:gd name="connsiteY20" fmla="*/ 117695 h 307818"/>
              <a:gd name="connsiteX21" fmla="*/ 178103 w 215393"/>
              <a:gd name="connsiteY21" fmla="*/ 99588 h 307818"/>
              <a:gd name="connsiteX22" fmla="*/ 169049 w 215393"/>
              <a:gd name="connsiteY22" fmla="*/ 90535 h 307818"/>
              <a:gd name="connsiteX23" fmla="*/ 159996 w 215393"/>
              <a:gd name="connsiteY23" fmla="*/ 81481 h 307818"/>
              <a:gd name="connsiteX24" fmla="*/ 150942 w 215393"/>
              <a:gd name="connsiteY24" fmla="*/ 45268 h 307818"/>
              <a:gd name="connsiteX25" fmla="*/ 141889 w 215393"/>
              <a:gd name="connsiteY25" fmla="*/ 18107 h 307818"/>
              <a:gd name="connsiteX26" fmla="*/ 78515 w 215393"/>
              <a:gd name="connsiteY26" fmla="*/ 0 h 307818"/>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78515 w 215393"/>
              <a:gd name="connsiteY26" fmla="*/ 4527 h 312345"/>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78515 w 215393"/>
              <a:gd name="connsiteY26" fmla="*/ 4527 h 312345"/>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132835 w 215393"/>
              <a:gd name="connsiteY26" fmla="*/ 13581 h 312345"/>
              <a:gd name="connsiteX27" fmla="*/ 78515 w 215393"/>
              <a:gd name="connsiteY27" fmla="*/ 4527 h 312345"/>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132835 w 215393"/>
              <a:gd name="connsiteY26" fmla="*/ 13581 h 312345"/>
              <a:gd name="connsiteX27" fmla="*/ 78515 w 215393"/>
              <a:gd name="connsiteY27" fmla="*/ 4527 h 312345"/>
              <a:gd name="connsiteX0" fmla="*/ 78515 w 215393"/>
              <a:gd name="connsiteY0" fmla="*/ 6036 h 313854"/>
              <a:gd name="connsiteX1" fmla="*/ 46827 w 215393"/>
              <a:gd name="connsiteY1" fmla="*/ 33197 h 313854"/>
              <a:gd name="connsiteX2" fmla="*/ 33247 w 215393"/>
              <a:gd name="connsiteY2" fmla="*/ 37723 h 313854"/>
              <a:gd name="connsiteX3" fmla="*/ 15140 w 215393"/>
              <a:gd name="connsiteY3" fmla="*/ 55830 h 313854"/>
              <a:gd name="connsiteX4" fmla="*/ 10614 w 215393"/>
              <a:gd name="connsiteY4" fmla="*/ 150892 h 313854"/>
              <a:gd name="connsiteX5" fmla="*/ 15140 w 215393"/>
              <a:gd name="connsiteY5" fmla="*/ 164472 h 313854"/>
              <a:gd name="connsiteX6" fmla="*/ 33247 w 215393"/>
              <a:gd name="connsiteY6" fmla="*/ 182579 h 313854"/>
              <a:gd name="connsiteX7" fmla="*/ 37774 w 215393"/>
              <a:gd name="connsiteY7" fmla="*/ 196159 h 313854"/>
              <a:gd name="connsiteX8" fmla="*/ 60408 w 215393"/>
              <a:gd name="connsiteY8" fmla="*/ 200686 h 313854"/>
              <a:gd name="connsiteX9" fmla="*/ 73988 w 215393"/>
              <a:gd name="connsiteY9" fmla="*/ 205212 h 313854"/>
              <a:gd name="connsiteX10" fmla="*/ 101148 w 215393"/>
              <a:gd name="connsiteY10" fmla="*/ 218793 h 313854"/>
              <a:gd name="connsiteX11" fmla="*/ 114728 w 215393"/>
              <a:gd name="connsiteY11" fmla="*/ 227846 h 313854"/>
              <a:gd name="connsiteX12" fmla="*/ 128309 w 215393"/>
              <a:gd name="connsiteY12" fmla="*/ 232373 h 313854"/>
              <a:gd name="connsiteX13" fmla="*/ 141889 w 215393"/>
              <a:gd name="connsiteY13" fmla="*/ 241426 h 313854"/>
              <a:gd name="connsiteX14" fmla="*/ 159996 w 215393"/>
              <a:gd name="connsiteY14" fmla="*/ 259533 h 313854"/>
              <a:gd name="connsiteX15" fmla="*/ 173576 w 215393"/>
              <a:gd name="connsiteY15" fmla="*/ 313854 h 313854"/>
              <a:gd name="connsiteX16" fmla="*/ 196210 w 215393"/>
              <a:gd name="connsiteY16" fmla="*/ 282167 h 313854"/>
              <a:gd name="connsiteX17" fmla="*/ 205263 w 215393"/>
              <a:gd name="connsiteY17" fmla="*/ 273113 h 313854"/>
              <a:gd name="connsiteX18" fmla="*/ 214317 w 215393"/>
              <a:gd name="connsiteY18" fmla="*/ 264060 h 313854"/>
              <a:gd name="connsiteX19" fmla="*/ 209790 w 215393"/>
              <a:gd name="connsiteY19" fmla="*/ 132785 h 313854"/>
              <a:gd name="connsiteX20" fmla="*/ 196210 w 215393"/>
              <a:gd name="connsiteY20" fmla="*/ 123731 h 313854"/>
              <a:gd name="connsiteX21" fmla="*/ 178103 w 215393"/>
              <a:gd name="connsiteY21" fmla="*/ 105624 h 313854"/>
              <a:gd name="connsiteX22" fmla="*/ 169049 w 215393"/>
              <a:gd name="connsiteY22" fmla="*/ 96571 h 313854"/>
              <a:gd name="connsiteX23" fmla="*/ 159996 w 215393"/>
              <a:gd name="connsiteY23" fmla="*/ 87517 h 313854"/>
              <a:gd name="connsiteX24" fmla="*/ 150942 w 215393"/>
              <a:gd name="connsiteY24" fmla="*/ 51304 h 313854"/>
              <a:gd name="connsiteX25" fmla="*/ 141889 w 215393"/>
              <a:gd name="connsiteY25" fmla="*/ 24143 h 313854"/>
              <a:gd name="connsiteX26" fmla="*/ 132835 w 215393"/>
              <a:gd name="connsiteY26" fmla="*/ 15090 h 313854"/>
              <a:gd name="connsiteX27" fmla="*/ 123782 w 215393"/>
              <a:gd name="connsiteY27" fmla="*/ 1509 h 313854"/>
              <a:gd name="connsiteX28" fmla="*/ 78515 w 215393"/>
              <a:gd name="connsiteY28" fmla="*/ 6036 h 313854"/>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132835 w 215393"/>
              <a:gd name="connsiteY26" fmla="*/ 13581 h 312345"/>
              <a:gd name="connsiteX27" fmla="*/ 78515 w 215393"/>
              <a:gd name="connsiteY27" fmla="*/ 4527 h 312345"/>
              <a:gd name="connsiteX0" fmla="*/ 78515 w 224275"/>
              <a:gd name="connsiteY0" fmla="*/ 4527 h 312345"/>
              <a:gd name="connsiteX1" fmla="*/ 46827 w 224275"/>
              <a:gd name="connsiteY1" fmla="*/ 31688 h 312345"/>
              <a:gd name="connsiteX2" fmla="*/ 33247 w 224275"/>
              <a:gd name="connsiteY2" fmla="*/ 36214 h 312345"/>
              <a:gd name="connsiteX3" fmla="*/ 15140 w 224275"/>
              <a:gd name="connsiteY3" fmla="*/ 54321 h 312345"/>
              <a:gd name="connsiteX4" fmla="*/ 10614 w 224275"/>
              <a:gd name="connsiteY4" fmla="*/ 149383 h 312345"/>
              <a:gd name="connsiteX5" fmla="*/ 15140 w 224275"/>
              <a:gd name="connsiteY5" fmla="*/ 162963 h 312345"/>
              <a:gd name="connsiteX6" fmla="*/ 33247 w 224275"/>
              <a:gd name="connsiteY6" fmla="*/ 181070 h 312345"/>
              <a:gd name="connsiteX7" fmla="*/ 37774 w 224275"/>
              <a:gd name="connsiteY7" fmla="*/ 194650 h 312345"/>
              <a:gd name="connsiteX8" fmla="*/ 60408 w 224275"/>
              <a:gd name="connsiteY8" fmla="*/ 199177 h 312345"/>
              <a:gd name="connsiteX9" fmla="*/ 73988 w 224275"/>
              <a:gd name="connsiteY9" fmla="*/ 203703 h 312345"/>
              <a:gd name="connsiteX10" fmla="*/ 101148 w 224275"/>
              <a:gd name="connsiteY10" fmla="*/ 217284 h 312345"/>
              <a:gd name="connsiteX11" fmla="*/ 114728 w 224275"/>
              <a:gd name="connsiteY11" fmla="*/ 226337 h 312345"/>
              <a:gd name="connsiteX12" fmla="*/ 128309 w 224275"/>
              <a:gd name="connsiteY12" fmla="*/ 230864 h 312345"/>
              <a:gd name="connsiteX13" fmla="*/ 141889 w 224275"/>
              <a:gd name="connsiteY13" fmla="*/ 239917 h 312345"/>
              <a:gd name="connsiteX14" fmla="*/ 159996 w 224275"/>
              <a:gd name="connsiteY14" fmla="*/ 258024 h 312345"/>
              <a:gd name="connsiteX15" fmla="*/ 173576 w 224275"/>
              <a:gd name="connsiteY15" fmla="*/ 312345 h 312345"/>
              <a:gd name="connsiteX16" fmla="*/ 196210 w 224275"/>
              <a:gd name="connsiteY16" fmla="*/ 280658 h 312345"/>
              <a:gd name="connsiteX17" fmla="*/ 205263 w 224275"/>
              <a:gd name="connsiteY17" fmla="*/ 271604 h 312345"/>
              <a:gd name="connsiteX18" fmla="*/ 214317 w 224275"/>
              <a:gd name="connsiteY18" fmla="*/ 262551 h 312345"/>
              <a:gd name="connsiteX19" fmla="*/ 209790 w 224275"/>
              <a:gd name="connsiteY19" fmla="*/ 131276 h 312345"/>
              <a:gd name="connsiteX20" fmla="*/ 196210 w 224275"/>
              <a:gd name="connsiteY20" fmla="*/ 122222 h 312345"/>
              <a:gd name="connsiteX21" fmla="*/ 178103 w 224275"/>
              <a:gd name="connsiteY21" fmla="*/ 104115 h 312345"/>
              <a:gd name="connsiteX22" fmla="*/ 169049 w 224275"/>
              <a:gd name="connsiteY22" fmla="*/ 95062 h 312345"/>
              <a:gd name="connsiteX23" fmla="*/ 159996 w 224275"/>
              <a:gd name="connsiteY23" fmla="*/ 86008 h 312345"/>
              <a:gd name="connsiteX24" fmla="*/ 150942 w 224275"/>
              <a:gd name="connsiteY24" fmla="*/ 49795 h 312345"/>
              <a:gd name="connsiteX25" fmla="*/ 141889 w 224275"/>
              <a:gd name="connsiteY25" fmla="*/ 22634 h 312345"/>
              <a:gd name="connsiteX26" fmla="*/ 224275 w 224275"/>
              <a:gd name="connsiteY26" fmla="*/ 105021 h 312345"/>
              <a:gd name="connsiteX0" fmla="*/ 78515 w 224275"/>
              <a:gd name="connsiteY0" fmla="*/ 4677 h 312495"/>
              <a:gd name="connsiteX1" fmla="*/ 46827 w 224275"/>
              <a:gd name="connsiteY1" fmla="*/ 31838 h 312495"/>
              <a:gd name="connsiteX2" fmla="*/ 33247 w 224275"/>
              <a:gd name="connsiteY2" fmla="*/ 36364 h 312495"/>
              <a:gd name="connsiteX3" fmla="*/ 15140 w 224275"/>
              <a:gd name="connsiteY3" fmla="*/ 54471 h 312495"/>
              <a:gd name="connsiteX4" fmla="*/ 10614 w 224275"/>
              <a:gd name="connsiteY4" fmla="*/ 149533 h 312495"/>
              <a:gd name="connsiteX5" fmla="*/ 15140 w 224275"/>
              <a:gd name="connsiteY5" fmla="*/ 163113 h 312495"/>
              <a:gd name="connsiteX6" fmla="*/ 33247 w 224275"/>
              <a:gd name="connsiteY6" fmla="*/ 181220 h 312495"/>
              <a:gd name="connsiteX7" fmla="*/ 37774 w 224275"/>
              <a:gd name="connsiteY7" fmla="*/ 194800 h 312495"/>
              <a:gd name="connsiteX8" fmla="*/ 60408 w 224275"/>
              <a:gd name="connsiteY8" fmla="*/ 199327 h 312495"/>
              <a:gd name="connsiteX9" fmla="*/ 73988 w 224275"/>
              <a:gd name="connsiteY9" fmla="*/ 203853 h 312495"/>
              <a:gd name="connsiteX10" fmla="*/ 101148 w 224275"/>
              <a:gd name="connsiteY10" fmla="*/ 217434 h 312495"/>
              <a:gd name="connsiteX11" fmla="*/ 114728 w 224275"/>
              <a:gd name="connsiteY11" fmla="*/ 226487 h 312495"/>
              <a:gd name="connsiteX12" fmla="*/ 128309 w 224275"/>
              <a:gd name="connsiteY12" fmla="*/ 231014 h 312495"/>
              <a:gd name="connsiteX13" fmla="*/ 141889 w 224275"/>
              <a:gd name="connsiteY13" fmla="*/ 240067 h 312495"/>
              <a:gd name="connsiteX14" fmla="*/ 159996 w 224275"/>
              <a:gd name="connsiteY14" fmla="*/ 258174 h 312495"/>
              <a:gd name="connsiteX15" fmla="*/ 173576 w 224275"/>
              <a:gd name="connsiteY15" fmla="*/ 312495 h 312495"/>
              <a:gd name="connsiteX16" fmla="*/ 196210 w 224275"/>
              <a:gd name="connsiteY16" fmla="*/ 280808 h 312495"/>
              <a:gd name="connsiteX17" fmla="*/ 205263 w 224275"/>
              <a:gd name="connsiteY17" fmla="*/ 271754 h 312495"/>
              <a:gd name="connsiteX18" fmla="*/ 214317 w 224275"/>
              <a:gd name="connsiteY18" fmla="*/ 262701 h 312495"/>
              <a:gd name="connsiteX19" fmla="*/ 209790 w 224275"/>
              <a:gd name="connsiteY19" fmla="*/ 131426 h 312495"/>
              <a:gd name="connsiteX20" fmla="*/ 196210 w 224275"/>
              <a:gd name="connsiteY20" fmla="*/ 122372 h 312495"/>
              <a:gd name="connsiteX21" fmla="*/ 178103 w 224275"/>
              <a:gd name="connsiteY21" fmla="*/ 104265 h 312495"/>
              <a:gd name="connsiteX22" fmla="*/ 169049 w 224275"/>
              <a:gd name="connsiteY22" fmla="*/ 95212 h 312495"/>
              <a:gd name="connsiteX23" fmla="*/ 159996 w 224275"/>
              <a:gd name="connsiteY23" fmla="*/ 86158 h 312495"/>
              <a:gd name="connsiteX24" fmla="*/ 150942 w 224275"/>
              <a:gd name="connsiteY24" fmla="*/ 49945 h 312495"/>
              <a:gd name="connsiteX25" fmla="*/ 141889 w 224275"/>
              <a:gd name="connsiteY25" fmla="*/ 22784 h 312495"/>
              <a:gd name="connsiteX26" fmla="*/ 141889 w 224275"/>
              <a:gd name="connsiteY26" fmla="*/ 13731 h 312495"/>
              <a:gd name="connsiteX27" fmla="*/ 224275 w 224275"/>
              <a:gd name="connsiteY27" fmla="*/ 105171 h 312495"/>
              <a:gd name="connsiteX0" fmla="*/ 78515 w 224275"/>
              <a:gd name="connsiteY0" fmla="*/ 4527 h 312345"/>
              <a:gd name="connsiteX1" fmla="*/ 46827 w 224275"/>
              <a:gd name="connsiteY1" fmla="*/ 31688 h 312345"/>
              <a:gd name="connsiteX2" fmla="*/ 33247 w 224275"/>
              <a:gd name="connsiteY2" fmla="*/ 36214 h 312345"/>
              <a:gd name="connsiteX3" fmla="*/ 15140 w 224275"/>
              <a:gd name="connsiteY3" fmla="*/ 54321 h 312345"/>
              <a:gd name="connsiteX4" fmla="*/ 10614 w 224275"/>
              <a:gd name="connsiteY4" fmla="*/ 149383 h 312345"/>
              <a:gd name="connsiteX5" fmla="*/ 15140 w 224275"/>
              <a:gd name="connsiteY5" fmla="*/ 162963 h 312345"/>
              <a:gd name="connsiteX6" fmla="*/ 33247 w 224275"/>
              <a:gd name="connsiteY6" fmla="*/ 181070 h 312345"/>
              <a:gd name="connsiteX7" fmla="*/ 37774 w 224275"/>
              <a:gd name="connsiteY7" fmla="*/ 194650 h 312345"/>
              <a:gd name="connsiteX8" fmla="*/ 60408 w 224275"/>
              <a:gd name="connsiteY8" fmla="*/ 199177 h 312345"/>
              <a:gd name="connsiteX9" fmla="*/ 73988 w 224275"/>
              <a:gd name="connsiteY9" fmla="*/ 203703 h 312345"/>
              <a:gd name="connsiteX10" fmla="*/ 101148 w 224275"/>
              <a:gd name="connsiteY10" fmla="*/ 217284 h 312345"/>
              <a:gd name="connsiteX11" fmla="*/ 114728 w 224275"/>
              <a:gd name="connsiteY11" fmla="*/ 226337 h 312345"/>
              <a:gd name="connsiteX12" fmla="*/ 128309 w 224275"/>
              <a:gd name="connsiteY12" fmla="*/ 230864 h 312345"/>
              <a:gd name="connsiteX13" fmla="*/ 141889 w 224275"/>
              <a:gd name="connsiteY13" fmla="*/ 239917 h 312345"/>
              <a:gd name="connsiteX14" fmla="*/ 159996 w 224275"/>
              <a:gd name="connsiteY14" fmla="*/ 258024 h 312345"/>
              <a:gd name="connsiteX15" fmla="*/ 173576 w 224275"/>
              <a:gd name="connsiteY15" fmla="*/ 312345 h 312345"/>
              <a:gd name="connsiteX16" fmla="*/ 196210 w 224275"/>
              <a:gd name="connsiteY16" fmla="*/ 280658 h 312345"/>
              <a:gd name="connsiteX17" fmla="*/ 205263 w 224275"/>
              <a:gd name="connsiteY17" fmla="*/ 271604 h 312345"/>
              <a:gd name="connsiteX18" fmla="*/ 214317 w 224275"/>
              <a:gd name="connsiteY18" fmla="*/ 262551 h 312345"/>
              <a:gd name="connsiteX19" fmla="*/ 209790 w 224275"/>
              <a:gd name="connsiteY19" fmla="*/ 131276 h 312345"/>
              <a:gd name="connsiteX20" fmla="*/ 196210 w 224275"/>
              <a:gd name="connsiteY20" fmla="*/ 122222 h 312345"/>
              <a:gd name="connsiteX21" fmla="*/ 178103 w 224275"/>
              <a:gd name="connsiteY21" fmla="*/ 104115 h 312345"/>
              <a:gd name="connsiteX22" fmla="*/ 169049 w 224275"/>
              <a:gd name="connsiteY22" fmla="*/ 95062 h 312345"/>
              <a:gd name="connsiteX23" fmla="*/ 159996 w 224275"/>
              <a:gd name="connsiteY23" fmla="*/ 86008 h 312345"/>
              <a:gd name="connsiteX24" fmla="*/ 150942 w 224275"/>
              <a:gd name="connsiteY24" fmla="*/ 49795 h 312345"/>
              <a:gd name="connsiteX25" fmla="*/ 141889 w 224275"/>
              <a:gd name="connsiteY25" fmla="*/ 22634 h 312345"/>
              <a:gd name="connsiteX26" fmla="*/ 224275 w 224275"/>
              <a:gd name="connsiteY26" fmla="*/ 105021 h 312345"/>
              <a:gd name="connsiteX0" fmla="*/ 78515 w 224275"/>
              <a:gd name="connsiteY0" fmla="*/ 4527 h 312345"/>
              <a:gd name="connsiteX1" fmla="*/ 46827 w 224275"/>
              <a:gd name="connsiteY1" fmla="*/ 31688 h 312345"/>
              <a:gd name="connsiteX2" fmla="*/ 33247 w 224275"/>
              <a:gd name="connsiteY2" fmla="*/ 36214 h 312345"/>
              <a:gd name="connsiteX3" fmla="*/ 15140 w 224275"/>
              <a:gd name="connsiteY3" fmla="*/ 54321 h 312345"/>
              <a:gd name="connsiteX4" fmla="*/ 10614 w 224275"/>
              <a:gd name="connsiteY4" fmla="*/ 149383 h 312345"/>
              <a:gd name="connsiteX5" fmla="*/ 15140 w 224275"/>
              <a:gd name="connsiteY5" fmla="*/ 162963 h 312345"/>
              <a:gd name="connsiteX6" fmla="*/ 33247 w 224275"/>
              <a:gd name="connsiteY6" fmla="*/ 181070 h 312345"/>
              <a:gd name="connsiteX7" fmla="*/ 37774 w 224275"/>
              <a:gd name="connsiteY7" fmla="*/ 194650 h 312345"/>
              <a:gd name="connsiteX8" fmla="*/ 60408 w 224275"/>
              <a:gd name="connsiteY8" fmla="*/ 199177 h 312345"/>
              <a:gd name="connsiteX9" fmla="*/ 73988 w 224275"/>
              <a:gd name="connsiteY9" fmla="*/ 203703 h 312345"/>
              <a:gd name="connsiteX10" fmla="*/ 101148 w 224275"/>
              <a:gd name="connsiteY10" fmla="*/ 217284 h 312345"/>
              <a:gd name="connsiteX11" fmla="*/ 114728 w 224275"/>
              <a:gd name="connsiteY11" fmla="*/ 226337 h 312345"/>
              <a:gd name="connsiteX12" fmla="*/ 128309 w 224275"/>
              <a:gd name="connsiteY12" fmla="*/ 230864 h 312345"/>
              <a:gd name="connsiteX13" fmla="*/ 141889 w 224275"/>
              <a:gd name="connsiteY13" fmla="*/ 239917 h 312345"/>
              <a:gd name="connsiteX14" fmla="*/ 159996 w 224275"/>
              <a:gd name="connsiteY14" fmla="*/ 258024 h 312345"/>
              <a:gd name="connsiteX15" fmla="*/ 173576 w 224275"/>
              <a:gd name="connsiteY15" fmla="*/ 312345 h 312345"/>
              <a:gd name="connsiteX16" fmla="*/ 196210 w 224275"/>
              <a:gd name="connsiteY16" fmla="*/ 280658 h 312345"/>
              <a:gd name="connsiteX17" fmla="*/ 205263 w 224275"/>
              <a:gd name="connsiteY17" fmla="*/ 271604 h 312345"/>
              <a:gd name="connsiteX18" fmla="*/ 214317 w 224275"/>
              <a:gd name="connsiteY18" fmla="*/ 262551 h 312345"/>
              <a:gd name="connsiteX19" fmla="*/ 209790 w 224275"/>
              <a:gd name="connsiteY19" fmla="*/ 131276 h 312345"/>
              <a:gd name="connsiteX20" fmla="*/ 196210 w 224275"/>
              <a:gd name="connsiteY20" fmla="*/ 122222 h 312345"/>
              <a:gd name="connsiteX21" fmla="*/ 178103 w 224275"/>
              <a:gd name="connsiteY21" fmla="*/ 104115 h 312345"/>
              <a:gd name="connsiteX22" fmla="*/ 169049 w 224275"/>
              <a:gd name="connsiteY22" fmla="*/ 95062 h 312345"/>
              <a:gd name="connsiteX23" fmla="*/ 159996 w 224275"/>
              <a:gd name="connsiteY23" fmla="*/ 86008 h 312345"/>
              <a:gd name="connsiteX24" fmla="*/ 150942 w 224275"/>
              <a:gd name="connsiteY24" fmla="*/ 49795 h 312345"/>
              <a:gd name="connsiteX25" fmla="*/ 141889 w 224275"/>
              <a:gd name="connsiteY25" fmla="*/ 22634 h 312345"/>
              <a:gd name="connsiteX26" fmla="*/ 224275 w 224275"/>
              <a:gd name="connsiteY26" fmla="*/ 105021 h 312345"/>
              <a:gd name="connsiteX27" fmla="*/ 78515 w 224275"/>
              <a:gd name="connsiteY27" fmla="*/ 4527 h 312345"/>
              <a:gd name="connsiteX0" fmla="*/ 78515 w 315715"/>
              <a:gd name="connsiteY0" fmla="*/ 4527 h 312345"/>
              <a:gd name="connsiteX1" fmla="*/ 46827 w 315715"/>
              <a:gd name="connsiteY1" fmla="*/ 31688 h 312345"/>
              <a:gd name="connsiteX2" fmla="*/ 33247 w 315715"/>
              <a:gd name="connsiteY2" fmla="*/ 36214 h 312345"/>
              <a:gd name="connsiteX3" fmla="*/ 15140 w 315715"/>
              <a:gd name="connsiteY3" fmla="*/ 54321 h 312345"/>
              <a:gd name="connsiteX4" fmla="*/ 10614 w 315715"/>
              <a:gd name="connsiteY4" fmla="*/ 149383 h 312345"/>
              <a:gd name="connsiteX5" fmla="*/ 15140 w 315715"/>
              <a:gd name="connsiteY5" fmla="*/ 162963 h 312345"/>
              <a:gd name="connsiteX6" fmla="*/ 33247 w 315715"/>
              <a:gd name="connsiteY6" fmla="*/ 181070 h 312345"/>
              <a:gd name="connsiteX7" fmla="*/ 37774 w 315715"/>
              <a:gd name="connsiteY7" fmla="*/ 194650 h 312345"/>
              <a:gd name="connsiteX8" fmla="*/ 60408 w 315715"/>
              <a:gd name="connsiteY8" fmla="*/ 199177 h 312345"/>
              <a:gd name="connsiteX9" fmla="*/ 73988 w 315715"/>
              <a:gd name="connsiteY9" fmla="*/ 203703 h 312345"/>
              <a:gd name="connsiteX10" fmla="*/ 101148 w 315715"/>
              <a:gd name="connsiteY10" fmla="*/ 217284 h 312345"/>
              <a:gd name="connsiteX11" fmla="*/ 114728 w 315715"/>
              <a:gd name="connsiteY11" fmla="*/ 226337 h 312345"/>
              <a:gd name="connsiteX12" fmla="*/ 128309 w 315715"/>
              <a:gd name="connsiteY12" fmla="*/ 230864 h 312345"/>
              <a:gd name="connsiteX13" fmla="*/ 141889 w 315715"/>
              <a:gd name="connsiteY13" fmla="*/ 239917 h 312345"/>
              <a:gd name="connsiteX14" fmla="*/ 159996 w 315715"/>
              <a:gd name="connsiteY14" fmla="*/ 258024 h 312345"/>
              <a:gd name="connsiteX15" fmla="*/ 173576 w 315715"/>
              <a:gd name="connsiteY15" fmla="*/ 312345 h 312345"/>
              <a:gd name="connsiteX16" fmla="*/ 196210 w 315715"/>
              <a:gd name="connsiteY16" fmla="*/ 280658 h 312345"/>
              <a:gd name="connsiteX17" fmla="*/ 205263 w 315715"/>
              <a:gd name="connsiteY17" fmla="*/ 271604 h 312345"/>
              <a:gd name="connsiteX18" fmla="*/ 214317 w 315715"/>
              <a:gd name="connsiteY18" fmla="*/ 262551 h 312345"/>
              <a:gd name="connsiteX19" fmla="*/ 209790 w 315715"/>
              <a:gd name="connsiteY19" fmla="*/ 131276 h 312345"/>
              <a:gd name="connsiteX20" fmla="*/ 196210 w 315715"/>
              <a:gd name="connsiteY20" fmla="*/ 122222 h 312345"/>
              <a:gd name="connsiteX21" fmla="*/ 178103 w 315715"/>
              <a:gd name="connsiteY21" fmla="*/ 104115 h 312345"/>
              <a:gd name="connsiteX22" fmla="*/ 169049 w 315715"/>
              <a:gd name="connsiteY22" fmla="*/ 95062 h 312345"/>
              <a:gd name="connsiteX23" fmla="*/ 159996 w 315715"/>
              <a:gd name="connsiteY23" fmla="*/ 86008 h 312345"/>
              <a:gd name="connsiteX24" fmla="*/ 150942 w 315715"/>
              <a:gd name="connsiteY24" fmla="*/ 49795 h 312345"/>
              <a:gd name="connsiteX25" fmla="*/ 141889 w 315715"/>
              <a:gd name="connsiteY25" fmla="*/ 22634 h 312345"/>
              <a:gd name="connsiteX26" fmla="*/ 315715 w 315715"/>
              <a:gd name="connsiteY26" fmla="*/ 196461 h 312345"/>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0" fmla="*/ 78515 w 215393"/>
              <a:gd name="connsiteY0" fmla="*/ 4527 h 312345"/>
              <a:gd name="connsiteX1" fmla="*/ 46827 w 215393"/>
              <a:gd name="connsiteY1" fmla="*/ 31688 h 312345"/>
              <a:gd name="connsiteX2" fmla="*/ 33247 w 215393"/>
              <a:gd name="connsiteY2" fmla="*/ 36214 h 312345"/>
              <a:gd name="connsiteX3" fmla="*/ 15140 w 215393"/>
              <a:gd name="connsiteY3" fmla="*/ 54321 h 312345"/>
              <a:gd name="connsiteX4" fmla="*/ 10614 w 215393"/>
              <a:gd name="connsiteY4" fmla="*/ 149383 h 312345"/>
              <a:gd name="connsiteX5" fmla="*/ 15140 w 215393"/>
              <a:gd name="connsiteY5" fmla="*/ 162963 h 312345"/>
              <a:gd name="connsiteX6" fmla="*/ 33247 w 215393"/>
              <a:gd name="connsiteY6" fmla="*/ 181070 h 312345"/>
              <a:gd name="connsiteX7" fmla="*/ 37774 w 215393"/>
              <a:gd name="connsiteY7" fmla="*/ 194650 h 312345"/>
              <a:gd name="connsiteX8" fmla="*/ 60408 w 215393"/>
              <a:gd name="connsiteY8" fmla="*/ 199177 h 312345"/>
              <a:gd name="connsiteX9" fmla="*/ 73988 w 215393"/>
              <a:gd name="connsiteY9" fmla="*/ 203703 h 312345"/>
              <a:gd name="connsiteX10" fmla="*/ 101148 w 215393"/>
              <a:gd name="connsiteY10" fmla="*/ 217284 h 312345"/>
              <a:gd name="connsiteX11" fmla="*/ 114728 w 215393"/>
              <a:gd name="connsiteY11" fmla="*/ 226337 h 312345"/>
              <a:gd name="connsiteX12" fmla="*/ 128309 w 215393"/>
              <a:gd name="connsiteY12" fmla="*/ 230864 h 312345"/>
              <a:gd name="connsiteX13" fmla="*/ 141889 w 215393"/>
              <a:gd name="connsiteY13" fmla="*/ 239917 h 312345"/>
              <a:gd name="connsiteX14" fmla="*/ 159996 w 215393"/>
              <a:gd name="connsiteY14" fmla="*/ 258024 h 312345"/>
              <a:gd name="connsiteX15" fmla="*/ 173576 w 215393"/>
              <a:gd name="connsiteY15" fmla="*/ 312345 h 312345"/>
              <a:gd name="connsiteX16" fmla="*/ 196210 w 215393"/>
              <a:gd name="connsiteY16" fmla="*/ 280658 h 312345"/>
              <a:gd name="connsiteX17" fmla="*/ 205263 w 215393"/>
              <a:gd name="connsiteY17" fmla="*/ 271604 h 312345"/>
              <a:gd name="connsiteX18" fmla="*/ 214317 w 215393"/>
              <a:gd name="connsiteY18" fmla="*/ 262551 h 312345"/>
              <a:gd name="connsiteX19" fmla="*/ 209790 w 215393"/>
              <a:gd name="connsiteY19" fmla="*/ 131276 h 312345"/>
              <a:gd name="connsiteX20" fmla="*/ 196210 w 215393"/>
              <a:gd name="connsiteY20" fmla="*/ 122222 h 312345"/>
              <a:gd name="connsiteX21" fmla="*/ 178103 w 215393"/>
              <a:gd name="connsiteY21" fmla="*/ 104115 h 312345"/>
              <a:gd name="connsiteX22" fmla="*/ 169049 w 215393"/>
              <a:gd name="connsiteY22" fmla="*/ 95062 h 312345"/>
              <a:gd name="connsiteX23" fmla="*/ 159996 w 215393"/>
              <a:gd name="connsiteY23" fmla="*/ 86008 h 312345"/>
              <a:gd name="connsiteX24" fmla="*/ 150942 w 215393"/>
              <a:gd name="connsiteY24" fmla="*/ 49795 h 312345"/>
              <a:gd name="connsiteX25" fmla="*/ 141889 w 215393"/>
              <a:gd name="connsiteY25" fmla="*/ 22634 h 312345"/>
              <a:gd name="connsiteX26" fmla="*/ 78515 w 215393"/>
              <a:gd name="connsiteY26" fmla="*/ 4527 h 312345"/>
              <a:gd name="connsiteX0" fmla="*/ 78515 w 288711"/>
              <a:gd name="connsiteY0" fmla="*/ 4527 h 312345"/>
              <a:gd name="connsiteX1" fmla="*/ 46827 w 288711"/>
              <a:gd name="connsiteY1" fmla="*/ 31688 h 312345"/>
              <a:gd name="connsiteX2" fmla="*/ 33247 w 288711"/>
              <a:gd name="connsiteY2" fmla="*/ 36214 h 312345"/>
              <a:gd name="connsiteX3" fmla="*/ 15140 w 288711"/>
              <a:gd name="connsiteY3" fmla="*/ 54321 h 312345"/>
              <a:gd name="connsiteX4" fmla="*/ 10614 w 288711"/>
              <a:gd name="connsiteY4" fmla="*/ 149383 h 312345"/>
              <a:gd name="connsiteX5" fmla="*/ 15140 w 288711"/>
              <a:gd name="connsiteY5" fmla="*/ 162963 h 312345"/>
              <a:gd name="connsiteX6" fmla="*/ 33247 w 288711"/>
              <a:gd name="connsiteY6" fmla="*/ 181070 h 312345"/>
              <a:gd name="connsiteX7" fmla="*/ 37774 w 288711"/>
              <a:gd name="connsiteY7" fmla="*/ 194650 h 312345"/>
              <a:gd name="connsiteX8" fmla="*/ 60408 w 288711"/>
              <a:gd name="connsiteY8" fmla="*/ 199177 h 312345"/>
              <a:gd name="connsiteX9" fmla="*/ 73988 w 288711"/>
              <a:gd name="connsiteY9" fmla="*/ 203703 h 312345"/>
              <a:gd name="connsiteX10" fmla="*/ 101148 w 288711"/>
              <a:gd name="connsiteY10" fmla="*/ 217284 h 312345"/>
              <a:gd name="connsiteX11" fmla="*/ 114728 w 288711"/>
              <a:gd name="connsiteY11" fmla="*/ 226337 h 312345"/>
              <a:gd name="connsiteX12" fmla="*/ 128309 w 288711"/>
              <a:gd name="connsiteY12" fmla="*/ 230864 h 312345"/>
              <a:gd name="connsiteX13" fmla="*/ 141889 w 288711"/>
              <a:gd name="connsiteY13" fmla="*/ 239917 h 312345"/>
              <a:gd name="connsiteX14" fmla="*/ 159996 w 288711"/>
              <a:gd name="connsiteY14" fmla="*/ 258024 h 312345"/>
              <a:gd name="connsiteX15" fmla="*/ 173576 w 288711"/>
              <a:gd name="connsiteY15" fmla="*/ 312345 h 312345"/>
              <a:gd name="connsiteX16" fmla="*/ 196210 w 288711"/>
              <a:gd name="connsiteY16" fmla="*/ 280658 h 312345"/>
              <a:gd name="connsiteX17" fmla="*/ 205263 w 288711"/>
              <a:gd name="connsiteY17" fmla="*/ 271604 h 312345"/>
              <a:gd name="connsiteX18" fmla="*/ 288711 w 288711"/>
              <a:gd name="connsiteY18" fmla="*/ 262551 h 312345"/>
              <a:gd name="connsiteX19" fmla="*/ 209790 w 288711"/>
              <a:gd name="connsiteY19" fmla="*/ 131276 h 312345"/>
              <a:gd name="connsiteX20" fmla="*/ 196210 w 288711"/>
              <a:gd name="connsiteY20" fmla="*/ 122222 h 312345"/>
              <a:gd name="connsiteX21" fmla="*/ 178103 w 288711"/>
              <a:gd name="connsiteY21" fmla="*/ 104115 h 312345"/>
              <a:gd name="connsiteX22" fmla="*/ 169049 w 288711"/>
              <a:gd name="connsiteY22" fmla="*/ 95062 h 312345"/>
              <a:gd name="connsiteX23" fmla="*/ 159996 w 288711"/>
              <a:gd name="connsiteY23" fmla="*/ 86008 h 312345"/>
              <a:gd name="connsiteX24" fmla="*/ 150942 w 288711"/>
              <a:gd name="connsiteY24" fmla="*/ 49795 h 312345"/>
              <a:gd name="connsiteX25" fmla="*/ 141889 w 288711"/>
              <a:gd name="connsiteY25" fmla="*/ 22634 h 312345"/>
              <a:gd name="connsiteX26" fmla="*/ 78515 w 288711"/>
              <a:gd name="connsiteY26" fmla="*/ 4527 h 312345"/>
              <a:gd name="connsiteX0" fmla="*/ 78515 w 288711"/>
              <a:gd name="connsiteY0" fmla="*/ 4527 h 320644"/>
              <a:gd name="connsiteX1" fmla="*/ 46827 w 288711"/>
              <a:gd name="connsiteY1" fmla="*/ 31688 h 320644"/>
              <a:gd name="connsiteX2" fmla="*/ 33247 w 288711"/>
              <a:gd name="connsiteY2" fmla="*/ 36214 h 320644"/>
              <a:gd name="connsiteX3" fmla="*/ 15140 w 288711"/>
              <a:gd name="connsiteY3" fmla="*/ 54321 h 320644"/>
              <a:gd name="connsiteX4" fmla="*/ 10614 w 288711"/>
              <a:gd name="connsiteY4" fmla="*/ 149383 h 320644"/>
              <a:gd name="connsiteX5" fmla="*/ 15140 w 288711"/>
              <a:gd name="connsiteY5" fmla="*/ 162963 h 320644"/>
              <a:gd name="connsiteX6" fmla="*/ 33247 w 288711"/>
              <a:gd name="connsiteY6" fmla="*/ 181070 h 320644"/>
              <a:gd name="connsiteX7" fmla="*/ 37774 w 288711"/>
              <a:gd name="connsiteY7" fmla="*/ 194650 h 320644"/>
              <a:gd name="connsiteX8" fmla="*/ 60408 w 288711"/>
              <a:gd name="connsiteY8" fmla="*/ 199177 h 320644"/>
              <a:gd name="connsiteX9" fmla="*/ 73988 w 288711"/>
              <a:gd name="connsiteY9" fmla="*/ 203703 h 320644"/>
              <a:gd name="connsiteX10" fmla="*/ 101148 w 288711"/>
              <a:gd name="connsiteY10" fmla="*/ 217284 h 320644"/>
              <a:gd name="connsiteX11" fmla="*/ 114728 w 288711"/>
              <a:gd name="connsiteY11" fmla="*/ 226337 h 320644"/>
              <a:gd name="connsiteX12" fmla="*/ 128309 w 288711"/>
              <a:gd name="connsiteY12" fmla="*/ 230864 h 320644"/>
              <a:gd name="connsiteX13" fmla="*/ 141889 w 288711"/>
              <a:gd name="connsiteY13" fmla="*/ 239917 h 320644"/>
              <a:gd name="connsiteX14" fmla="*/ 159996 w 288711"/>
              <a:gd name="connsiteY14" fmla="*/ 258024 h 320644"/>
              <a:gd name="connsiteX15" fmla="*/ 173576 w 288711"/>
              <a:gd name="connsiteY15" fmla="*/ 312345 h 320644"/>
              <a:gd name="connsiteX16" fmla="*/ 253381 w 288711"/>
              <a:gd name="connsiteY16" fmla="*/ 307818 h 320644"/>
              <a:gd name="connsiteX17" fmla="*/ 196210 w 288711"/>
              <a:gd name="connsiteY17" fmla="*/ 280658 h 320644"/>
              <a:gd name="connsiteX18" fmla="*/ 205263 w 288711"/>
              <a:gd name="connsiteY18" fmla="*/ 271604 h 320644"/>
              <a:gd name="connsiteX19" fmla="*/ 288711 w 288711"/>
              <a:gd name="connsiteY19" fmla="*/ 262551 h 320644"/>
              <a:gd name="connsiteX20" fmla="*/ 209790 w 288711"/>
              <a:gd name="connsiteY20" fmla="*/ 131276 h 320644"/>
              <a:gd name="connsiteX21" fmla="*/ 196210 w 288711"/>
              <a:gd name="connsiteY21" fmla="*/ 122222 h 320644"/>
              <a:gd name="connsiteX22" fmla="*/ 178103 w 288711"/>
              <a:gd name="connsiteY22" fmla="*/ 104115 h 320644"/>
              <a:gd name="connsiteX23" fmla="*/ 169049 w 288711"/>
              <a:gd name="connsiteY23" fmla="*/ 95062 h 320644"/>
              <a:gd name="connsiteX24" fmla="*/ 159996 w 288711"/>
              <a:gd name="connsiteY24" fmla="*/ 86008 h 320644"/>
              <a:gd name="connsiteX25" fmla="*/ 150942 w 288711"/>
              <a:gd name="connsiteY25" fmla="*/ 49795 h 320644"/>
              <a:gd name="connsiteX26" fmla="*/ 141889 w 288711"/>
              <a:gd name="connsiteY26" fmla="*/ 22634 h 320644"/>
              <a:gd name="connsiteX27" fmla="*/ 78515 w 288711"/>
              <a:gd name="connsiteY27" fmla="*/ 4527 h 320644"/>
              <a:gd name="connsiteX0" fmla="*/ 78515 w 288711"/>
              <a:gd name="connsiteY0" fmla="*/ 4527 h 320644"/>
              <a:gd name="connsiteX1" fmla="*/ 46827 w 288711"/>
              <a:gd name="connsiteY1" fmla="*/ 31688 h 320644"/>
              <a:gd name="connsiteX2" fmla="*/ 33247 w 288711"/>
              <a:gd name="connsiteY2" fmla="*/ 36214 h 320644"/>
              <a:gd name="connsiteX3" fmla="*/ 15140 w 288711"/>
              <a:gd name="connsiteY3" fmla="*/ 54321 h 320644"/>
              <a:gd name="connsiteX4" fmla="*/ 10614 w 288711"/>
              <a:gd name="connsiteY4" fmla="*/ 149383 h 320644"/>
              <a:gd name="connsiteX5" fmla="*/ 15140 w 288711"/>
              <a:gd name="connsiteY5" fmla="*/ 162963 h 320644"/>
              <a:gd name="connsiteX6" fmla="*/ 33247 w 288711"/>
              <a:gd name="connsiteY6" fmla="*/ 181070 h 320644"/>
              <a:gd name="connsiteX7" fmla="*/ 37774 w 288711"/>
              <a:gd name="connsiteY7" fmla="*/ 194650 h 320644"/>
              <a:gd name="connsiteX8" fmla="*/ 60408 w 288711"/>
              <a:gd name="connsiteY8" fmla="*/ 199177 h 320644"/>
              <a:gd name="connsiteX9" fmla="*/ 73988 w 288711"/>
              <a:gd name="connsiteY9" fmla="*/ 203703 h 320644"/>
              <a:gd name="connsiteX10" fmla="*/ 101148 w 288711"/>
              <a:gd name="connsiteY10" fmla="*/ 217284 h 320644"/>
              <a:gd name="connsiteX11" fmla="*/ 114728 w 288711"/>
              <a:gd name="connsiteY11" fmla="*/ 226337 h 320644"/>
              <a:gd name="connsiteX12" fmla="*/ 128309 w 288711"/>
              <a:gd name="connsiteY12" fmla="*/ 230864 h 320644"/>
              <a:gd name="connsiteX13" fmla="*/ 141889 w 288711"/>
              <a:gd name="connsiteY13" fmla="*/ 239917 h 320644"/>
              <a:gd name="connsiteX14" fmla="*/ 159996 w 288711"/>
              <a:gd name="connsiteY14" fmla="*/ 258024 h 320644"/>
              <a:gd name="connsiteX15" fmla="*/ 173576 w 288711"/>
              <a:gd name="connsiteY15" fmla="*/ 312345 h 320644"/>
              <a:gd name="connsiteX16" fmla="*/ 253381 w 288711"/>
              <a:gd name="connsiteY16" fmla="*/ 307818 h 320644"/>
              <a:gd name="connsiteX17" fmla="*/ 196210 w 288711"/>
              <a:gd name="connsiteY17" fmla="*/ 280658 h 320644"/>
              <a:gd name="connsiteX18" fmla="*/ 288711 w 288711"/>
              <a:gd name="connsiteY18" fmla="*/ 262551 h 320644"/>
              <a:gd name="connsiteX19" fmla="*/ 209790 w 288711"/>
              <a:gd name="connsiteY19" fmla="*/ 131276 h 320644"/>
              <a:gd name="connsiteX20" fmla="*/ 196210 w 288711"/>
              <a:gd name="connsiteY20" fmla="*/ 122222 h 320644"/>
              <a:gd name="connsiteX21" fmla="*/ 178103 w 288711"/>
              <a:gd name="connsiteY21" fmla="*/ 104115 h 320644"/>
              <a:gd name="connsiteX22" fmla="*/ 169049 w 288711"/>
              <a:gd name="connsiteY22" fmla="*/ 95062 h 320644"/>
              <a:gd name="connsiteX23" fmla="*/ 159996 w 288711"/>
              <a:gd name="connsiteY23" fmla="*/ 86008 h 320644"/>
              <a:gd name="connsiteX24" fmla="*/ 150942 w 288711"/>
              <a:gd name="connsiteY24" fmla="*/ 49795 h 320644"/>
              <a:gd name="connsiteX25" fmla="*/ 141889 w 288711"/>
              <a:gd name="connsiteY25" fmla="*/ 22634 h 320644"/>
              <a:gd name="connsiteX26" fmla="*/ 78515 w 288711"/>
              <a:gd name="connsiteY26" fmla="*/ 4527 h 320644"/>
              <a:gd name="connsiteX0" fmla="*/ 78515 w 288711"/>
              <a:gd name="connsiteY0" fmla="*/ 4527 h 320644"/>
              <a:gd name="connsiteX1" fmla="*/ 46827 w 288711"/>
              <a:gd name="connsiteY1" fmla="*/ 31688 h 320644"/>
              <a:gd name="connsiteX2" fmla="*/ 33247 w 288711"/>
              <a:gd name="connsiteY2" fmla="*/ 36214 h 320644"/>
              <a:gd name="connsiteX3" fmla="*/ 15140 w 288711"/>
              <a:gd name="connsiteY3" fmla="*/ 54321 h 320644"/>
              <a:gd name="connsiteX4" fmla="*/ 10614 w 288711"/>
              <a:gd name="connsiteY4" fmla="*/ 149383 h 320644"/>
              <a:gd name="connsiteX5" fmla="*/ 15140 w 288711"/>
              <a:gd name="connsiteY5" fmla="*/ 162963 h 320644"/>
              <a:gd name="connsiteX6" fmla="*/ 33247 w 288711"/>
              <a:gd name="connsiteY6" fmla="*/ 181070 h 320644"/>
              <a:gd name="connsiteX7" fmla="*/ 37774 w 288711"/>
              <a:gd name="connsiteY7" fmla="*/ 194650 h 320644"/>
              <a:gd name="connsiteX8" fmla="*/ 60408 w 288711"/>
              <a:gd name="connsiteY8" fmla="*/ 199177 h 320644"/>
              <a:gd name="connsiteX9" fmla="*/ 73988 w 288711"/>
              <a:gd name="connsiteY9" fmla="*/ 203703 h 320644"/>
              <a:gd name="connsiteX10" fmla="*/ 101148 w 288711"/>
              <a:gd name="connsiteY10" fmla="*/ 217284 h 320644"/>
              <a:gd name="connsiteX11" fmla="*/ 114728 w 288711"/>
              <a:gd name="connsiteY11" fmla="*/ 226337 h 320644"/>
              <a:gd name="connsiteX12" fmla="*/ 128309 w 288711"/>
              <a:gd name="connsiteY12" fmla="*/ 230864 h 320644"/>
              <a:gd name="connsiteX13" fmla="*/ 141889 w 288711"/>
              <a:gd name="connsiteY13" fmla="*/ 239917 h 320644"/>
              <a:gd name="connsiteX14" fmla="*/ 159996 w 288711"/>
              <a:gd name="connsiteY14" fmla="*/ 258024 h 320644"/>
              <a:gd name="connsiteX15" fmla="*/ 173576 w 288711"/>
              <a:gd name="connsiteY15" fmla="*/ 312345 h 320644"/>
              <a:gd name="connsiteX16" fmla="*/ 253381 w 288711"/>
              <a:gd name="connsiteY16" fmla="*/ 307818 h 320644"/>
              <a:gd name="connsiteX17" fmla="*/ 196210 w 288711"/>
              <a:gd name="connsiteY17" fmla="*/ 280658 h 320644"/>
              <a:gd name="connsiteX18" fmla="*/ 288711 w 288711"/>
              <a:gd name="connsiteY18" fmla="*/ 262551 h 320644"/>
              <a:gd name="connsiteX19" fmla="*/ 209790 w 288711"/>
              <a:gd name="connsiteY19" fmla="*/ 131276 h 320644"/>
              <a:gd name="connsiteX20" fmla="*/ 196210 w 288711"/>
              <a:gd name="connsiteY20" fmla="*/ 122222 h 320644"/>
              <a:gd name="connsiteX21" fmla="*/ 178103 w 288711"/>
              <a:gd name="connsiteY21" fmla="*/ 104115 h 320644"/>
              <a:gd name="connsiteX22" fmla="*/ 169049 w 288711"/>
              <a:gd name="connsiteY22" fmla="*/ 95062 h 320644"/>
              <a:gd name="connsiteX23" fmla="*/ 159996 w 288711"/>
              <a:gd name="connsiteY23" fmla="*/ 86008 h 320644"/>
              <a:gd name="connsiteX24" fmla="*/ 150942 w 288711"/>
              <a:gd name="connsiteY24" fmla="*/ 49795 h 320644"/>
              <a:gd name="connsiteX25" fmla="*/ 141889 w 288711"/>
              <a:gd name="connsiteY25" fmla="*/ 22634 h 320644"/>
              <a:gd name="connsiteX26" fmla="*/ 78515 w 288711"/>
              <a:gd name="connsiteY26" fmla="*/ 4527 h 320644"/>
              <a:gd name="connsiteX0" fmla="*/ 78515 w 288711"/>
              <a:gd name="connsiteY0" fmla="*/ 4527 h 320644"/>
              <a:gd name="connsiteX1" fmla="*/ 46827 w 288711"/>
              <a:gd name="connsiteY1" fmla="*/ 31688 h 320644"/>
              <a:gd name="connsiteX2" fmla="*/ 33247 w 288711"/>
              <a:gd name="connsiteY2" fmla="*/ 36214 h 320644"/>
              <a:gd name="connsiteX3" fmla="*/ 15140 w 288711"/>
              <a:gd name="connsiteY3" fmla="*/ 54321 h 320644"/>
              <a:gd name="connsiteX4" fmla="*/ 10614 w 288711"/>
              <a:gd name="connsiteY4" fmla="*/ 149383 h 320644"/>
              <a:gd name="connsiteX5" fmla="*/ 15140 w 288711"/>
              <a:gd name="connsiteY5" fmla="*/ 162963 h 320644"/>
              <a:gd name="connsiteX6" fmla="*/ 33247 w 288711"/>
              <a:gd name="connsiteY6" fmla="*/ 181070 h 320644"/>
              <a:gd name="connsiteX7" fmla="*/ 37774 w 288711"/>
              <a:gd name="connsiteY7" fmla="*/ 194650 h 320644"/>
              <a:gd name="connsiteX8" fmla="*/ 60408 w 288711"/>
              <a:gd name="connsiteY8" fmla="*/ 199177 h 320644"/>
              <a:gd name="connsiteX9" fmla="*/ 73988 w 288711"/>
              <a:gd name="connsiteY9" fmla="*/ 203703 h 320644"/>
              <a:gd name="connsiteX10" fmla="*/ 101148 w 288711"/>
              <a:gd name="connsiteY10" fmla="*/ 217284 h 320644"/>
              <a:gd name="connsiteX11" fmla="*/ 114728 w 288711"/>
              <a:gd name="connsiteY11" fmla="*/ 226337 h 320644"/>
              <a:gd name="connsiteX12" fmla="*/ 128309 w 288711"/>
              <a:gd name="connsiteY12" fmla="*/ 230864 h 320644"/>
              <a:gd name="connsiteX13" fmla="*/ 141889 w 288711"/>
              <a:gd name="connsiteY13" fmla="*/ 239917 h 320644"/>
              <a:gd name="connsiteX14" fmla="*/ 159996 w 288711"/>
              <a:gd name="connsiteY14" fmla="*/ 258024 h 320644"/>
              <a:gd name="connsiteX15" fmla="*/ 173576 w 288711"/>
              <a:gd name="connsiteY15" fmla="*/ 312345 h 320644"/>
              <a:gd name="connsiteX16" fmla="*/ 253381 w 288711"/>
              <a:gd name="connsiteY16" fmla="*/ 307818 h 320644"/>
              <a:gd name="connsiteX17" fmla="*/ 196210 w 288711"/>
              <a:gd name="connsiteY17" fmla="*/ 280658 h 320644"/>
              <a:gd name="connsiteX18" fmla="*/ 288711 w 288711"/>
              <a:gd name="connsiteY18" fmla="*/ 262551 h 320644"/>
              <a:gd name="connsiteX19" fmla="*/ 209790 w 288711"/>
              <a:gd name="connsiteY19" fmla="*/ 131276 h 320644"/>
              <a:gd name="connsiteX20" fmla="*/ 196210 w 288711"/>
              <a:gd name="connsiteY20" fmla="*/ 122222 h 320644"/>
              <a:gd name="connsiteX21" fmla="*/ 178103 w 288711"/>
              <a:gd name="connsiteY21" fmla="*/ 104115 h 320644"/>
              <a:gd name="connsiteX22" fmla="*/ 169049 w 288711"/>
              <a:gd name="connsiteY22" fmla="*/ 95062 h 320644"/>
              <a:gd name="connsiteX23" fmla="*/ 159996 w 288711"/>
              <a:gd name="connsiteY23" fmla="*/ 86008 h 320644"/>
              <a:gd name="connsiteX24" fmla="*/ 150942 w 288711"/>
              <a:gd name="connsiteY24" fmla="*/ 49795 h 320644"/>
              <a:gd name="connsiteX25" fmla="*/ 141889 w 288711"/>
              <a:gd name="connsiteY25" fmla="*/ 22634 h 320644"/>
              <a:gd name="connsiteX26" fmla="*/ 78515 w 288711"/>
              <a:gd name="connsiteY26" fmla="*/ 4527 h 320644"/>
              <a:gd name="connsiteX0" fmla="*/ 78515 w 288711"/>
              <a:gd name="connsiteY0" fmla="*/ 4527 h 307818"/>
              <a:gd name="connsiteX1" fmla="*/ 46827 w 288711"/>
              <a:gd name="connsiteY1" fmla="*/ 31688 h 307818"/>
              <a:gd name="connsiteX2" fmla="*/ 33247 w 288711"/>
              <a:gd name="connsiteY2" fmla="*/ 36214 h 307818"/>
              <a:gd name="connsiteX3" fmla="*/ 15140 w 288711"/>
              <a:gd name="connsiteY3" fmla="*/ 54321 h 307818"/>
              <a:gd name="connsiteX4" fmla="*/ 10614 w 288711"/>
              <a:gd name="connsiteY4" fmla="*/ 149383 h 307818"/>
              <a:gd name="connsiteX5" fmla="*/ 15140 w 288711"/>
              <a:gd name="connsiteY5" fmla="*/ 162963 h 307818"/>
              <a:gd name="connsiteX6" fmla="*/ 33247 w 288711"/>
              <a:gd name="connsiteY6" fmla="*/ 181070 h 307818"/>
              <a:gd name="connsiteX7" fmla="*/ 37774 w 288711"/>
              <a:gd name="connsiteY7" fmla="*/ 194650 h 307818"/>
              <a:gd name="connsiteX8" fmla="*/ 60408 w 288711"/>
              <a:gd name="connsiteY8" fmla="*/ 199177 h 307818"/>
              <a:gd name="connsiteX9" fmla="*/ 73988 w 288711"/>
              <a:gd name="connsiteY9" fmla="*/ 203703 h 307818"/>
              <a:gd name="connsiteX10" fmla="*/ 101148 w 288711"/>
              <a:gd name="connsiteY10" fmla="*/ 217284 h 307818"/>
              <a:gd name="connsiteX11" fmla="*/ 114728 w 288711"/>
              <a:gd name="connsiteY11" fmla="*/ 226337 h 307818"/>
              <a:gd name="connsiteX12" fmla="*/ 128309 w 288711"/>
              <a:gd name="connsiteY12" fmla="*/ 230864 h 307818"/>
              <a:gd name="connsiteX13" fmla="*/ 141889 w 288711"/>
              <a:gd name="connsiteY13" fmla="*/ 239917 h 307818"/>
              <a:gd name="connsiteX14" fmla="*/ 159996 w 288711"/>
              <a:gd name="connsiteY14" fmla="*/ 258024 h 307818"/>
              <a:gd name="connsiteX15" fmla="*/ 253381 w 288711"/>
              <a:gd name="connsiteY15" fmla="*/ 307818 h 307818"/>
              <a:gd name="connsiteX16" fmla="*/ 196210 w 288711"/>
              <a:gd name="connsiteY16" fmla="*/ 280658 h 307818"/>
              <a:gd name="connsiteX17" fmla="*/ 288711 w 288711"/>
              <a:gd name="connsiteY17" fmla="*/ 262551 h 307818"/>
              <a:gd name="connsiteX18" fmla="*/ 209790 w 288711"/>
              <a:gd name="connsiteY18" fmla="*/ 131276 h 307818"/>
              <a:gd name="connsiteX19" fmla="*/ 196210 w 288711"/>
              <a:gd name="connsiteY19" fmla="*/ 122222 h 307818"/>
              <a:gd name="connsiteX20" fmla="*/ 178103 w 288711"/>
              <a:gd name="connsiteY20" fmla="*/ 104115 h 307818"/>
              <a:gd name="connsiteX21" fmla="*/ 169049 w 288711"/>
              <a:gd name="connsiteY21" fmla="*/ 95062 h 307818"/>
              <a:gd name="connsiteX22" fmla="*/ 159996 w 288711"/>
              <a:gd name="connsiteY22" fmla="*/ 86008 h 307818"/>
              <a:gd name="connsiteX23" fmla="*/ 150942 w 288711"/>
              <a:gd name="connsiteY23" fmla="*/ 49795 h 307818"/>
              <a:gd name="connsiteX24" fmla="*/ 141889 w 288711"/>
              <a:gd name="connsiteY24" fmla="*/ 22634 h 307818"/>
              <a:gd name="connsiteX25" fmla="*/ 78515 w 288711"/>
              <a:gd name="connsiteY25" fmla="*/ 4527 h 307818"/>
              <a:gd name="connsiteX0" fmla="*/ 78515 w 288711"/>
              <a:gd name="connsiteY0" fmla="*/ 4527 h 307818"/>
              <a:gd name="connsiteX1" fmla="*/ 46827 w 288711"/>
              <a:gd name="connsiteY1" fmla="*/ 31688 h 307818"/>
              <a:gd name="connsiteX2" fmla="*/ 33247 w 288711"/>
              <a:gd name="connsiteY2" fmla="*/ 36214 h 307818"/>
              <a:gd name="connsiteX3" fmla="*/ 15140 w 288711"/>
              <a:gd name="connsiteY3" fmla="*/ 54321 h 307818"/>
              <a:gd name="connsiteX4" fmla="*/ 10614 w 288711"/>
              <a:gd name="connsiteY4" fmla="*/ 149383 h 307818"/>
              <a:gd name="connsiteX5" fmla="*/ 15140 w 288711"/>
              <a:gd name="connsiteY5" fmla="*/ 162963 h 307818"/>
              <a:gd name="connsiteX6" fmla="*/ 33247 w 288711"/>
              <a:gd name="connsiteY6" fmla="*/ 181070 h 307818"/>
              <a:gd name="connsiteX7" fmla="*/ 37774 w 288711"/>
              <a:gd name="connsiteY7" fmla="*/ 194650 h 307818"/>
              <a:gd name="connsiteX8" fmla="*/ 60408 w 288711"/>
              <a:gd name="connsiteY8" fmla="*/ 199177 h 307818"/>
              <a:gd name="connsiteX9" fmla="*/ 73988 w 288711"/>
              <a:gd name="connsiteY9" fmla="*/ 203703 h 307818"/>
              <a:gd name="connsiteX10" fmla="*/ 101148 w 288711"/>
              <a:gd name="connsiteY10" fmla="*/ 217284 h 307818"/>
              <a:gd name="connsiteX11" fmla="*/ 114728 w 288711"/>
              <a:gd name="connsiteY11" fmla="*/ 226337 h 307818"/>
              <a:gd name="connsiteX12" fmla="*/ 128309 w 288711"/>
              <a:gd name="connsiteY12" fmla="*/ 230864 h 307818"/>
              <a:gd name="connsiteX13" fmla="*/ 141889 w 288711"/>
              <a:gd name="connsiteY13" fmla="*/ 239917 h 307818"/>
              <a:gd name="connsiteX14" fmla="*/ 159996 w 288711"/>
              <a:gd name="connsiteY14" fmla="*/ 258024 h 307818"/>
              <a:gd name="connsiteX15" fmla="*/ 253381 w 288711"/>
              <a:gd name="connsiteY15" fmla="*/ 307818 h 307818"/>
              <a:gd name="connsiteX16" fmla="*/ 196210 w 288711"/>
              <a:gd name="connsiteY16" fmla="*/ 280658 h 307818"/>
              <a:gd name="connsiteX17" fmla="*/ 196665 w 288711"/>
              <a:gd name="connsiteY17" fmla="*/ 280657 h 307818"/>
              <a:gd name="connsiteX18" fmla="*/ 288711 w 288711"/>
              <a:gd name="connsiteY18" fmla="*/ 262551 h 307818"/>
              <a:gd name="connsiteX19" fmla="*/ 209790 w 288711"/>
              <a:gd name="connsiteY19" fmla="*/ 131276 h 307818"/>
              <a:gd name="connsiteX20" fmla="*/ 196210 w 288711"/>
              <a:gd name="connsiteY20" fmla="*/ 122222 h 307818"/>
              <a:gd name="connsiteX21" fmla="*/ 178103 w 288711"/>
              <a:gd name="connsiteY21" fmla="*/ 104115 h 307818"/>
              <a:gd name="connsiteX22" fmla="*/ 169049 w 288711"/>
              <a:gd name="connsiteY22" fmla="*/ 95062 h 307818"/>
              <a:gd name="connsiteX23" fmla="*/ 159996 w 288711"/>
              <a:gd name="connsiteY23" fmla="*/ 86008 h 307818"/>
              <a:gd name="connsiteX24" fmla="*/ 150942 w 288711"/>
              <a:gd name="connsiteY24" fmla="*/ 49795 h 307818"/>
              <a:gd name="connsiteX25" fmla="*/ 141889 w 288711"/>
              <a:gd name="connsiteY25" fmla="*/ 22634 h 307818"/>
              <a:gd name="connsiteX26" fmla="*/ 78515 w 288711"/>
              <a:gd name="connsiteY26" fmla="*/ 4527 h 307818"/>
              <a:gd name="connsiteX0" fmla="*/ 78515 w 288711"/>
              <a:gd name="connsiteY0" fmla="*/ 4527 h 307818"/>
              <a:gd name="connsiteX1" fmla="*/ 46827 w 288711"/>
              <a:gd name="connsiteY1" fmla="*/ 31688 h 307818"/>
              <a:gd name="connsiteX2" fmla="*/ 33247 w 288711"/>
              <a:gd name="connsiteY2" fmla="*/ 36214 h 307818"/>
              <a:gd name="connsiteX3" fmla="*/ 15140 w 288711"/>
              <a:gd name="connsiteY3" fmla="*/ 54321 h 307818"/>
              <a:gd name="connsiteX4" fmla="*/ 10614 w 288711"/>
              <a:gd name="connsiteY4" fmla="*/ 149383 h 307818"/>
              <a:gd name="connsiteX5" fmla="*/ 15140 w 288711"/>
              <a:gd name="connsiteY5" fmla="*/ 162963 h 307818"/>
              <a:gd name="connsiteX6" fmla="*/ 33247 w 288711"/>
              <a:gd name="connsiteY6" fmla="*/ 181070 h 307818"/>
              <a:gd name="connsiteX7" fmla="*/ 37774 w 288711"/>
              <a:gd name="connsiteY7" fmla="*/ 194650 h 307818"/>
              <a:gd name="connsiteX8" fmla="*/ 60408 w 288711"/>
              <a:gd name="connsiteY8" fmla="*/ 199177 h 307818"/>
              <a:gd name="connsiteX9" fmla="*/ 73988 w 288711"/>
              <a:gd name="connsiteY9" fmla="*/ 203703 h 307818"/>
              <a:gd name="connsiteX10" fmla="*/ 101148 w 288711"/>
              <a:gd name="connsiteY10" fmla="*/ 217284 h 307818"/>
              <a:gd name="connsiteX11" fmla="*/ 114728 w 288711"/>
              <a:gd name="connsiteY11" fmla="*/ 226337 h 307818"/>
              <a:gd name="connsiteX12" fmla="*/ 128309 w 288711"/>
              <a:gd name="connsiteY12" fmla="*/ 230864 h 307818"/>
              <a:gd name="connsiteX13" fmla="*/ 141889 w 288711"/>
              <a:gd name="connsiteY13" fmla="*/ 239917 h 307818"/>
              <a:gd name="connsiteX14" fmla="*/ 159996 w 288711"/>
              <a:gd name="connsiteY14" fmla="*/ 258024 h 307818"/>
              <a:gd name="connsiteX15" fmla="*/ 253381 w 288711"/>
              <a:gd name="connsiteY15" fmla="*/ 307818 h 307818"/>
              <a:gd name="connsiteX16" fmla="*/ 196210 w 288711"/>
              <a:gd name="connsiteY16" fmla="*/ 280658 h 307818"/>
              <a:gd name="connsiteX17" fmla="*/ 196665 w 288711"/>
              <a:gd name="connsiteY17" fmla="*/ 280657 h 307818"/>
              <a:gd name="connsiteX18" fmla="*/ 288711 w 288711"/>
              <a:gd name="connsiteY18" fmla="*/ 262551 h 307818"/>
              <a:gd name="connsiteX19" fmla="*/ 209790 w 288711"/>
              <a:gd name="connsiteY19" fmla="*/ 131276 h 307818"/>
              <a:gd name="connsiteX20" fmla="*/ 196210 w 288711"/>
              <a:gd name="connsiteY20" fmla="*/ 122222 h 307818"/>
              <a:gd name="connsiteX21" fmla="*/ 178103 w 288711"/>
              <a:gd name="connsiteY21" fmla="*/ 104115 h 307818"/>
              <a:gd name="connsiteX22" fmla="*/ 169049 w 288711"/>
              <a:gd name="connsiteY22" fmla="*/ 95062 h 307818"/>
              <a:gd name="connsiteX23" fmla="*/ 159996 w 288711"/>
              <a:gd name="connsiteY23" fmla="*/ 86008 h 307818"/>
              <a:gd name="connsiteX24" fmla="*/ 150942 w 288711"/>
              <a:gd name="connsiteY24" fmla="*/ 49795 h 307818"/>
              <a:gd name="connsiteX25" fmla="*/ 141889 w 288711"/>
              <a:gd name="connsiteY25" fmla="*/ 22634 h 307818"/>
              <a:gd name="connsiteX26" fmla="*/ 78515 w 288711"/>
              <a:gd name="connsiteY26" fmla="*/ 4527 h 307818"/>
              <a:gd name="connsiteX0" fmla="*/ 78515 w 288711"/>
              <a:gd name="connsiteY0" fmla="*/ 4527 h 307818"/>
              <a:gd name="connsiteX1" fmla="*/ 46827 w 288711"/>
              <a:gd name="connsiteY1" fmla="*/ 31688 h 307818"/>
              <a:gd name="connsiteX2" fmla="*/ 33247 w 288711"/>
              <a:gd name="connsiteY2" fmla="*/ 36214 h 307818"/>
              <a:gd name="connsiteX3" fmla="*/ 15140 w 288711"/>
              <a:gd name="connsiteY3" fmla="*/ 54321 h 307818"/>
              <a:gd name="connsiteX4" fmla="*/ 10614 w 288711"/>
              <a:gd name="connsiteY4" fmla="*/ 149383 h 307818"/>
              <a:gd name="connsiteX5" fmla="*/ 15140 w 288711"/>
              <a:gd name="connsiteY5" fmla="*/ 162963 h 307818"/>
              <a:gd name="connsiteX6" fmla="*/ 33247 w 288711"/>
              <a:gd name="connsiteY6" fmla="*/ 181070 h 307818"/>
              <a:gd name="connsiteX7" fmla="*/ 37774 w 288711"/>
              <a:gd name="connsiteY7" fmla="*/ 194650 h 307818"/>
              <a:gd name="connsiteX8" fmla="*/ 60408 w 288711"/>
              <a:gd name="connsiteY8" fmla="*/ 199177 h 307818"/>
              <a:gd name="connsiteX9" fmla="*/ 73988 w 288711"/>
              <a:gd name="connsiteY9" fmla="*/ 203703 h 307818"/>
              <a:gd name="connsiteX10" fmla="*/ 101148 w 288711"/>
              <a:gd name="connsiteY10" fmla="*/ 217284 h 307818"/>
              <a:gd name="connsiteX11" fmla="*/ 114728 w 288711"/>
              <a:gd name="connsiteY11" fmla="*/ 226337 h 307818"/>
              <a:gd name="connsiteX12" fmla="*/ 128309 w 288711"/>
              <a:gd name="connsiteY12" fmla="*/ 230864 h 307818"/>
              <a:gd name="connsiteX13" fmla="*/ 141889 w 288711"/>
              <a:gd name="connsiteY13" fmla="*/ 239917 h 307818"/>
              <a:gd name="connsiteX14" fmla="*/ 159996 w 288711"/>
              <a:gd name="connsiteY14" fmla="*/ 258024 h 307818"/>
              <a:gd name="connsiteX15" fmla="*/ 253381 w 288711"/>
              <a:gd name="connsiteY15" fmla="*/ 307818 h 307818"/>
              <a:gd name="connsiteX16" fmla="*/ 196210 w 288711"/>
              <a:gd name="connsiteY16" fmla="*/ 280658 h 307818"/>
              <a:gd name="connsiteX17" fmla="*/ 288711 w 288711"/>
              <a:gd name="connsiteY17" fmla="*/ 262551 h 307818"/>
              <a:gd name="connsiteX18" fmla="*/ 209790 w 288711"/>
              <a:gd name="connsiteY18" fmla="*/ 131276 h 307818"/>
              <a:gd name="connsiteX19" fmla="*/ 196210 w 288711"/>
              <a:gd name="connsiteY19" fmla="*/ 122222 h 307818"/>
              <a:gd name="connsiteX20" fmla="*/ 178103 w 288711"/>
              <a:gd name="connsiteY20" fmla="*/ 104115 h 307818"/>
              <a:gd name="connsiteX21" fmla="*/ 169049 w 288711"/>
              <a:gd name="connsiteY21" fmla="*/ 95062 h 307818"/>
              <a:gd name="connsiteX22" fmla="*/ 159996 w 288711"/>
              <a:gd name="connsiteY22" fmla="*/ 86008 h 307818"/>
              <a:gd name="connsiteX23" fmla="*/ 150942 w 288711"/>
              <a:gd name="connsiteY23" fmla="*/ 49795 h 307818"/>
              <a:gd name="connsiteX24" fmla="*/ 141889 w 288711"/>
              <a:gd name="connsiteY24" fmla="*/ 22634 h 307818"/>
              <a:gd name="connsiteX25" fmla="*/ 78515 w 288711"/>
              <a:gd name="connsiteY25" fmla="*/ 4527 h 307818"/>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15140 w 295976"/>
              <a:gd name="connsiteY5" fmla="*/ 162963 h 308572"/>
              <a:gd name="connsiteX6" fmla="*/ 33247 w 295976"/>
              <a:gd name="connsiteY6" fmla="*/ 181070 h 308572"/>
              <a:gd name="connsiteX7" fmla="*/ 37774 w 295976"/>
              <a:gd name="connsiteY7" fmla="*/ 194650 h 308572"/>
              <a:gd name="connsiteX8" fmla="*/ 60408 w 295976"/>
              <a:gd name="connsiteY8" fmla="*/ 199177 h 308572"/>
              <a:gd name="connsiteX9" fmla="*/ 73988 w 295976"/>
              <a:gd name="connsiteY9" fmla="*/ 203703 h 308572"/>
              <a:gd name="connsiteX10" fmla="*/ 101148 w 295976"/>
              <a:gd name="connsiteY10" fmla="*/ 217284 h 308572"/>
              <a:gd name="connsiteX11" fmla="*/ 114728 w 295976"/>
              <a:gd name="connsiteY11" fmla="*/ 226337 h 308572"/>
              <a:gd name="connsiteX12" fmla="*/ 128309 w 295976"/>
              <a:gd name="connsiteY12" fmla="*/ 230864 h 308572"/>
              <a:gd name="connsiteX13" fmla="*/ 141889 w 295976"/>
              <a:gd name="connsiteY13" fmla="*/ 239917 h 308572"/>
              <a:gd name="connsiteX14" fmla="*/ 159996 w 295976"/>
              <a:gd name="connsiteY14" fmla="*/ 258024 h 308572"/>
              <a:gd name="connsiteX15" fmla="*/ 253381 w 295976"/>
              <a:gd name="connsiteY15" fmla="*/ 307818 h 308572"/>
              <a:gd name="connsiteX16" fmla="*/ 288711 w 295976"/>
              <a:gd name="connsiteY16" fmla="*/ 262551 h 308572"/>
              <a:gd name="connsiteX17" fmla="*/ 209790 w 295976"/>
              <a:gd name="connsiteY17" fmla="*/ 131276 h 308572"/>
              <a:gd name="connsiteX18" fmla="*/ 196210 w 295976"/>
              <a:gd name="connsiteY18" fmla="*/ 122222 h 308572"/>
              <a:gd name="connsiteX19" fmla="*/ 178103 w 295976"/>
              <a:gd name="connsiteY19" fmla="*/ 104115 h 308572"/>
              <a:gd name="connsiteX20" fmla="*/ 169049 w 295976"/>
              <a:gd name="connsiteY20" fmla="*/ 95062 h 308572"/>
              <a:gd name="connsiteX21" fmla="*/ 159996 w 295976"/>
              <a:gd name="connsiteY21" fmla="*/ 86008 h 308572"/>
              <a:gd name="connsiteX22" fmla="*/ 150942 w 295976"/>
              <a:gd name="connsiteY22" fmla="*/ 49795 h 308572"/>
              <a:gd name="connsiteX23" fmla="*/ 141889 w 295976"/>
              <a:gd name="connsiteY23" fmla="*/ 22634 h 308572"/>
              <a:gd name="connsiteX24" fmla="*/ 78515 w 295976"/>
              <a:gd name="connsiteY24" fmla="*/ 4527 h 308572"/>
              <a:gd name="connsiteX0" fmla="*/ 78515 w 295976"/>
              <a:gd name="connsiteY0" fmla="*/ 4527 h 308572"/>
              <a:gd name="connsiteX1" fmla="*/ 46827 w 295976"/>
              <a:gd name="connsiteY1" fmla="*/ 31688 h 308572"/>
              <a:gd name="connsiteX2" fmla="*/ 33247 w 295976"/>
              <a:gd name="connsiteY2" fmla="*/ 36214 h 308572"/>
              <a:gd name="connsiteX3" fmla="*/ 15140 w 295976"/>
              <a:gd name="connsiteY3" fmla="*/ 54321 h 308572"/>
              <a:gd name="connsiteX4" fmla="*/ 10614 w 295976"/>
              <a:gd name="connsiteY4" fmla="*/ 149383 h 308572"/>
              <a:gd name="connsiteX5" fmla="*/ 33247 w 295976"/>
              <a:gd name="connsiteY5" fmla="*/ 181070 h 308572"/>
              <a:gd name="connsiteX6" fmla="*/ 37774 w 295976"/>
              <a:gd name="connsiteY6" fmla="*/ 194650 h 308572"/>
              <a:gd name="connsiteX7" fmla="*/ 60408 w 295976"/>
              <a:gd name="connsiteY7" fmla="*/ 199177 h 308572"/>
              <a:gd name="connsiteX8" fmla="*/ 73988 w 295976"/>
              <a:gd name="connsiteY8" fmla="*/ 203703 h 308572"/>
              <a:gd name="connsiteX9" fmla="*/ 101148 w 295976"/>
              <a:gd name="connsiteY9" fmla="*/ 217284 h 308572"/>
              <a:gd name="connsiteX10" fmla="*/ 114728 w 295976"/>
              <a:gd name="connsiteY10" fmla="*/ 226337 h 308572"/>
              <a:gd name="connsiteX11" fmla="*/ 128309 w 295976"/>
              <a:gd name="connsiteY11" fmla="*/ 230864 h 308572"/>
              <a:gd name="connsiteX12" fmla="*/ 141889 w 295976"/>
              <a:gd name="connsiteY12" fmla="*/ 239917 h 308572"/>
              <a:gd name="connsiteX13" fmla="*/ 159996 w 295976"/>
              <a:gd name="connsiteY13" fmla="*/ 258024 h 308572"/>
              <a:gd name="connsiteX14" fmla="*/ 253381 w 295976"/>
              <a:gd name="connsiteY14" fmla="*/ 307818 h 308572"/>
              <a:gd name="connsiteX15" fmla="*/ 288711 w 295976"/>
              <a:gd name="connsiteY15" fmla="*/ 262551 h 308572"/>
              <a:gd name="connsiteX16" fmla="*/ 209790 w 295976"/>
              <a:gd name="connsiteY16" fmla="*/ 131276 h 308572"/>
              <a:gd name="connsiteX17" fmla="*/ 196210 w 295976"/>
              <a:gd name="connsiteY17" fmla="*/ 122222 h 308572"/>
              <a:gd name="connsiteX18" fmla="*/ 178103 w 295976"/>
              <a:gd name="connsiteY18" fmla="*/ 104115 h 308572"/>
              <a:gd name="connsiteX19" fmla="*/ 169049 w 295976"/>
              <a:gd name="connsiteY19" fmla="*/ 95062 h 308572"/>
              <a:gd name="connsiteX20" fmla="*/ 159996 w 295976"/>
              <a:gd name="connsiteY20" fmla="*/ 86008 h 308572"/>
              <a:gd name="connsiteX21" fmla="*/ 150942 w 295976"/>
              <a:gd name="connsiteY21" fmla="*/ 49795 h 308572"/>
              <a:gd name="connsiteX22" fmla="*/ 141889 w 295976"/>
              <a:gd name="connsiteY22" fmla="*/ 22634 h 308572"/>
              <a:gd name="connsiteX23" fmla="*/ 78515 w 295976"/>
              <a:gd name="connsiteY23" fmla="*/ 4527 h 308572"/>
              <a:gd name="connsiteX0" fmla="*/ 63375 w 280836"/>
              <a:gd name="connsiteY0" fmla="*/ 4527 h 308572"/>
              <a:gd name="connsiteX1" fmla="*/ 31687 w 280836"/>
              <a:gd name="connsiteY1" fmla="*/ 31688 h 308572"/>
              <a:gd name="connsiteX2" fmla="*/ 18107 w 280836"/>
              <a:gd name="connsiteY2" fmla="*/ 36214 h 308572"/>
              <a:gd name="connsiteX3" fmla="*/ 0 w 280836"/>
              <a:gd name="connsiteY3" fmla="*/ 54321 h 308572"/>
              <a:gd name="connsiteX4" fmla="*/ 18107 w 280836"/>
              <a:gd name="connsiteY4" fmla="*/ 181070 h 308572"/>
              <a:gd name="connsiteX5" fmla="*/ 22634 w 280836"/>
              <a:gd name="connsiteY5" fmla="*/ 194650 h 308572"/>
              <a:gd name="connsiteX6" fmla="*/ 45268 w 280836"/>
              <a:gd name="connsiteY6" fmla="*/ 199177 h 308572"/>
              <a:gd name="connsiteX7" fmla="*/ 58848 w 280836"/>
              <a:gd name="connsiteY7" fmla="*/ 203703 h 308572"/>
              <a:gd name="connsiteX8" fmla="*/ 86008 w 280836"/>
              <a:gd name="connsiteY8" fmla="*/ 217284 h 308572"/>
              <a:gd name="connsiteX9" fmla="*/ 99588 w 280836"/>
              <a:gd name="connsiteY9" fmla="*/ 226337 h 308572"/>
              <a:gd name="connsiteX10" fmla="*/ 113169 w 280836"/>
              <a:gd name="connsiteY10" fmla="*/ 230864 h 308572"/>
              <a:gd name="connsiteX11" fmla="*/ 126749 w 280836"/>
              <a:gd name="connsiteY11" fmla="*/ 239917 h 308572"/>
              <a:gd name="connsiteX12" fmla="*/ 144856 w 280836"/>
              <a:gd name="connsiteY12" fmla="*/ 258024 h 308572"/>
              <a:gd name="connsiteX13" fmla="*/ 238241 w 280836"/>
              <a:gd name="connsiteY13" fmla="*/ 307818 h 308572"/>
              <a:gd name="connsiteX14" fmla="*/ 273571 w 280836"/>
              <a:gd name="connsiteY14" fmla="*/ 262551 h 308572"/>
              <a:gd name="connsiteX15" fmla="*/ 194650 w 280836"/>
              <a:gd name="connsiteY15" fmla="*/ 131276 h 308572"/>
              <a:gd name="connsiteX16" fmla="*/ 181070 w 280836"/>
              <a:gd name="connsiteY16" fmla="*/ 122222 h 308572"/>
              <a:gd name="connsiteX17" fmla="*/ 162963 w 280836"/>
              <a:gd name="connsiteY17" fmla="*/ 104115 h 308572"/>
              <a:gd name="connsiteX18" fmla="*/ 153909 w 280836"/>
              <a:gd name="connsiteY18" fmla="*/ 95062 h 308572"/>
              <a:gd name="connsiteX19" fmla="*/ 144856 w 280836"/>
              <a:gd name="connsiteY19" fmla="*/ 86008 h 308572"/>
              <a:gd name="connsiteX20" fmla="*/ 135802 w 280836"/>
              <a:gd name="connsiteY20" fmla="*/ 49795 h 308572"/>
              <a:gd name="connsiteX21" fmla="*/ 126749 w 280836"/>
              <a:gd name="connsiteY21" fmla="*/ 22634 h 308572"/>
              <a:gd name="connsiteX22" fmla="*/ 63375 w 280836"/>
              <a:gd name="connsiteY22"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128028 w 282115"/>
              <a:gd name="connsiteY22" fmla="*/ 22634 h 308572"/>
              <a:gd name="connsiteX23" fmla="*/ 64654 w 282115"/>
              <a:gd name="connsiteY23" fmla="*/ 4527 h 308572"/>
              <a:gd name="connsiteX0" fmla="*/ 64654 w 282115"/>
              <a:gd name="connsiteY0" fmla="*/ 4527 h 308572"/>
              <a:gd name="connsiteX1" fmla="*/ 32966 w 282115"/>
              <a:gd name="connsiteY1" fmla="*/ 31688 h 308572"/>
              <a:gd name="connsiteX2" fmla="*/ 19386 w 282115"/>
              <a:gd name="connsiteY2" fmla="*/ 36214 h 308572"/>
              <a:gd name="connsiteX3" fmla="*/ 1279 w 282115"/>
              <a:gd name="connsiteY3" fmla="*/ 54321 h 308572"/>
              <a:gd name="connsiteX4" fmla="*/ 11711 w 282115"/>
              <a:gd name="connsiteY4" fmla="*/ 113687 h 308572"/>
              <a:gd name="connsiteX5" fmla="*/ 19386 w 282115"/>
              <a:gd name="connsiteY5" fmla="*/ 181070 h 308572"/>
              <a:gd name="connsiteX6" fmla="*/ 23913 w 282115"/>
              <a:gd name="connsiteY6" fmla="*/ 194650 h 308572"/>
              <a:gd name="connsiteX7" fmla="*/ 46547 w 282115"/>
              <a:gd name="connsiteY7" fmla="*/ 199177 h 308572"/>
              <a:gd name="connsiteX8" fmla="*/ 60127 w 282115"/>
              <a:gd name="connsiteY8" fmla="*/ 203703 h 308572"/>
              <a:gd name="connsiteX9" fmla="*/ 87287 w 282115"/>
              <a:gd name="connsiteY9" fmla="*/ 217284 h 308572"/>
              <a:gd name="connsiteX10" fmla="*/ 100867 w 282115"/>
              <a:gd name="connsiteY10" fmla="*/ 226337 h 308572"/>
              <a:gd name="connsiteX11" fmla="*/ 114448 w 282115"/>
              <a:gd name="connsiteY11" fmla="*/ 230864 h 308572"/>
              <a:gd name="connsiteX12" fmla="*/ 128028 w 282115"/>
              <a:gd name="connsiteY12" fmla="*/ 239917 h 308572"/>
              <a:gd name="connsiteX13" fmla="*/ 146135 w 282115"/>
              <a:gd name="connsiteY13" fmla="*/ 258024 h 308572"/>
              <a:gd name="connsiteX14" fmla="*/ 239520 w 282115"/>
              <a:gd name="connsiteY14" fmla="*/ 307818 h 308572"/>
              <a:gd name="connsiteX15" fmla="*/ 274850 w 282115"/>
              <a:gd name="connsiteY15" fmla="*/ 262551 h 308572"/>
              <a:gd name="connsiteX16" fmla="*/ 195929 w 282115"/>
              <a:gd name="connsiteY16" fmla="*/ 131276 h 308572"/>
              <a:gd name="connsiteX17" fmla="*/ 182349 w 282115"/>
              <a:gd name="connsiteY17" fmla="*/ 122222 h 308572"/>
              <a:gd name="connsiteX18" fmla="*/ 164242 w 282115"/>
              <a:gd name="connsiteY18" fmla="*/ 104115 h 308572"/>
              <a:gd name="connsiteX19" fmla="*/ 155188 w 282115"/>
              <a:gd name="connsiteY19" fmla="*/ 95062 h 308572"/>
              <a:gd name="connsiteX20" fmla="*/ 146135 w 282115"/>
              <a:gd name="connsiteY20" fmla="*/ 86008 h 308572"/>
              <a:gd name="connsiteX21" fmla="*/ 137081 w 282115"/>
              <a:gd name="connsiteY21" fmla="*/ 49795 h 308572"/>
              <a:gd name="connsiteX22" fmla="*/ 64654 w 282115"/>
              <a:gd name="connsiteY22" fmla="*/ 4527 h 308572"/>
              <a:gd name="connsiteX0" fmla="*/ 64654 w 282115"/>
              <a:gd name="connsiteY0" fmla="*/ 0 h 304045"/>
              <a:gd name="connsiteX1" fmla="*/ 32966 w 282115"/>
              <a:gd name="connsiteY1" fmla="*/ 27161 h 304045"/>
              <a:gd name="connsiteX2" fmla="*/ 19386 w 282115"/>
              <a:gd name="connsiteY2" fmla="*/ 31687 h 304045"/>
              <a:gd name="connsiteX3" fmla="*/ 1279 w 282115"/>
              <a:gd name="connsiteY3" fmla="*/ 49794 h 304045"/>
              <a:gd name="connsiteX4" fmla="*/ 11711 w 282115"/>
              <a:gd name="connsiteY4" fmla="*/ 109160 h 304045"/>
              <a:gd name="connsiteX5" fmla="*/ 19386 w 282115"/>
              <a:gd name="connsiteY5" fmla="*/ 176543 h 304045"/>
              <a:gd name="connsiteX6" fmla="*/ 23913 w 282115"/>
              <a:gd name="connsiteY6" fmla="*/ 190123 h 304045"/>
              <a:gd name="connsiteX7" fmla="*/ 46547 w 282115"/>
              <a:gd name="connsiteY7" fmla="*/ 194650 h 304045"/>
              <a:gd name="connsiteX8" fmla="*/ 60127 w 282115"/>
              <a:gd name="connsiteY8" fmla="*/ 199176 h 304045"/>
              <a:gd name="connsiteX9" fmla="*/ 87287 w 282115"/>
              <a:gd name="connsiteY9" fmla="*/ 212757 h 304045"/>
              <a:gd name="connsiteX10" fmla="*/ 100867 w 282115"/>
              <a:gd name="connsiteY10" fmla="*/ 221810 h 304045"/>
              <a:gd name="connsiteX11" fmla="*/ 114448 w 282115"/>
              <a:gd name="connsiteY11" fmla="*/ 226337 h 304045"/>
              <a:gd name="connsiteX12" fmla="*/ 128028 w 282115"/>
              <a:gd name="connsiteY12" fmla="*/ 235390 h 304045"/>
              <a:gd name="connsiteX13" fmla="*/ 146135 w 282115"/>
              <a:gd name="connsiteY13" fmla="*/ 253497 h 304045"/>
              <a:gd name="connsiteX14" fmla="*/ 239520 w 282115"/>
              <a:gd name="connsiteY14" fmla="*/ 303291 h 304045"/>
              <a:gd name="connsiteX15" fmla="*/ 274850 w 282115"/>
              <a:gd name="connsiteY15" fmla="*/ 258024 h 304045"/>
              <a:gd name="connsiteX16" fmla="*/ 195929 w 282115"/>
              <a:gd name="connsiteY16" fmla="*/ 126749 h 304045"/>
              <a:gd name="connsiteX17" fmla="*/ 182349 w 282115"/>
              <a:gd name="connsiteY17" fmla="*/ 117695 h 304045"/>
              <a:gd name="connsiteX18" fmla="*/ 164242 w 282115"/>
              <a:gd name="connsiteY18" fmla="*/ 99588 h 304045"/>
              <a:gd name="connsiteX19" fmla="*/ 155188 w 282115"/>
              <a:gd name="connsiteY19" fmla="*/ 90535 h 304045"/>
              <a:gd name="connsiteX20" fmla="*/ 146135 w 282115"/>
              <a:gd name="connsiteY20" fmla="*/ 81481 h 304045"/>
              <a:gd name="connsiteX21" fmla="*/ 137081 w 282115"/>
              <a:gd name="connsiteY21" fmla="*/ 45268 h 304045"/>
              <a:gd name="connsiteX22" fmla="*/ 64654 w 282115"/>
              <a:gd name="connsiteY22" fmla="*/ 0 h 304045"/>
              <a:gd name="connsiteX0" fmla="*/ 64654 w 282115"/>
              <a:gd name="connsiteY0" fmla="*/ 0 h 304045"/>
              <a:gd name="connsiteX1" fmla="*/ 32966 w 282115"/>
              <a:gd name="connsiteY1" fmla="*/ 27161 h 304045"/>
              <a:gd name="connsiteX2" fmla="*/ 19386 w 282115"/>
              <a:gd name="connsiteY2" fmla="*/ 31687 h 304045"/>
              <a:gd name="connsiteX3" fmla="*/ 1279 w 282115"/>
              <a:gd name="connsiteY3" fmla="*/ 49794 h 304045"/>
              <a:gd name="connsiteX4" fmla="*/ 11711 w 282115"/>
              <a:gd name="connsiteY4" fmla="*/ 109160 h 304045"/>
              <a:gd name="connsiteX5" fmla="*/ 19386 w 282115"/>
              <a:gd name="connsiteY5" fmla="*/ 176543 h 304045"/>
              <a:gd name="connsiteX6" fmla="*/ 23913 w 282115"/>
              <a:gd name="connsiteY6" fmla="*/ 190123 h 304045"/>
              <a:gd name="connsiteX7" fmla="*/ 46547 w 282115"/>
              <a:gd name="connsiteY7" fmla="*/ 194650 h 304045"/>
              <a:gd name="connsiteX8" fmla="*/ 60127 w 282115"/>
              <a:gd name="connsiteY8" fmla="*/ 199176 h 304045"/>
              <a:gd name="connsiteX9" fmla="*/ 87287 w 282115"/>
              <a:gd name="connsiteY9" fmla="*/ 212757 h 304045"/>
              <a:gd name="connsiteX10" fmla="*/ 100867 w 282115"/>
              <a:gd name="connsiteY10" fmla="*/ 221810 h 304045"/>
              <a:gd name="connsiteX11" fmla="*/ 114448 w 282115"/>
              <a:gd name="connsiteY11" fmla="*/ 226337 h 304045"/>
              <a:gd name="connsiteX12" fmla="*/ 128028 w 282115"/>
              <a:gd name="connsiteY12" fmla="*/ 235390 h 304045"/>
              <a:gd name="connsiteX13" fmla="*/ 146135 w 282115"/>
              <a:gd name="connsiteY13" fmla="*/ 253497 h 304045"/>
              <a:gd name="connsiteX14" fmla="*/ 239520 w 282115"/>
              <a:gd name="connsiteY14" fmla="*/ 303291 h 304045"/>
              <a:gd name="connsiteX15" fmla="*/ 274850 w 282115"/>
              <a:gd name="connsiteY15" fmla="*/ 258024 h 304045"/>
              <a:gd name="connsiteX16" fmla="*/ 195929 w 282115"/>
              <a:gd name="connsiteY16" fmla="*/ 126749 h 304045"/>
              <a:gd name="connsiteX17" fmla="*/ 182349 w 282115"/>
              <a:gd name="connsiteY17" fmla="*/ 117695 h 304045"/>
              <a:gd name="connsiteX18" fmla="*/ 164242 w 282115"/>
              <a:gd name="connsiteY18" fmla="*/ 99588 h 304045"/>
              <a:gd name="connsiteX19" fmla="*/ 155188 w 282115"/>
              <a:gd name="connsiteY19" fmla="*/ 90535 h 304045"/>
              <a:gd name="connsiteX20" fmla="*/ 146135 w 282115"/>
              <a:gd name="connsiteY20" fmla="*/ 81481 h 304045"/>
              <a:gd name="connsiteX21" fmla="*/ 137081 w 282115"/>
              <a:gd name="connsiteY21" fmla="*/ 45268 h 304045"/>
              <a:gd name="connsiteX22" fmla="*/ 64654 w 282115"/>
              <a:gd name="connsiteY22" fmla="*/ 0 h 304045"/>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64654 w 282115"/>
              <a:gd name="connsiteY22" fmla="*/ 2145 h 306190"/>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64654 w 282115"/>
              <a:gd name="connsiteY22" fmla="*/ 2145 h 306190"/>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130276 w 282115"/>
              <a:gd name="connsiteY22" fmla="*/ 44630 h 306190"/>
              <a:gd name="connsiteX23" fmla="*/ 64654 w 282115"/>
              <a:gd name="connsiteY23" fmla="*/ 2145 h 306190"/>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130276 w 282115"/>
              <a:gd name="connsiteY22" fmla="*/ 44630 h 306190"/>
              <a:gd name="connsiteX23" fmla="*/ 127854 w 282115"/>
              <a:gd name="connsiteY23" fmla="*/ 46241 h 306190"/>
              <a:gd name="connsiteX24" fmla="*/ 64654 w 282115"/>
              <a:gd name="connsiteY24" fmla="*/ 2145 h 306190"/>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130276 w 282115"/>
              <a:gd name="connsiteY22" fmla="*/ 44630 h 306190"/>
              <a:gd name="connsiteX23" fmla="*/ 127854 w 282115"/>
              <a:gd name="connsiteY23" fmla="*/ 46241 h 306190"/>
              <a:gd name="connsiteX24" fmla="*/ 64654 w 282115"/>
              <a:gd name="connsiteY24" fmla="*/ 2145 h 306190"/>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130276 w 282115"/>
              <a:gd name="connsiteY22" fmla="*/ 44630 h 306190"/>
              <a:gd name="connsiteX23" fmla="*/ 127854 w 282115"/>
              <a:gd name="connsiteY23" fmla="*/ 46241 h 306190"/>
              <a:gd name="connsiteX24" fmla="*/ 64654 w 282115"/>
              <a:gd name="connsiteY24" fmla="*/ 2145 h 306190"/>
              <a:gd name="connsiteX0" fmla="*/ 64654 w 282115"/>
              <a:gd name="connsiteY0" fmla="*/ 21937 h 325982"/>
              <a:gd name="connsiteX1" fmla="*/ 32966 w 282115"/>
              <a:gd name="connsiteY1" fmla="*/ 49098 h 325982"/>
              <a:gd name="connsiteX2" fmla="*/ 19386 w 282115"/>
              <a:gd name="connsiteY2" fmla="*/ 53624 h 325982"/>
              <a:gd name="connsiteX3" fmla="*/ 1279 w 282115"/>
              <a:gd name="connsiteY3" fmla="*/ 71731 h 325982"/>
              <a:gd name="connsiteX4" fmla="*/ 11711 w 282115"/>
              <a:gd name="connsiteY4" fmla="*/ 131097 h 325982"/>
              <a:gd name="connsiteX5" fmla="*/ 19386 w 282115"/>
              <a:gd name="connsiteY5" fmla="*/ 198480 h 325982"/>
              <a:gd name="connsiteX6" fmla="*/ 23913 w 282115"/>
              <a:gd name="connsiteY6" fmla="*/ 212060 h 325982"/>
              <a:gd name="connsiteX7" fmla="*/ 46547 w 282115"/>
              <a:gd name="connsiteY7" fmla="*/ 216587 h 325982"/>
              <a:gd name="connsiteX8" fmla="*/ 60127 w 282115"/>
              <a:gd name="connsiteY8" fmla="*/ 221113 h 325982"/>
              <a:gd name="connsiteX9" fmla="*/ 87287 w 282115"/>
              <a:gd name="connsiteY9" fmla="*/ 234694 h 325982"/>
              <a:gd name="connsiteX10" fmla="*/ 100867 w 282115"/>
              <a:gd name="connsiteY10" fmla="*/ 243747 h 325982"/>
              <a:gd name="connsiteX11" fmla="*/ 114448 w 282115"/>
              <a:gd name="connsiteY11" fmla="*/ 248274 h 325982"/>
              <a:gd name="connsiteX12" fmla="*/ 128028 w 282115"/>
              <a:gd name="connsiteY12" fmla="*/ 257327 h 325982"/>
              <a:gd name="connsiteX13" fmla="*/ 146135 w 282115"/>
              <a:gd name="connsiteY13" fmla="*/ 275434 h 325982"/>
              <a:gd name="connsiteX14" fmla="*/ 239520 w 282115"/>
              <a:gd name="connsiteY14" fmla="*/ 325228 h 325982"/>
              <a:gd name="connsiteX15" fmla="*/ 274850 w 282115"/>
              <a:gd name="connsiteY15" fmla="*/ 279961 h 325982"/>
              <a:gd name="connsiteX16" fmla="*/ 195929 w 282115"/>
              <a:gd name="connsiteY16" fmla="*/ 148686 h 325982"/>
              <a:gd name="connsiteX17" fmla="*/ 182349 w 282115"/>
              <a:gd name="connsiteY17" fmla="*/ 139632 h 325982"/>
              <a:gd name="connsiteX18" fmla="*/ 164242 w 282115"/>
              <a:gd name="connsiteY18" fmla="*/ 121525 h 325982"/>
              <a:gd name="connsiteX19" fmla="*/ 155188 w 282115"/>
              <a:gd name="connsiteY19" fmla="*/ 112472 h 325982"/>
              <a:gd name="connsiteX20" fmla="*/ 146135 w 282115"/>
              <a:gd name="connsiteY20" fmla="*/ 103418 h 325982"/>
              <a:gd name="connsiteX21" fmla="*/ 137081 w 282115"/>
              <a:gd name="connsiteY21" fmla="*/ 67205 h 325982"/>
              <a:gd name="connsiteX22" fmla="*/ 130276 w 282115"/>
              <a:gd name="connsiteY22" fmla="*/ 64422 h 325982"/>
              <a:gd name="connsiteX23" fmla="*/ 127854 w 282115"/>
              <a:gd name="connsiteY23" fmla="*/ 66033 h 325982"/>
              <a:gd name="connsiteX24" fmla="*/ 64654 w 282115"/>
              <a:gd name="connsiteY24" fmla="*/ 21937 h 325982"/>
              <a:gd name="connsiteX0" fmla="*/ 64654 w 282115"/>
              <a:gd name="connsiteY0" fmla="*/ 2145 h 306190"/>
              <a:gd name="connsiteX1" fmla="*/ 32966 w 282115"/>
              <a:gd name="connsiteY1" fmla="*/ 29306 h 306190"/>
              <a:gd name="connsiteX2" fmla="*/ 19386 w 282115"/>
              <a:gd name="connsiteY2" fmla="*/ 33832 h 306190"/>
              <a:gd name="connsiteX3" fmla="*/ 1279 w 282115"/>
              <a:gd name="connsiteY3" fmla="*/ 51939 h 306190"/>
              <a:gd name="connsiteX4" fmla="*/ 11711 w 282115"/>
              <a:gd name="connsiteY4" fmla="*/ 111305 h 306190"/>
              <a:gd name="connsiteX5" fmla="*/ 19386 w 282115"/>
              <a:gd name="connsiteY5" fmla="*/ 178688 h 306190"/>
              <a:gd name="connsiteX6" fmla="*/ 23913 w 282115"/>
              <a:gd name="connsiteY6" fmla="*/ 192268 h 306190"/>
              <a:gd name="connsiteX7" fmla="*/ 46547 w 282115"/>
              <a:gd name="connsiteY7" fmla="*/ 196795 h 306190"/>
              <a:gd name="connsiteX8" fmla="*/ 60127 w 282115"/>
              <a:gd name="connsiteY8" fmla="*/ 201321 h 306190"/>
              <a:gd name="connsiteX9" fmla="*/ 87287 w 282115"/>
              <a:gd name="connsiteY9" fmla="*/ 214902 h 306190"/>
              <a:gd name="connsiteX10" fmla="*/ 100867 w 282115"/>
              <a:gd name="connsiteY10" fmla="*/ 223955 h 306190"/>
              <a:gd name="connsiteX11" fmla="*/ 114448 w 282115"/>
              <a:gd name="connsiteY11" fmla="*/ 228482 h 306190"/>
              <a:gd name="connsiteX12" fmla="*/ 128028 w 282115"/>
              <a:gd name="connsiteY12" fmla="*/ 237535 h 306190"/>
              <a:gd name="connsiteX13" fmla="*/ 146135 w 282115"/>
              <a:gd name="connsiteY13" fmla="*/ 255642 h 306190"/>
              <a:gd name="connsiteX14" fmla="*/ 239520 w 282115"/>
              <a:gd name="connsiteY14" fmla="*/ 305436 h 306190"/>
              <a:gd name="connsiteX15" fmla="*/ 274850 w 282115"/>
              <a:gd name="connsiteY15" fmla="*/ 260169 h 306190"/>
              <a:gd name="connsiteX16" fmla="*/ 195929 w 282115"/>
              <a:gd name="connsiteY16" fmla="*/ 128894 h 306190"/>
              <a:gd name="connsiteX17" fmla="*/ 182349 w 282115"/>
              <a:gd name="connsiteY17" fmla="*/ 119840 h 306190"/>
              <a:gd name="connsiteX18" fmla="*/ 164242 w 282115"/>
              <a:gd name="connsiteY18" fmla="*/ 101733 h 306190"/>
              <a:gd name="connsiteX19" fmla="*/ 155188 w 282115"/>
              <a:gd name="connsiteY19" fmla="*/ 92680 h 306190"/>
              <a:gd name="connsiteX20" fmla="*/ 146135 w 282115"/>
              <a:gd name="connsiteY20" fmla="*/ 83626 h 306190"/>
              <a:gd name="connsiteX21" fmla="*/ 137081 w 282115"/>
              <a:gd name="connsiteY21" fmla="*/ 47413 h 306190"/>
              <a:gd name="connsiteX22" fmla="*/ 130276 w 282115"/>
              <a:gd name="connsiteY22" fmla="*/ 44630 h 306190"/>
              <a:gd name="connsiteX23" fmla="*/ 127854 w 282115"/>
              <a:gd name="connsiteY23" fmla="*/ 46241 h 306190"/>
              <a:gd name="connsiteX24" fmla="*/ 64654 w 282115"/>
              <a:gd name="connsiteY24" fmla="*/ 2145 h 30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115" h="306190">
                <a:moveTo>
                  <a:pt x="64654" y="2145"/>
                </a:moveTo>
                <a:cubicBezTo>
                  <a:pt x="19159" y="0"/>
                  <a:pt x="40511" y="24025"/>
                  <a:pt x="32966" y="29306"/>
                </a:cubicBezTo>
                <a:cubicBezTo>
                  <a:pt x="28250" y="30031"/>
                  <a:pt x="23269" y="31059"/>
                  <a:pt x="19386" y="33832"/>
                </a:cubicBezTo>
                <a:cubicBezTo>
                  <a:pt x="12440" y="38793"/>
                  <a:pt x="1279" y="51939"/>
                  <a:pt x="1279" y="51939"/>
                </a:cubicBezTo>
                <a:cubicBezTo>
                  <a:pt x="0" y="64851"/>
                  <a:pt x="4044" y="104468"/>
                  <a:pt x="11711" y="111305"/>
                </a:cubicBezTo>
                <a:cubicBezTo>
                  <a:pt x="5430" y="151480"/>
                  <a:pt x="17352" y="165194"/>
                  <a:pt x="19386" y="178688"/>
                </a:cubicBezTo>
                <a:cubicBezTo>
                  <a:pt x="20895" y="183215"/>
                  <a:pt x="5994" y="175334"/>
                  <a:pt x="23913" y="192268"/>
                </a:cubicBezTo>
                <a:cubicBezTo>
                  <a:pt x="30315" y="196536"/>
                  <a:pt x="39083" y="194929"/>
                  <a:pt x="46547" y="196795"/>
                </a:cubicBezTo>
                <a:cubicBezTo>
                  <a:pt x="51176" y="197952"/>
                  <a:pt x="55600" y="199812"/>
                  <a:pt x="60127" y="201321"/>
                </a:cubicBezTo>
                <a:cubicBezTo>
                  <a:pt x="78347" y="219543"/>
                  <a:pt x="58089" y="202389"/>
                  <a:pt x="87287" y="214902"/>
                </a:cubicBezTo>
                <a:cubicBezTo>
                  <a:pt x="92287" y="217045"/>
                  <a:pt x="96001" y="221522"/>
                  <a:pt x="100867" y="223955"/>
                </a:cubicBezTo>
                <a:cubicBezTo>
                  <a:pt x="105135" y="226089"/>
                  <a:pt x="110180" y="226348"/>
                  <a:pt x="114448" y="228482"/>
                </a:cubicBezTo>
                <a:cubicBezTo>
                  <a:pt x="119314" y="230915"/>
                  <a:pt x="123897" y="233995"/>
                  <a:pt x="128028" y="237535"/>
                </a:cubicBezTo>
                <a:cubicBezTo>
                  <a:pt x="134509" y="243090"/>
                  <a:pt x="146135" y="255642"/>
                  <a:pt x="146135" y="255642"/>
                </a:cubicBezTo>
                <a:cubicBezTo>
                  <a:pt x="164717" y="266959"/>
                  <a:pt x="233484" y="301664"/>
                  <a:pt x="239520" y="305436"/>
                </a:cubicBezTo>
                <a:cubicBezTo>
                  <a:pt x="260972" y="306190"/>
                  <a:pt x="282115" y="289593"/>
                  <a:pt x="274850" y="260169"/>
                </a:cubicBezTo>
                <a:cubicBezTo>
                  <a:pt x="273341" y="216411"/>
                  <a:pt x="201532" y="172318"/>
                  <a:pt x="195929" y="128894"/>
                </a:cubicBezTo>
                <a:cubicBezTo>
                  <a:pt x="195233" y="123498"/>
                  <a:pt x="186480" y="123381"/>
                  <a:pt x="182349" y="119840"/>
                </a:cubicBezTo>
                <a:cubicBezTo>
                  <a:pt x="175868" y="114285"/>
                  <a:pt x="170278" y="107769"/>
                  <a:pt x="164242" y="101733"/>
                </a:cubicBezTo>
                <a:lnTo>
                  <a:pt x="155188" y="92680"/>
                </a:lnTo>
                <a:lnTo>
                  <a:pt x="146135" y="83626"/>
                </a:lnTo>
                <a:cubicBezTo>
                  <a:pt x="132404" y="42436"/>
                  <a:pt x="153461" y="107474"/>
                  <a:pt x="137081" y="47413"/>
                </a:cubicBezTo>
                <a:cubicBezTo>
                  <a:pt x="134438" y="40914"/>
                  <a:pt x="142347" y="52175"/>
                  <a:pt x="130276" y="44630"/>
                </a:cubicBezTo>
                <a:cubicBezTo>
                  <a:pt x="128738" y="44435"/>
                  <a:pt x="138791" y="53322"/>
                  <a:pt x="127854" y="46241"/>
                </a:cubicBezTo>
                <a:cubicBezTo>
                  <a:pt x="143563" y="14924"/>
                  <a:pt x="80469" y="4967"/>
                  <a:pt x="64654" y="2145"/>
                </a:cubicBezTo>
                <a:close/>
              </a:path>
            </a:pathLst>
          </a:cu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904264" y="1340227"/>
            <a:ext cx="219240" cy="350065"/>
          </a:xfrm>
          <a:custGeom>
            <a:avLst/>
            <a:gdLst>
              <a:gd name="connsiteX0" fmla="*/ 142875 w 199329"/>
              <a:gd name="connsiteY0" fmla="*/ 7719 h 272055"/>
              <a:gd name="connsiteX1" fmla="*/ 130969 w 199329"/>
              <a:gd name="connsiteY1" fmla="*/ 17244 h 272055"/>
              <a:gd name="connsiteX2" fmla="*/ 123825 w 199329"/>
              <a:gd name="connsiteY2" fmla="*/ 24388 h 272055"/>
              <a:gd name="connsiteX3" fmla="*/ 119063 w 199329"/>
              <a:gd name="connsiteY3" fmla="*/ 31531 h 272055"/>
              <a:gd name="connsiteX4" fmla="*/ 111919 w 199329"/>
              <a:gd name="connsiteY4" fmla="*/ 41056 h 272055"/>
              <a:gd name="connsiteX5" fmla="*/ 95250 w 199329"/>
              <a:gd name="connsiteY5" fmla="*/ 60106 h 272055"/>
              <a:gd name="connsiteX6" fmla="*/ 85725 w 199329"/>
              <a:gd name="connsiteY6" fmla="*/ 81538 h 272055"/>
              <a:gd name="connsiteX7" fmla="*/ 83344 w 199329"/>
              <a:gd name="connsiteY7" fmla="*/ 91063 h 272055"/>
              <a:gd name="connsiteX8" fmla="*/ 73819 w 199329"/>
              <a:gd name="connsiteY8" fmla="*/ 105350 h 272055"/>
              <a:gd name="connsiteX9" fmla="*/ 66675 w 199329"/>
              <a:gd name="connsiteY9" fmla="*/ 107731 h 272055"/>
              <a:gd name="connsiteX10" fmla="*/ 59531 w 199329"/>
              <a:gd name="connsiteY10" fmla="*/ 112494 h 272055"/>
              <a:gd name="connsiteX11" fmla="*/ 35719 w 199329"/>
              <a:gd name="connsiteY11" fmla="*/ 126781 h 272055"/>
              <a:gd name="connsiteX12" fmla="*/ 21431 w 199329"/>
              <a:gd name="connsiteY12" fmla="*/ 138688 h 272055"/>
              <a:gd name="connsiteX13" fmla="*/ 11906 w 199329"/>
              <a:gd name="connsiteY13" fmla="*/ 152975 h 272055"/>
              <a:gd name="connsiteX14" fmla="*/ 7144 w 199329"/>
              <a:gd name="connsiteY14" fmla="*/ 160119 h 272055"/>
              <a:gd name="connsiteX15" fmla="*/ 0 w 199329"/>
              <a:gd name="connsiteY15" fmla="*/ 183931 h 272055"/>
              <a:gd name="connsiteX16" fmla="*/ 7144 w 199329"/>
              <a:gd name="connsiteY16" fmla="*/ 219650 h 272055"/>
              <a:gd name="connsiteX17" fmla="*/ 23813 w 199329"/>
              <a:gd name="connsiteY17" fmla="*/ 241081 h 272055"/>
              <a:gd name="connsiteX18" fmla="*/ 26194 w 199329"/>
              <a:gd name="connsiteY18" fmla="*/ 269656 h 272055"/>
              <a:gd name="connsiteX19" fmla="*/ 33338 w 199329"/>
              <a:gd name="connsiteY19" fmla="*/ 272038 h 272055"/>
              <a:gd name="connsiteX20" fmla="*/ 42863 w 199329"/>
              <a:gd name="connsiteY20" fmla="*/ 269656 h 272055"/>
              <a:gd name="connsiteX21" fmla="*/ 57150 w 199329"/>
              <a:gd name="connsiteY21" fmla="*/ 262513 h 272055"/>
              <a:gd name="connsiteX22" fmla="*/ 54769 w 199329"/>
              <a:gd name="connsiteY22" fmla="*/ 245844 h 272055"/>
              <a:gd name="connsiteX23" fmla="*/ 47625 w 199329"/>
              <a:gd name="connsiteY23" fmla="*/ 229175 h 272055"/>
              <a:gd name="connsiteX24" fmla="*/ 45244 w 199329"/>
              <a:gd name="connsiteY24" fmla="*/ 222031 h 272055"/>
              <a:gd name="connsiteX25" fmla="*/ 45244 w 199329"/>
              <a:gd name="connsiteY25" fmla="*/ 174406 h 272055"/>
              <a:gd name="connsiteX26" fmla="*/ 59531 w 199329"/>
              <a:gd name="connsiteY26" fmla="*/ 164881 h 272055"/>
              <a:gd name="connsiteX27" fmla="*/ 66675 w 199329"/>
              <a:gd name="connsiteY27" fmla="*/ 160119 h 272055"/>
              <a:gd name="connsiteX28" fmla="*/ 73819 w 199329"/>
              <a:gd name="connsiteY28" fmla="*/ 157738 h 272055"/>
              <a:gd name="connsiteX29" fmla="*/ 107156 w 199329"/>
              <a:gd name="connsiteY29" fmla="*/ 152975 h 272055"/>
              <a:gd name="connsiteX30" fmla="*/ 140494 w 199329"/>
              <a:gd name="connsiteY30" fmla="*/ 141069 h 272055"/>
              <a:gd name="connsiteX31" fmla="*/ 150019 w 199329"/>
              <a:gd name="connsiteY31" fmla="*/ 133925 h 272055"/>
              <a:gd name="connsiteX32" fmla="*/ 164306 w 199329"/>
              <a:gd name="connsiteY32" fmla="*/ 122019 h 272055"/>
              <a:gd name="connsiteX33" fmla="*/ 169069 w 199329"/>
              <a:gd name="connsiteY33" fmla="*/ 114875 h 272055"/>
              <a:gd name="connsiteX34" fmla="*/ 180975 w 199329"/>
              <a:gd name="connsiteY34" fmla="*/ 100588 h 272055"/>
              <a:gd name="connsiteX35" fmla="*/ 188119 w 199329"/>
              <a:gd name="connsiteY35" fmla="*/ 86300 h 272055"/>
              <a:gd name="connsiteX36" fmla="*/ 190500 w 199329"/>
              <a:gd name="connsiteY36" fmla="*/ 79156 h 272055"/>
              <a:gd name="connsiteX37" fmla="*/ 197644 w 199329"/>
              <a:gd name="connsiteY37" fmla="*/ 62488 h 272055"/>
              <a:gd name="connsiteX38" fmla="*/ 190500 w 199329"/>
              <a:gd name="connsiteY38" fmla="*/ 31531 h 272055"/>
              <a:gd name="connsiteX39" fmla="*/ 180975 w 199329"/>
              <a:gd name="connsiteY39" fmla="*/ 24388 h 272055"/>
              <a:gd name="connsiteX40" fmla="*/ 176213 w 199329"/>
              <a:gd name="connsiteY40" fmla="*/ 17244 h 272055"/>
              <a:gd name="connsiteX41" fmla="*/ 154781 w 199329"/>
              <a:gd name="connsiteY41" fmla="*/ 575 h 272055"/>
              <a:gd name="connsiteX42" fmla="*/ 142875 w 199329"/>
              <a:gd name="connsiteY42" fmla="*/ 7719 h 272055"/>
              <a:gd name="connsiteX0" fmla="*/ 206454 w 262908"/>
              <a:gd name="connsiteY0" fmla="*/ 7719 h 326806"/>
              <a:gd name="connsiteX1" fmla="*/ 194548 w 262908"/>
              <a:gd name="connsiteY1" fmla="*/ 17244 h 326806"/>
              <a:gd name="connsiteX2" fmla="*/ 187404 w 262908"/>
              <a:gd name="connsiteY2" fmla="*/ 24388 h 326806"/>
              <a:gd name="connsiteX3" fmla="*/ 182642 w 262908"/>
              <a:gd name="connsiteY3" fmla="*/ 31531 h 326806"/>
              <a:gd name="connsiteX4" fmla="*/ 175498 w 262908"/>
              <a:gd name="connsiteY4" fmla="*/ 41056 h 326806"/>
              <a:gd name="connsiteX5" fmla="*/ 158829 w 262908"/>
              <a:gd name="connsiteY5" fmla="*/ 60106 h 326806"/>
              <a:gd name="connsiteX6" fmla="*/ 149304 w 262908"/>
              <a:gd name="connsiteY6" fmla="*/ 81538 h 326806"/>
              <a:gd name="connsiteX7" fmla="*/ 146923 w 262908"/>
              <a:gd name="connsiteY7" fmla="*/ 91063 h 326806"/>
              <a:gd name="connsiteX8" fmla="*/ 137398 w 262908"/>
              <a:gd name="connsiteY8" fmla="*/ 105350 h 326806"/>
              <a:gd name="connsiteX9" fmla="*/ 130254 w 262908"/>
              <a:gd name="connsiteY9" fmla="*/ 107731 h 326806"/>
              <a:gd name="connsiteX10" fmla="*/ 123110 w 262908"/>
              <a:gd name="connsiteY10" fmla="*/ 112494 h 326806"/>
              <a:gd name="connsiteX11" fmla="*/ 99298 w 262908"/>
              <a:gd name="connsiteY11" fmla="*/ 126781 h 326806"/>
              <a:gd name="connsiteX12" fmla="*/ 85010 w 262908"/>
              <a:gd name="connsiteY12" fmla="*/ 138688 h 326806"/>
              <a:gd name="connsiteX13" fmla="*/ 75485 w 262908"/>
              <a:gd name="connsiteY13" fmla="*/ 152975 h 326806"/>
              <a:gd name="connsiteX14" fmla="*/ 70723 w 262908"/>
              <a:gd name="connsiteY14" fmla="*/ 160119 h 326806"/>
              <a:gd name="connsiteX15" fmla="*/ 63579 w 262908"/>
              <a:gd name="connsiteY15" fmla="*/ 183931 h 326806"/>
              <a:gd name="connsiteX16" fmla="*/ 70723 w 262908"/>
              <a:gd name="connsiteY16" fmla="*/ 219650 h 326806"/>
              <a:gd name="connsiteX17" fmla="*/ 11192 w 262908"/>
              <a:gd name="connsiteY17" fmla="*/ 317281 h 326806"/>
              <a:gd name="connsiteX18" fmla="*/ 89773 w 262908"/>
              <a:gd name="connsiteY18" fmla="*/ 269656 h 326806"/>
              <a:gd name="connsiteX19" fmla="*/ 96917 w 262908"/>
              <a:gd name="connsiteY19" fmla="*/ 272038 h 326806"/>
              <a:gd name="connsiteX20" fmla="*/ 106442 w 262908"/>
              <a:gd name="connsiteY20" fmla="*/ 269656 h 326806"/>
              <a:gd name="connsiteX21" fmla="*/ 120729 w 262908"/>
              <a:gd name="connsiteY21" fmla="*/ 262513 h 326806"/>
              <a:gd name="connsiteX22" fmla="*/ 118348 w 262908"/>
              <a:gd name="connsiteY22" fmla="*/ 245844 h 326806"/>
              <a:gd name="connsiteX23" fmla="*/ 111204 w 262908"/>
              <a:gd name="connsiteY23" fmla="*/ 229175 h 326806"/>
              <a:gd name="connsiteX24" fmla="*/ 108823 w 262908"/>
              <a:gd name="connsiteY24" fmla="*/ 222031 h 326806"/>
              <a:gd name="connsiteX25" fmla="*/ 108823 w 262908"/>
              <a:gd name="connsiteY25" fmla="*/ 174406 h 326806"/>
              <a:gd name="connsiteX26" fmla="*/ 123110 w 262908"/>
              <a:gd name="connsiteY26" fmla="*/ 164881 h 326806"/>
              <a:gd name="connsiteX27" fmla="*/ 130254 w 262908"/>
              <a:gd name="connsiteY27" fmla="*/ 160119 h 326806"/>
              <a:gd name="connsiteX28" fmla="*/ 137398 w 262908"/>
              <a:gd name="connsiteY28" fmla="*/ 157738 h 326806"/>
              <a:gd name="connsiteX29" fmla="*/ 170735 w 262908"/>
              <a:gd name="connsiteY29" fmla="*/ 152975 h 326806"/>
              <a:gd name="connsiteX30" fmla="*/ 204073 w 262908"/>
              <a:gd name="connsiteY30" fmla="*/ 141069 h 326806"/>
              <a:gd name="connsiteX31" fmla="*/ 213598 w 262908"/>
              <a:gd name="connsiteY31" fmla="*/ 133925 h 326806"/>
              <a:gd name="connsiteX32" fmla="*/ 227885 w 262908"/>
              <a:gd name="connsiteY32" fmla="*/ 122019 h 326806"/>
              <a:gd name="connsiteX33" fmla="*/ 232648 w 262908"/>
              <a:gd name="connsiteY33" fmla="*/ 114875 h 326806"/>
              <a:gd name="connsiteX34" fmla="*/ 244554 w 262908"/>
              <a:gd name="connsiteY34" fmla="*/ 100588 h 326806"/>
              <a:gd name="connsiteX35" fmla="*/ 251698 w 262908"/>
              <a:gd name="connsiteY35" fmla="*/ 86300 h 326806"/>
              <a:gd name="connsiteX36" fmla="*/ 254079 w 262908"/>
              <a:gd name="connsiteY36" fmla="*/ 79156 h 326806"/>
              <a:gd name="connsiteX37" fmla="*/ 261223 w 262908"/>
              <a:gd name="connsiteY37" fmla="*/ 62488 h 326806"/>
              <a:gd name="connsiteX38" fmla="*/ 254079 w 262908"/>
              <a:gd name="connsiteY38" fmla="*/ 31531 h 326806"/>
              <a:gd name="connsiteX39" fmla="*/ 244554 w 262908"/>
              <a:gd name="connsiteY39" fmla="*/ 24388 h 326806"/>
              <a:gd name="connsiteX40" fmla="*/ 239792 w 262908"/>
              <a:gd name="connsiteY40" fmla="*/ 17244 h 326806"/>
              <a:gd name="connsiteX41" fmla="*/ 218360 w 262908"/>
              <a:gd name="connsiteY41" fmla="*/ 575 h 326806"/>
              <a:gd name="connsiteX42" fmla="*/ 206454 w 262908"/>
              <a:gd name="connsiteY42" fmla="*/ 7719 h 326806"/>
              <a:gd name="connsiteX0" fmla="*/ 206454 w 262908"/>
              <a:gd name="connsiteY0" fmla="*/ 7719 h 348238"/>
              <a:gd name="connsiteX1" fmla="*/ 194548 w 262908"/>
              <a:gd name="connsiteY1" fmla="*/ 17244 h 348238"/>
              <a:gd name="connsiteX2" fmla="*/ 187404 w 262908"/>
              <a:gd name="connsiteY2" fmla="*/ 24388 h 348238"/>
              <a:gd name="connsiteX3" fmla="*/ 182642 w 262908"/>
              <a:gd name="connsiteY3" fmla="*/ 31531 h 348238"/>
              <a:gd name="connsiteX4" fmla="*/ 175498 w 262908"/>
              <a:gd name="connsiteY4" fmla="*/ 41056 h 348238"/>
              <a:gd name="connsiteX5" fmla="*/ 158829 w 262908"/>
              <a:gd name="connsiteY5" fmla="*/ 60106 h 348238"/>
              <a:gd name="connsiteX6" fmla="*/ 149304 w 262908"/>
              <a:gd name="connsiteY6" fmla="*/ 81538 h 348238"/>
              <a:gd name="connsiteX7" fmla="*/ 146923 w 262908"/>
              <a:gd name="connsiteY7" fmla="*/ 91063 h 348238"/>
              <a:gd name="connsiteX8" fmla="*/ 137398 w 262908"/>
              <a:gd name="connsiteY8" fmla="*/ 105350 h 348238"/>
              <a:gd name="connsiteX9" fmla="*/ 130254 w 262908"/>
              <a:gd name="connsiteY9" fmla="*/ 107731 h 348238"/>
              <a:gd name="connsiteX10" fmla="*/ 123110 w 262908"/>
              <a:gd name="connsiteY10" fmla="*/ 112494 h 348238"/>
              <a:gd name="connsiteX11" fmla="*/ 99298 w 262908"/>
              <a:gd name="connsiteY11" fmla="*/ 126781 h 348238"/>
              <a:gd name="connsiteX12" fmla="*/ 85010 w 262908"/>
              <a:gd name="connsiteY12" fmla="*/ 138688 h 348238"/>
              <a:gd name="connsiteX13" fmla="*/ 75485 w 262908"/>
              <a:gd name="connsiteY13" fmla="*/ 152975 h 348238"/>
              <a:gd name="connsiteX14" fmla="*/ 70723 w 262908"/>
              <a:gd name="connsiteY14" fmla="*/ 160119 h 348238"/>
              <a:gd name="connsiteX15" fmla="*/ 63579 w 262908"/>
              <a:gd name="connsiteY15" fmla="*/ 183931 h 348238"/>
              <a:gd name="connsiteX16" fmla="*/ 70723 w 262908"/>
              <a:gd name="connsiteY16" fmla="*/ 219650 h 348238"/>
              <a:gd name="connsiteX17" fmla="*/ 11192 w 262908"/>
              <a:gd name="connsiteY17" fmla="*/ 317281 h 348238"/>
              <a:gd name="connsiteX18" fmla="*/ 89773 w 262908"/>
              <a:gd name="connsiteY18" fmla="*/ 269656 h 348238"/>
              <a:gd name="connsiteX19" fmla="*/ 96917 w 262908"/>
              <a:gd name="connsiteY19" fmla="*/ 348238 h 348238"/>
              <a:gd name="connsiteX20" fmla="*/ 106442 w 262908"/>
              <a:gd name="connsiteY20" fmla="*/ 269656 h 348238"/>
              <a:gd name="connsiteX21" fmla="*/ 120729 w 262908"/>
              <a:gd name="connsiteY21" fmla="*/ 262513 h 348238"/>
              <a:gd name="connsiteX22" fmla="*/ 118348 w 262908"/>
              <a:gd name="connsiteY22" fmla="*/ 245844 h 348238"/>
              <a:gd name="connsiteX23" fmla="*/ 111204 w 262908"/>
              <a:gd name="connsiteY23" fmla="*/ 229175 h 348238"/>
              <a:gd name="connsiteX24" fmla="*/ 108823 w 262908"/>
              <a:gd name="connsiteY24" fmla="*/ 222031 h 348238"/>
              <a:gd name="connsiteX25" fmla="*/ 108823 w 262908"/>
              <a:gd name="connsiteY25" fmla="*/ 174406 h 348238"/>
              <a:gd name="connsiteX26" fmla="*/ 123110 w 262908"/>
              <a:gd name="connsiteY26" fmla="*/ 164881 h 348238"/>
              <a:gd name="connsiteX27" fmla="*/ 130254 w 262908"/>
              <a:gd name="connsiteY27" fmla="*/ 160119 h 348238"/>
              <a:gd name="connsiteX28" fmla="*/ 137398 w 262908"/>
              <a:gd name="connsiteY28" fmla="*/ 157738 h 348238"/>
              <a:gd name="connsiteX29" fmla="*/ 170735 w 262908"/>
              <a:gd name="connsiteY29" fmla="*/ 152975 h 348238"/>
              <a:gd name="connsiteX30" fmla="*/ 204073 w 262908"/>
              <a:gd name="connsiteY30" fmla="*/ 141069 h 348238"/>
              <a:gd name="connsiteX31" fmla="*/ 213598 w 262908"/>
              <a:gd name="connsiteY31" fmla="*/ 133925 h 348238"/>
              <a:gd name="connsiteX32" fmla="*/ 227885 w 262908"/>
              <a:gd name="connsiteY32" fmla="*/ 122019 h 348238"/>
              <a:gd name="connsiteX33" fmla="*/ 232648 w 262908"/>
              <a:gd name="connsiteY33" fmla="*/ 114875 h 348238"/>
              <a:gd name="connsiteX34" fmla="*/ 244554 w 262908"/>
              <a:gd name="connsiteY34" fmla="*/ 100588 h 348238"/>
              <a:gd name="connsiteX35" fmla="*/ 251698 w 262908"/>
              <a:gd name="connsiteY35" fmla="*/ 86300 h 348238"/>
              <a:gd name="connsiteX36" fmla="*/ 254079 w 262908"/>
              <a:gd name="connsiteY36" fmla="*/ 79156 h 348238"/>
              <a:gd name="connsiteX37" fmla="*/ 261223 w 262908"/>
              <a:gd name="connsiteY37" fmla="*/ 62488 h 348238"/>
              <a:gd name="connsiteX38" fmla="*/ 254079 w 262908"/>
              <a:gd name="connsiteY38" fmla="*/ 31531 h 348238"/>
              <a:gd name="connsiteX39" fmla="*/ 244554 w 262908"/>
              <a:gd name="connsiteY39" fmla="*/ 24388 h 348238"/>
              <a:gd name="connsiteX40" fmla="*/ 239792 w 262908"/>
              <a:gd name="connsiteY40" fmla="*/ 17244 h 348238"/>
              <a:gd name="connsiteX41" fmla="*/ 218360 w 262908"/>
              <a:gd name="connsiteY41" fmla="*/ 575 h 348238"/>
              <a:gd name="connsiteX42" fmla="*/ 206454 w 262908"/>
              <a:gd name="connsiteY42" fmla="*/ 7719 h 348238"/>
              <a:gd name="connsiteX0" fmla="*/ 206454 w 262908"/>
              <a:gd name="connsiteY0" fmla="*/ 7719 h 348238"/>
              <a:gd name="connsiteX1" fmla="*/ 194548 w 262908"/>
              <a:gd name="connsiteY1" fmla="*/ 17244 h 348238"/>
              <a:gd name="connsiteX2" fmla="*/ 187404 w 262908"/>
              <a:gd name="connsiteY2" fmla="*/ 24388 h 348238"/>
              <a:gd name="connsiteX3" fmla="*/ 182642 w 262908"/>
              <a:gd name="connsiteY3" fmla="*/ 31531 h 348238"/>
              <a:gd name="connsiteX4" fmla="*/ 175498 w 262908"/>
              <a:gd name="connsiteY4" fmla="*/ 41056 h 348238"/>
              <a:gd name="connsiteX5" fmla="*/ 158829 w 262908"/>
              <a:gd name="connsiteY5" fmla="*/ 60106 h 348238"/>
              <a:gd name="connsiteX6" fmla="*/ 149304 w 262908"/>
              <a:gd name="connsiteY6" fmla="*/ 81538 h 348238"/>
              <a:gd name="connsiteX7" fmla="*/ 146923 w 262908"/>
              <a:gd name="connsiteY7" fmla="*/ 91063 h 348238"/>
              <a:gd name="connsiteX8" fmla="*/ 137398 w 262908"/>
              <a:gd name="connsiteY8" fmla="*/ 105350 h 348238"/>
              <a:gd name="connsiteX9" fmla="*/ 130254 w 262908"/>
              <a:gd name="connsiteY9" fmla="*/ 107731 h 348238"/>
              <a:gd name="connsiteX10" fmla="*/ 123110 w 262908"/>
              <a:gd name="connsiteY10" fmla="*/ 112494 h 348238"/>
              <a:gd name="connsiteX11" fmla="*/ 99298 w 262908"/>
              <a:gd name="connsiteY11" fmla="*/ 126781 h 348238"/>
              <a:gd name="connsiteX12" fmla="*/ 85010 w 262908"/>
              <a:gd name="connsiteY12" fmla="*/ 138688 h 348238"/>
              <a:gd name="connsiteX13" fmla="*/ 75485 w 262908"/>
              <a:gd name="connsiteY13" fmla="*/ 152975 h 348238"/>
              <a:gd name="connsiteX14" fmla="*/ 70723 w 262908"/>
              <a:gd name="connsiteY14" fmla="*/ 160119 h 348238"/>
              <a:gd name="connsiteX15" fmla="*/ 63579 w 262908"/>
              <a:gd name="connsiteY15" fmla="*/ 183931 h 348238"/>
              <a:gd name="connsiteX16" fmla="*/ 70723 w 262908"/>
              <a:gd name="connsiteY16" fmla="*/ 219650 h 348238"/>
              <a:gd name="connsiteX17" fmla="*/ 11192 w 262908"/>
              <a:gd name="connsiteY17" fmla="*/ 317281 h 348238"/>
              <a:gd name="connsiteX18" fmla="*/ 89773 w 262908"/>
              <a:gd name="connsiteY18" fmla="*/ 269656 h 348238"/>
              <a:gd name="connsiteX19" fmla="*/ 96917 w 262908"/>
              <a:gd name="connsiteY19" fmla="*/ 348238 h 348238"/>
              <a:gd name="connsiteX20" fmla="*/ 30242 w 262908"/>
              <a:gd name="connsiteY20" fmla="*/ 269656 h 348238"/>
              <a:gd name="connsiteX21" fmla="*/ 120729 w 262908"/>
              <a:gd name="connsiteY21" fmla="*/ 262513 h 348238"/>
              <a:gd name="connsiteX22" fmla="*/ 118348 w 262908"/>
              <a:gd name="connsiteY22" fmla="*/ 245844 h 348238"/>
              <a:gd name="connsiteX23" fmla="*/ 111204 w 262908"/>
              <a:gd name="connsiteY23" fmla="*/ 229175 h 348238"/>
              <a:gd name="connsiteX24" fmla="*/ 108823 w 262908"/>
              <a:gd name="connsiteY24" fmla="*/ 222031 h 348238"/>
              <a:gd name="connsiteX25" fmla="*/ 108823 w 262908"/>
              <a:gd name="connsiteY25" fmla="*/ 174406 h 348238"/>
              <a:gd name="connsiteX26" fmla="*/ 123110 w 262908"/>
              <a:gd name="connsiteY26" fmla="*/ 164881 h 348238"/>
              <a:gd name="connsiteX27" fmla="*/ 130254 w 262908"/>
              <a:gd name="connsiteY27" fmla="*/ 160119 h 348238"/>
              <a:gd name="connsiteX28" fmla="*/ 137398 w 262908"/>
              <a:gd name="connsiteY28" fmla="*/ 157738 h 348238"/>
              <a:gd name="connsiteX29" fmla="*/ 170735 w 262908"/>
              <a:gd name="connsiteY29" fmla="*/ 152975 h 348238"/>
              <a:gd name="connsiteX30" fmla="*/ 204073 w 262908"/>
              <a:gd name="connsiteY30" fmla="*/ 141069 h 348238"/>
              <a:gd name="connsiteX31" fmla="*/ 213598 w 262908"/>
              <a:gd name="connsiteY31" fmla="*/ 133925 h 348238"/>
              <a:gd name="connsiteX32" fmla="*/ 227885 w 262908"/>
              <a:gd name="connsiteY32" fmla="*/ 122019 h 348238"/>
              <a:gd name="connsiteX33" fmla="*/ 232648 w 262908"/>
              <a:gd name="connsiteY33" fmla="*/ 114875 h 348238"/>
              <a:gd name="connsiteX34" fmla="*/ 244554 w 262908"/>
              <a:gd name="connsiteY34" fmla="*/ 100588 h 348238"/>
              <a:gd name="connsiteX35" fmla="*/ 251698 w 262908"/>
              <a:gd name="connsiteY35" fmla="*/ 86300 h 348238"/>
              <a:gd name="connsiteX36" fmla="*/ 254079 w 262908"/>
              <a:gd name="connsiteY36" fmla="*/ 79156 h 348238"/>
              <a:gd name="connsiteX37" fmla="*/ 261223 w 262908"/>
              <a:gd name="connsiteY37" fmla="*/ 62488 h 348238"/>
              <a:gd name="connsiteX38" fmla="*/ 254079 w 262908"/>
              <a:gd name="connsiteY38" fmla="*/ 31531 h 348238"/>
              <a:gd name="connsiteX39" fmla="*/ 244554 w 262908"/>
              <a:gd name="connsiteY39" fmla="*/ 24388 h 348238"/>
              <a:gd name="connsiteX40" fmla="*/ 239792 w 262908"/>
              <a:gd name="connsiteY40" fmla="*/ 17244 h 348238"/>
              <a:gd name="connsiteX41" fmla="*/ 218360 w 262908"/>
              <a:gd name="connsiteY41" fmla="*/ 575 h 348238"/>
              <a:gd name="connsiteX42" fmla="*/ 206454 w 262908"/>
              <a:gd name="connsiteY42" fmla="*/ 7719 h 348238"/>
              <a:gd name="connsiteX0" fmla="*/ 206454 w 262908"/>
              <a:gd name="connsiteY0" fmla="*/ 7719 h 348238"/>
              <a:gd name="connsiteX1" fmla="*/ 194548 w 262908"/>
              <a:gd name="connsiteY1" fmla="*/ 17244 h 348238"/>
              <a:gd name="connsiteX2" fmla="*/ 187404 w 262908"/>
              <a:gd name="connsiteY2" fmla="*/ 24388 h 348238"/>
              <a:gd name="connsiteX3" fmla="*/ 182642 w 262908"/>
              <a:gd name="connsiteY3" fmla="*/ 31531 h 348238"/>
              <a:gd name="connsiteX4" fmla="*/ 175498 w 262908"/>
              <a:gd name="connsiteY4" fmla="*/ 41056 h 348238"/>
              <a:gd name="connsiteX5" fmla="*/ 158829 w 262908"/>
              <a:gd name="connsiteY5" fmla="*/ 60106 h 348238"/>
              <a:gd name="connsiteX6" fmla="*/ 149304 w 262908"/>
              <a:gd name="connsiteY6" fmla="*/ 81538 h 348238"/>
              <a:gd name="connsiteX7" fmla="*/ 146923 w 262908"/>
              <a:gd name="connsiteY7" fmla="*/ 91063 h 348238"/>
              <a:gd name="connsiteX8" fmla="*/ 137398 w 262908"/>
              <a:gd name="connsiteY8" fmla="*/ 105350 h 348238"/>
              <a:gd name="connsiteX9" fmla="*/ 130254 w 262908"/>
              <a:gd name="connsiteY9" fmla="*/ 107731 h 348238"/>
              <a:gd name="connsiteX10" fmla="*/ 123110 w 262908"/>
              <a:gd name="connsiteY10" fmla="*/ 112494 h 348238"/>
              <a:gd name="connsiteX11" fmla="*/ 99298 w 262908"/>
              <a:gd name="connsiteY11" fmla="*/ 126781 h 348238"/>
              <a:gd name="connsiteX12" fmla="*/ 85010 w 262908"/>
              <a:gd name="connsiteY12" fmla="*/ 138688 h 348238"/>
              <a:gd name="connsiteX13" fmla="*/ 75485 w 262908"/>
              <a:gd name="connsiteY13" fmla="*/ 152975 h 348238"/>
              <a:gd name="connsiteX14" fmla="*/ 70723 w 262908"/>
              <a:gd name="connsiteY14" fmla="*/ 160119 h 348238"/>
              <a:gd name="connsiteX15" fmla="*/ 63579 w 262908"/>
              <a:gd name="connsiteY15" fmla="*/ 183931 h 348238"/>
              <a:gd name="connsiteX16" fmla="*/ 70723 w 262908"/>
              <a:gd name="connsiteY16" fmla="*/ 219650 h 348238"/>
              <a:gd name="connsiteX17" fmla="*/ 11192 w 262908"/>
              <a:gd name="connsiteY17" fmla="*/ 317281 h 348238"/>
              <a:gd name="connsiteX18" fmla="*/ 89773 w 262908"/>
              <a:gd name="connsiteY18" fmla="*/ 269656 h 348238"/>
              <a:gd name="connsiteX19" fmla="*/ 96917 w 262908"/>
              <a:gd name="connsiteY19" fmla="*/ 348238 h 348238"/>
              <a:gd name="connsiteX20" fmla="*/ 120729 w 262908"/>
              <a:gd name="connsiteY20" fmla="*/ 262513 h 348238"/>
              <a:gd name="connsiteX21" fmla="*/ 118348 w 262908"/>
              <a:gd name="connsiteY21" fmla="*/ 245844 h 348238"/>
              <a:gd name="connsiteX22" fmla="*/ 111204 w 262908"/>
              <a:gd name="connsiteY22" fmla="*/ 229175 h 348238"/>
              <a:gd name="connsiteX23" fmla="*/ 108823 w 262908"/>
              <a:gd name="connsiteY23" fmla="*/ 222031 h 348238"/>
              <a:gd name="connsiteX24" fmla="*/ 108823 w 262908"/>
              <a:gd name="connsiteY24" fmla="*/ 174406 h 348238"/>
              <a:gd name="connsiteX25" fmla="*/ 123110 w 262908"/>
              <a:gd name="connsiteY25" fmla="*/ 164881 h 348238"/>
              <a:gd name="connsiteX26" fmla="*/ 130254 w 262908"/>
              <a:gd name="connsiteY26" fmla="*/ 160119 h 348238"/>
              <a:gd name="connsiteX27" fmla="*/ 137398 w 262908"/>
              <a:gd name="connsiteY27" fmla="*/ 157738 h 348238"/>
              <a:gd name="connsiteX28" fmla="*/ 170735 w 262908"/>
              <a:gd name="connsiteY28" fmla="*/ 152975 h 348238"/>
              <a:gd name="connsiteX29" fmla="*/ 204073 w 262908"/>
              <a:gd name="connsiteY29" fmla="*/ 141069 h 348238"/>
              <a:gd name="connsiteX30" fmla="*/ 213598 w 262908"/>
              <a:gd name="connsiteY30" fmla="*/ 133925 h 348238"/>
              <a:gd name="connsiteX31" fmla="*/ 227885 w 262908"/>
              <a:gd name="connsiteY31" fmla="*/ 122019 h 348238"/>
              <a:gd name="connsiteX32" fmla="*/ 232648 w 262908"/>
              <a:gd name="connsiteY32" fmla="*/ 114875 h 348238"/>
              <a:gd name="connsiteX33" fmla="*/ 244554 w 262908"/>
              <a:gd name="connsiteY33" fmla="*/ 100588 h 348238"/>
              <a:gd name="connsiteX34" fmla="*/ 251698 w 262908"/>
              <a:gd name="connsiteY34" fmla="*/ 86300 h 348238"/>
              <a:gd name="connsiteX35" fmla="*/ 254079 w 262908"/>
              <a:gd name="connsiteY35" fmla="*/ 79156 h 348238"/>
              <a:gd name="connsiteX36" fmla="*/ 261223 w 262908"/>
              <a:gd name="connsiteY36" fmla="*/ 62488 h 348238"/>
              <a:gd name="connsiteX37" fmla="*/ 254079 w 262908"/>
              <a:gd name="connsiteY37" fmla="*/ 31531 h 348238"/>
              <a:gd name="connsiteX38" fmla="*/ 244554 w 262908"/>
              <a:gd name="connsiteY38" fmla="*/ 24388 h 348238"/>
              <a:gd name="connsiteX39" fmla="*/ 239792 w 262908"/>
              <a:gd name="connsiteY39" fmla="*/ 17244 h 348238"/>
              <a:gd name="connsiteX40" fmla="*/ 218360 w 262908"/>
              <a:gd name="connsiteY40" fmla="*/ 575 h 348238"/>
              <a:gd name="connsiteX41" fmla="*/ 206454 w 262908"/>
              <a:gd name="connsiteY41" fmla="*/ 7719 h 348238"/>
              <a:gd name="connsiteX0" fmla="*/ 206454 w 262908"/>
              <a:gd name="connsiteY0" fmla="*/ 7719 h 362128"/>
              <a:gd name="connsiteX1" fmla="*/ 194548 w 262908"/>
              <a:gd name="connsiteY1" fmla="*/ 17244 h 362128"/>
              <a:gd name="connsiteX2" fmla="*/ 187404 w 262908"/>
              <a:gd name="connsiteY2" fmla="*/ 24388 h 362128"/>
              <a:gd name="connsiteX3" fmla="*/ 182642 w 262908"/>
              <a:gd name="connsiteY3" fmla="*/ 31531 h 362128"/>
              <a:gd name="connsiteX4" fmla="*/ 175498 w 262908"/>
              <a:gd name="connsiteY4" fmla="*/ 41056 h 362128"/>
              <a:gd name="connsiteX5" fmla="*/ 158829 w 262908"/>
              <a:gd name="connsiteY5" fmla="*/ 60106 h 362128"/>
              <a:gd name="connsiteX6" fmla="*/ 149304 w 262908"/>
              <a:gd name="connsiteY6" fmla="*/ 81538 h 362128"/>
              <a:gd name="connsiteX7" fmla="*/ 146923 w 262908"/>
              <a:gd name="connsiteY7" fmla="*/ 91063 h 362128"/>
              <a:gd name="connsiteX8" fmla="*/ 137398 w 262908"/>
              <a:gd name="connsiteY8" fmla="*/ 105350 h 362128"/>
              <a:gd name="connsiteX9" fmla="*/ 130254 w 262908"/>
              <a:gd name="connsiteY9" fmla="*/ 107731 h 362128"/>
              <a:gd name="connsiteX10" fmla="*/ 123110 w 262908"/>
              <a:gd name="connsiteY10" fmla="*/ 112494 h 362128"/>
              <a:gd name="connsiteX11" fmla="*/ 99298 w 262908"/>
              <a:gd name="connsiteY11" fmla="*/ 126781 h 362128"/>
              <a:gd name="connsiteX12" fmla="*/ 85010 w 262908"/>
              <a:gd name="connsiteY12" fmla="*/ 138688 h 362128"/>
              <a:gd name="connsiteX13" fmla="*/ 75485 w 262908"/>
              <a:gd name="connsiteY13" fmla="*/ 152975 h 362128"/>
              <a:gd name="connsiteX14" fmla="*/ 70723 w 262908"/>
              <a:gd name="connsiteY14" fmla="*/ 160119 h 362128"/>
              <a:gd name="connsiteX15" fmla="*/ 63579 w 262908"/>
              <a:gd name="connsiteY15" fmla="*/ 183931 h 362128"/>
              <a:gd name="connsiteX16" fmla="*/ 70723 w 262908"/>
              <a:gd name="connsiteY16" fmla="*/ 219650 h 362128"/>
              <a:gd name="connsiteX17" fmla="*/ 11192 w 262908"/>
              <a:gd name="connsiteY17" fmla="*/ 317281 h 362128"/>
              <a:gd name="connsiteX18" fmla="*/ 89773 w 262908"/>
              <a:gd name="connsiteY18" fmla="*/ 269656 h 362128"/>
              <a:gd name="connsiteX19" fmla="*/ 13573 w 262908"/>
              <a:gd name="connsiteY19" fmla="*/ 345855 h 362128"/>
              <a:gd name="connsiteX20" fmla="*/ 96917 w 262908"/>
              <a:gd name="connsiteY20" fmla="*/ 348238 h 362128"/>
              <a:gd name="connsiteX21" fmla="*/ 120729 w 262908"/>
              <a:gd name="connsiteY21" fmla="*/ 262513 h 362128"/>
              <a:gd name="connsiteX22" fmla="*/ 118348 w 262908"/>
              <a:gd name="connsiteY22" fmla="*/ 245844 h 362128"/>
              <a:gd name="connsiteX23" fmla="*/ 111204 w 262908"/>
              <a:gd name="connsiteY23" fmla="*/ 229175 h 362128"/>
              <a:gd name="connsiteX24" fmla="*/ 108823 w 262908"/>
              <a:gd name="connsiteY24" fmla="*/ 222031 h 362128"/>
              <a:gd name="connsiteX25" fmla="*/ 108823 w 262908"/>
              <a:gd name="connsiteY25" fmla="*/ 174406 h 362128"/>
              <a:gd name="connsiteX26" fmla="*/ 123110 w 262908"/>
              <a:gd name="connsiteY26" fmla="*/ 164881 h 362128"/>
              <a:gd name="connsiteX27" fmla="*/ 130254 w 262908"/>
              <a:gd name="connsiteY27" fmla="*/ 160119 h 362128"/>
              <a:gd name="connsiteX28" fmla="*/ 137398 w 262908"/>
              <a:gd name="connsiteY28" fmla="*/ 157738 h 362128"/>
              <a:gd name="connsiteX29" fmla="*/ 170735 w 262908"/>
              <a:gd name="connsiteY29" fmla="*/ 152975 h 362128"/>
              <a:gd name="connsiteX30" fmla="*/ 204073 w 262908"/>
              <a:gd name="connsiteY30" fmla="*/ 141069 h 362128"/>
              <a:gd name="connsiteX31" fmla="*/ 213598 w 262908"/>
              <a:gd name="connsiteY31" fmla="*/ 133925 h 362128"/>
              <a:gd name="connsiteX32" fmla="*/ 227885 w 262908"/>
              <a:gd name="connsiteY32" fmla="*/ 122019 h 362128"/>
              <a:gd name="connsiteX33" fmla="*/ 232648 w 262908"/>
              <a:gd name="connsiteY33" fmla="*/ 114875 h 362128"/>
              <a:gd name="connsiteX34" fmla="*/ 244554 w 262908"/>
              <a:gd name="connsiteY34" fmla="*/ 100588 h 362128"/>
              <a:gd name="connsiteX35" fmla="*/ 251698 w 262908"/>
              <a:gd name="connsiteY35" fmla="*/ 86300 h 362128"/>
              <a:gd name="connsiteX36" fmla="*/ 254079 w 262908"/>
              <a:gd name="connsiteY36" fmla="*/ 79156 h 362128"/>
              <a:gd name="connsiteX37" fmla="*/ 261223 w 262908"/>
              <a:gd name="connsiteY37" fmla="*/ 62488 h 362128"/>
              <a:gd name="connsiteX38" fmla="*/ 254079 w 262908"/>
              <a:gd name="connsiteY38" fmla="*/ 31531 h 362128"/>
              <a:gd name="connsiteX39" fmla="*/ 244554 w 262908"/>
              <a:gd name="connsiteY39" fmla="*/ 24388 h 362128"/>
              <a:gd name="connsiteX40" fmla="*/ 239792 w 262908"/>
              <a:gd name="connsiteY40" fmla="*/ 17244 h 362128"/>
              <a:gd name="connsiteX41" fmla="*/ 218360 w 262908"/>
              <a:gd name="connsiteY41" fmla="*/ 575 h 362128"/>
              <a:gd name="connsiteX42" fmla="*/ 206454 w 262908"/>
              <a:gd name="connsiteY42"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9537 w 263622"/>
              <a:gd name="connsiteY24" fmla="*/ 174406 h 362128"/>
              <a:gd name="connsiteX25" fmla="*/ 123824 w 263622"/>
              <a:gd name="connsiteY25" fmla="*/ 164881 h 362128"/>
              <a:gd name="connsiteX26" fmla="*/ 130968 w 263622"/>
              <a:gd name="connsiteY26" fmla="*/ 160119 h 362128"/>
              <a:gd name="connsiteX27" fmla="*/ 138112 w 263622"/>
              <a:gd name="connsiteY27" fmla="*/ 157738 h 362128"/>
              <a:gd name="connsiteX28" fmla="*/ 171449 w 263622"/>
              <a:gd name="connsiteY28" fmla="*/ 152975 h 362128"/>
              <a:gd name="connsiteX29" fmla="*/ 204787 w 263622"/>
              <a:gd name="connsiteY29" fmla="*/ 141069 h 362128"/>
              <a:gd name="connsiteX30" fmla="*/ 214312 w 263622"/>
              <a:gd name="connsiteY30" fmla="*/ 133925 h 362128"/>
              <a:gd name="connsiteX31" fmla="*/ 228599 w 263622"/>
              <a:gd name="connsiteY31" fmla="*/ 122019 h 362128"/>
              <a:gd name="connsiteX32" fmla="*/ 233362 w 263622"/>
              <a:gd name="connsiteY32" fmla="*/ 114875 h 362128"/>
              <a:gd name="connsiteX33" fmla="*/ 245268 w 263622"/>
              <a:gd name="connsiteY33" fmla="*/ 100588 h 362128"/>
              <a:gd name="connsiteX34" fmla="*/ 252412 w 263622"/>
              <a:gd name="connsiteY34" fmla="*/ 86300 h 362128"/>
              <a:gd name="connsiteX35" fmla="*/ 254793 w 263622"/>
              <a:gd name="connsiteY35" fmla="*/ 79156 h 362128"/>
              <a:gd name="connsiteX36" fmla="*/ 261937 w 263622"/>
              <a:gd name="connsiteY36" fmla="*/ 62488 h 362128"/>
              <a:gd name="connsiteX37" fmla="*/ 254793 w 263622"/>
              <a:gd name="connsiteY37" fmla="*/ 31531 h 362128"/>
              <a:gd name="connsiteX38" fmla="*/ 245268 w 263622"/>
              <a:gd name="connsiteY38" fmla="*/ 24388 h 362128"/>
              <a:gd name="connsiteX39" fmla="*/ 240506 w 263622"/>
              <a:gd name="connsiteY39" fmla="*/ 17244 h 362128"/>
              <a:gd name="connsiteX40" fmla="*/ 219074 w 263622"/>
              <a:gd name="connsiteY40" fmla="*/ 575 h 362128"/>
              <a:gd name="connsiteX41" fmla="*/ 207168 w 263622"/>
              <a:gd name="connsiteY41"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9537 w 263622"/>
              <a:gd name="connsiteY24" fmla="*/ 174406 h 362128"/>
              <a:gd name="connsiteX25" fmla="*/ 183356 w 263622"/>
              <a:gd name="connsiteY25" fmla="*/ 172024 h 362128"/>
              <a:gd name="connsiteX26" fmla="*/ 123824 w 263622"/>
              <a:gd name="connsiteY26" fmla="*/ 164881 h 362128"/>
              <a:gd name="connsiteX27" fmla="*/ 130968 w 263622"/>
              <a:gd name="connsiteY27" fmla="*/ 160119 h 362128"/>
              <a:gd name="connsiteX28" fmla="*/ 138112 w 263622"/>
              <a:gd name="connsiteY28" fmla="*/ 157738 h 362128"/>
              <a:gd name="connsiteX29" fmla="*/ 171449 w 263622"/>
              <a:gd name="connsiteY29" fmla="*/ 152975 h 362128"/>
              <a:gd name="connsiteX30" fmla="*/ 204787 w 263622"/>
              <a:gd name="connsiteY30" fmla="*/ 141069 h 362128"/>
              <a:gd name="connsiteX31" fmla="*/ 214312 w 263622"/>
              <a:gd name="connsiteY31" fmla="*/ 133925 h 362128"/>
              <a:gd name="connsiteX32" fmla="*/ 228599 w 263622"/>
              <a:gd name="connsiteY32" fmla="*/ 122019 h 362128"/>
              <a:gd name="connsiteX33" fmla="*/ 233362 w 263622"/>
              <a:gd name="connsiteY33" fmla="*/ 114875 h 362128"/>
              <a:gd name="connsiteX34" fmla="*/ 245268 w 263622"/>
              <a:gd name="connsiteY34" fmla="*/ 100588 h 362128"/>
              <a:gd name="connsiteX35" fmla="*/ 252412 w 263622"/>
              <a:gd name="connsiteY35" fmla="*/ 86300 h 362128"/>
              <a:gd name="connsiteX36" fmla="*/ 254793 w 263622"/>
              <a:gd name="connsiteY36" fmla="*/ 79156 h 362128"/>
              <a:gd name="connsiteX37" fmla="*/ 261937 w 263622"/>
              <a:gd name="connsiteY37" fmla="*/ 62488 h 362128"/>
              <a:gd name="connsiteX38" fmla="*/ 254793 w 263622"/>
              <a:gd name="connsiteY38" fmla="*/ 31531 h 362128"/>
              <a:gd name="connsiteX39" fmla="*/ 245268 w 263622"/>
              <a:gd name="connsiteY39" fmla="*/ 24388 h 362128"/>
              <a:gd name="connsiteX40" fmla="*/ 240506 w 263622"/>
              <a:gd name="connsiteY40" fmla="*/ 17244 h 362128"/>
              <a:gd name="connsiteX41" fmla="*/ 219074 w 263622"/>
              <a:gd name="connsiteY41" fmla="*/ 575 h 362128"/>
              <a:gd name="connsiteX42" fmla="*/ 207168 w 263622"/>
              <a:gd name="connsiteY42"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9537 w 263622"/>
              <a:gd name="connsiteY24" fmla="*/ 174406 h 362128"/>
              <a:gd name="connsiteX25" fmla="*/ 183356 w 263622"/>
              <a:gd name="connsiteY25" fmla="*/ 172024 h 362128"/>
              <a:gd name="connsiteX26" fmla="*/ 123824 w 263622"/>
              <a:gd name="connsiteY26" fmla="*/ 164881 h 362128"/>
              <a:gd name="connsiteX27" fmla="*/ 130968 w 263622"/>
              <a:gd name="connsiteY27" fmla="*/ 160119 h 362128"/>
              <a:gd name="connsiteX28" fmla="*/ 171449 w 263622"/>
              <a:gd name="connsiteY28" fmla="*/ 152975 h 362128"/>
              <a:gd name="connsiteX29" fmla="*/ 204787 w 263622"/>
              <a:gd name="connsiteY29" fmla="*/ 141069 h 362128"/>
              <a:gd name="connsiteX30" fmla="*/ 214312 w 263622"/>
              <a:gd name="connsiteY30" fmla="*/ 133925 h 362128"/>
              <a:gd name="connsiteX31" fmla="*/ 228599 w 263622"/>
              <a:gd name="connsiteY31" fmla="*/ 122019 h 362128"/>
              <a:gd name="connsiteX32" fmla="*/ 233362 w 263622"/>
              <a:gd name="connsiteY32" fmla="*/ 114875 h 362128"/>
              <a:gd name="connsiteX33" fmla="*/ 245268 w 263622"/>
              <a:gd name="connsiteY33" fmla="*/ 100588 h 362128"/>
              <a:gd name="connsiteX34" fmla="*/ 252412 w 263622"/>
              <a:gd name="connsiteY34" fmla="*/ 86300 h 362128"/>
              <a:gd name="connsiteX35" fmla="*/ 254793 w 263622"/>
              <a:gd name="connsiteY35" fmla="*/ 79156 h 362128"/>
              <a:gd name="connsiteX36" fmla="*/ 261937 w 263622"/>
              <a:gd name="connsiteY36" fmla="*/ 62488 h 362128"/>
              <a:gd name="connsiteX37" fmla="*/ 254793 w 263622"/>
              <a:gd name="connsiteY37" fmla="*/ 31531 h 362128"/>
              <a:gd name="connsiteX38" fmla="*/ 245268 w 263622"/>
              <a:gd name="connsiteY38" fmla="*/ 24388 h 362128"/>
              <a:gd name="connsiteX39" fmla="*/ 240506 w 263622"/>
              <a:gd name="connsiteY39" fmla="*/ 17244 h 362128"/>
              <a:gd name="connsiteX40" fmla="*/ 219074 w 263622"/>
              <a:gd name="connsiteY40" fmla="*/ 575 h 362128"/>
              <a:gd name="connsiteX41" fmla="*/ 207168 w 263622"/>
              <a:gd name="connsiteY41"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23824 w 263622"/>
              <a:gd name="connsiteY25" fmla="*/ 164881 h 362128"/>
              <a:gd name="connsiteX26" fmla="*/ 130968 w 263622"/>
              <a:gd name="connsiteY26" fmla="*/ 160119 h 362128"/>
              <a:gd name="connsiteX27" fmla="*/ 171449 w 263622"/>
              <a:gd name="connsiteY27" fmla="*/ 152975 h 362128"/>
              <a:gd name="connsiteX28" fmla="*/ 204787 w 263622"/>
              <a:gd name="connsiteY28" fmla="*/ 141069 h 362128"/>
              <a:gd name="connsiteX29" fmla="*/ 214312 w 263622"/>
              <a:gd name="connsiteY29" fmla="*/ 133925 h 362128"/>
              <a:gd name="connsiteX30" fmla="*/ 228599 w 263622"/>
              <a:gd name="connsiteY30" fmla="*/ 122019 h 362128"/>
              <a:gd name="connsiteX31" fmla="*/ 233362 w 263622"/>
              <a:gd name="connsiteY31" fmla="*/ 114875 h 362128"/>
              <a:gd name="connsiteX32" fmla="*/ 245268 w 263622"/>
              <a:gd name="connsiteY32" fmla="*/ 100588 h 362128"/>
              <a:gd name="connsiteX33" fmla="*/ 252412 w 263622"/>
              <a:gd name="connsiteY33" fmla="*/ 86300 h 362128"/>
              <a:gd name="connsiteX34" fmla="*/ 254793 w 263622"/>
              <a:gd name="connsiteY34" fmla="*/ 79156 h 362128"/>
              <a:gd name="connsiteX35" fmla="*/ 261937 w 263622"/>
              <a:gd name="connsiteY35" fmla="*/ 62488 h 362128"/>
              <a:gd name="connsiteX36" fmla="*/ 254793 w 263622"/>
              <a:gd name="connsiteY36" fmla="*/ 31531 h 362128"/>
              <a:gd name="connsiteX37" fmla="*/ 245268 w 263622"/>
              <a:gd name="connsiteY37" fmla="*/ 24388 h 362128"/>
              <a:gd name="connsiteX38" fmla="*/ 240506 w 263622"/>
              <a:gd name="connsiteY38" fmla="*/ 17244 h 362128"/>
              <a:gd name="connsiteX39" fmla="*/ 219074 w 263622"/>
              <a:gd name="connsiteY39" fmla="*/ 575 h 362128"/>
              <a:gd name="connsiteX40" fmla="*/ 207168 w 263622"/>
              <a:gd name="connsiteY40"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23824 w 263622"/>
              <a:gd name="connsiteY25" fmla="*/ 164881 h 362128"/>
              <a:gd name="connsiteX26" fmla="*/ 171449 w 263622"/>
              <a:gd name="connsiteY26" fmla="*/ 152975 h 362128"/>
              <a:gd name="connsiteX27" fmla="*/ 204787 w 263622"/>
              <a:gd name="connsiteY27" fmla="*/ 141069 h 362128"/>
              <a:gd name="connsiteX28" fmla="*/ 214312 w 263622"/>
              <a:gd name="connsiteY28" fmla="*/ 133925 h 362128"/>
              <a:gd name="connsiteX29" fmla="*/ 228599 w 263622"/>
              <a:gd name="connsiteY29" fmla="*/ 122019 h 362128"/>
              <a:gd name="connsiteX30" fmla="*/ 233362 w 263622"/>
              <a:gd name="connsiteY30" fmla="*/ 114875 h 362128"/>
              <a:gd name="connsiteX31" fmla="*/ 245268 w 263622"/>
              <a:gd name="connsiteY31" fmla="*/ 100588 h 362128"/>
              <a:gd name="connsiteX32" fmla="*/ 252412 w 263622"/>
              <a:gd name="connsiteY32" fmla="*/ 86300 h 362128"/>
              <a:gd name="connsiteX33" fmla="*/ 254793 w 263622"/>
              <a:gd name="connsiteY33" fmla="*/ 79156 h 362128"/>
              <a:gd name="connsiteX34" fmla="*/ 261937 w 263622"/>
              <a:gd name="connsiteY34" fmla="*/ 62488 h 362128"/>
              <a:gd name="connsiteX35" fmla="*/ 254793 w 263622"/>
              <a:gd name="connsiteY35" fmla="*/ 31531 h 362128"/>
              <a:gd name="connsiteX36" fmla="*/ 245268 w 263622"/>
              <a:gd name="connsiteY36" fmla="*/ 24388 h 362128"/>
              <a:gd name="connsiteX37" fmla="*/ 240506 w 263622"/>
              <a:gd name="connsiteY37" fmla="*/ 17244 h 362128"/>
              <a:gd name="connsiteX38" fmla="*/ 219074 w 263622"/>
              <a:gd name="connsiteY38" fmla="*/ 575 h 362128"/>
              <a:gd name="connsiteX39" fmla="*/ 207168 w 263622"/>
              <a:gd name="connsiteY39"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8593 w 263622"/>
              <a:gd name="connsiteY25" fmla="*/ 169643 h 362128"/>
              <a:gd name="connsiteX26" fmla="*/ 171449 w 263622"/>
              <a:gd name="connsiteY26" fmla="*/ 152975 h 362128"/>
              <a:gd name="connsiteX27" fmla="*/ 204787 w 263622"/>
              <a:gd name="connsiteY27" fmla="*/ 141069 h 362128"/>
              <a:gd name="connsiteX28" fmla="*/ 214312 w 263622"/>
              <a:gd name="connsiteY28" fmla="*/ 133925 h 362128"/>
              <a:gd name="connsiteX29" fmla="*/ 228599 w 263622"/>
              <a:gd name="connsiteY29" fmla="*/ 122019 h 362128"/>
              <a:gd name="connsiteX30" fmla="*/ 233362 w 263622"/>
              <a:gd name="connsiteY30" fmla="*/ 114875 h 362128"/>
              <a:gd name="connsiteX31" fmla="*/ 245268 w 263622"/>
              <a:gd name="connsiteY31" fmla="*/ 100588 h 362128"/>
              <a:gd name="connsiteX32" fmla="*/ 252412 w 263622"/>
              <a:gd name="connsiteY32" fmla="*/ 86300 h 362128"/>
              <a:gd name="connsiteX33" fmla="*/ 254793 w 263622"/>
              <a:gd name="connsiteY33" fmla="*/ 79156 h 362128"/>
              <a:gd name="connsiteX34" fmla="*/ 261937 w 263622"/>
              <a:gd name="connsiteY34" fmla="*/ 62488 h 362128"/>
              <a:gd name="connsiteX35" fmla="*/ 254793 w 263622"/>
              <a:gd name="connsiteY35" fmla="*/ 31531 h 362128"/>
              <a:gd name="connsiteX36" fmla="*/ 245268 w 263622"/>
              <a:gd name="connsiteY36" fmla="*/ 24388 h 362128"/>
              <a:gd name="connsiteX37" fmla="*/ 240506 w 263622"/>
              <a:gd name="connsiteY37" fmla="*/ 17244 h 362128"/>
              <a:gd name="connsiteX38" fmla="*/ 219074 w 263622"/>
              <a:gd name="connsiteY38" fmla="*/ 575 h 362128"/>
              <a:gd name="connsiteX39" fmla="*/ 207168 w 263622"/>
              <a:gd name="connsiteY39"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8593 w 263622"/>
              <a:gd name="connsiteY25" fmla="*/ 169643 h 362128"/>
              <a:gd name="connsiteX26" fmla="*/ 171449 w 263622"/>
              <a:gd name="connsiteY26" fmla="*/ 152975 h 362128"/>
              <a:gd name="connsiteX27" fmla="*/ 204787 w 263622"/>
              <a:gd name="connsiteY27" fmla="*/ 141069 h 362128"/>
              <a:gd name="connsiteX28" fmla="*/ 214312 w 263622"/>
              <a:gd name="connsiteY28" fmla="*/ 133925 h 362128"/>
              <a:gd name="connsiteX29" fmla="*/ 228599 w 263622"/>
              <a:gd name="connsiteY29" fmla="*/ 122019 h 362128"/>
              <a:gd name="connsiteX30" fmla="*/ 233362 w 263622"/>
              <a:gd name="connsiteY30" fmla="*/ 114875 h 362128"/>
              <a:gd name="connsiteX31" fmla="*/ 245268 w 263622"/>
              <a:gd name="connsiteY31" fmla="*/ 100588 h 362128"/>
              <a:gd name="connsiteX32" fmla="*/ 252412 w 263622"/>
              <a:gd name="connsiteY32" fmla="*/ 86300 h 362128"/>
              <a:gd name="connsiteX33" fmla="*/ 254793 w 263622"/>
              <a:gd name="connsiteY33" fmla="*/ 79156 h 362128"/>
              <a:gd name="connsiteX34" fmla="*/ 261937 w 263622"/>
              <a:gd name="connsiteY34" fmla="*/ 62488 h 362128"/>
              <a:gd name="connsiteX35" fmla="*/ 254793 w 263622"/>
              <a:gd name="connsiteY35" fmla="*/ 31531 h 362128"/>
              <a:gd name="connsiteX36" fmla="*/ 245268 w 263622"/>
              <a:gd name="connsiteY36" fmla="*/ 24388 h 362128"/>
              <a:gd name="connsiteX37" fmla="*/ 240506 w 263622"/>
              <a:gd name="connsiteY37" fmla="*/ 17244 h 362128"/>
              <a:gd name="connsiteX38" fmla="*/ 219074 w 263622"/>
              <a:gd name="connsiteY38" fmla="*/ 575 h 362128"/>
              <a:gd name="connsiteX39" fmla="*/ 207168 w 263622"/>
              <a:gd name="connsiteY39"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8593 w 263622"/>
              <a:gd name="connsiteY25" fmla="*/ 169643 h 362128"/>
              <a:gd name="connsiteX26" fmla="*/ 171449 w 263622"/>
              <a:gd name="connsiteY26" fmla="*/ 152975 h 362128"/>
              <a:gd name="connsiteX27" fmla="*/ 204787 w 263622"/>
              <a:gd name="connsiteY27" fmla="*/ 141069 h 362128"/>
              <a:gd name="connsiteX28" fmla="*/ 214312 w 263622"/>
              <a:gd name="connsiteY28" fmla="*/ 133925 h 362128"/>
              <a:gd name="connsiteX29" fmla="*/ 228599 w 263622"/>
              <a:gd name="connsiteY29" fmla="*/ 122019 h 362128"/>
              <a:gd name="connsiteX30" fmla="*/ 233362 w 263622"/>
              <a:gd name="connsiteY30" fmla="*/ 114875 h 362128"/>
              <a:gd name="connsiteX31" fmla="*/ 245268 w 263622"/>
              <a:gd name="connsiteY31" fmla="*/ 100588 h 362128"/>
              <a:gd name="connsiteX32" fmla="*/ 252412 w 263622"/>
              <a:gd name="connsiteY32" fmla="*/ 86300 h 362128"/>
              <a:gd name="connsiteX33" fmla="*/ 254793 w 263622"/>
              <a:gd name="connsiteY33" fmla="*/ 79156 h 362128"/>
              <a:gd name="connsiteX34" fmla="*/ 261937 w 263622"/>
              <a:gd name="connsiteY34" fmla="*/ 62488 h 362128"/>
              <a:gd name="connsiteX35" fmla="*/ 254793 w 263622"/>
              <a:gd name="connsiteY35" fmla="*/ 31531 h 362128"/>
              <a:gd name="connsiteX36" fmla="*/ 245268 w 263622"/>
              <a:gd name="connsiteY36" fmla="*/ 24388 h 362128"/>
              <a:gd name="connsiteX37" fmla="*/ 240506 w 263622"/>
              <a:gd name="connsiteY37" fmla="*/ 17244 h 362128"/>
              <a:gd name="connsiteX38" fmla="*/ 219074 w 263622"/>
              <a:gd name="connsiteY38" fmla="*/ 575 h 362128"/>
              <a:gd name="connsiteX39" fmla="*/ 207168 w 263622"/>
              <a:gd name="connsiteY39"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71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71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71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7156 w 263622"/>
              <a:gd name="connsiteY24" fmla="*/ 172024 h 362128"/>
              <a:gd name="connsiteX25" fmla="*/ 188118 w 263622"/>
              <a:gd name="connsiteY25" fmla="*/ 172024 h 362128"/>
              <a:gd name="connsiteX26" fmla="*/ 171449 w 263622"/>
              <a:gd name="connsiteY26" fmla="*/ 152975 h 362128"/>
              <a:gd name="connsiteX27" fmla="*/ 204787 w 263622"/>
              <a:gd name="connsiteY27" fmla="*/ 141069 h 362128"/>
              <a:gd name="connsiteX28" fmla="*/ 214312 w 263622"/>
              <a:gd name="connsiteY28" fmla="*/ 133925 h 362128"/>
              <a:gd name="connsiteX29" fmla="*/ 228599 w 263622"/>
              <a:gd name="connsiteY29" fmla="*/ 122019 h 362128"/>
              <a:gd name="connsiteX30" fmla="*/ 233362 w 263622"/>
              <a:gd name="connsiteY30" fmla="*/ 114875 h 362128"/>
              <a:gd name="connsiteX31" fmla="*/ 245268 w 263622"/>
              <a:gd name="connsiteY31" fmla="*/ 100588 h 362128"/>
              <a:gd name="connsiteX32" fmla="*/ 252412 w 263622"/>
              <a:gd name="connsiteY32" fmla="*/ 86300 h 362128"/>
              <a:gd name="connsiteX33" fmla="*/ 254793 w 263622"/>
              <a:gd name="connsiteY33" fmla="*/ 79156 h 362128"/>
              <a:gd name="connsiteX34" fmla="*/ 261937 w 263622"/>
              <a:gd name="connsiteY34" fmla="*/ 62488 h 362128"/>
              <a:gd name="connsiteX35" fmla="*/ 254793 w 263622"/>
              <a:gd name="connsiteY35" fmla="*/ 31531 h 362128"/>
              <a:gd name="connsiteX36" fmla="*/ 245268 w 263622"/>
              <a:gd name="connsiteY36" fmla="*/ 24388 h 362128"/>
              <a:gd name="connsiteX37" fmla="*/ 240506 w 263622"/>
              <a:gd name="connsiteY37" fmla="*/ 17244 h 362128"/>
              <a:gd name="connsiteX38" fmla="*/ 219074 w 263622"/>
              <a:gd name="connsiteY38" fmla="*/ 575 h 362128"/>
              <a:gd name="connsiteX39" fmla="*/ 207168 w 263622"/>
              <a:gd name="connsiteY39"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071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83356 w 263622"/>
              <a:gd name="connsiteY24" fmla="*/ 172024 h 362128"/>
              <a:gd name="connsiteX25" fmla="*/ 171449 w 263622"/>
              <a:gd name="connsiteY25" fmla="*/ 152975 h 362128"/>
              <a:gd name="connsiteX26" fmla="*/ 204787 w 263622"/>
              <a:gd name="connsiteY26" fmla="*/ 141069 h 362128"/>
              <a:gd name="connsiteX27" fmla="*/ 214312 w 263622"/>
              <a:gd name="connsiteY27" fmla="*/ 133925 h 362128"/>
              <a:gd name="connsiteX28" fmla="*/ 228599 w 263622"/>
              <a:gd name="connsiteY28" fmla="*/ 122019 h 362128"/>
              <a:gd name="connsiteX29" fmla="*/ 233362 w 263622"/>
              <a:gd name="connsiteY29" fmla="*/ 114875 h 362128"/>
              <a:gd name="connsiteX30" fmla="*/ 245268 w 263622"/>
              <a:gd name="connsiteY30" fmla="*/ 100588 h 362128"/>
              <a:gd name="connsiteX31" fmla="*/ 252412 w 263622"/>
              <a:gd name="connsiteY31" fmla="*/ 86300 h 362128"/>
              <a:gd name="connsiteX32" fmla="*/ 254793 w 263622"/>
              <a:gd name="connsiteY32" fmla="*/ 79156 h 362128"/>
              <a:gd name="connsiteX33" fmla="*/ 261937 w 263622"/>
              <a:gd name="connsiteY33" fmla="*/ 62488 h 362128"/>
              <a:gd name="connsiteX34" fmla="*/ 254793 w 263622"/>
              <a:gd name="connsiteY34" fmla="*/ 31531 h 362128"/>
              <a:gd name="connsiteX35" fmla="*/ 245268 w 263622"/>
              <a:gd name="connsiteY35" fmla="*/ 24388 h 362128"/>
              <a:gd name="connsiteX36" fmla="*/ 240506 w 263622"/>
              <a:gd name="connsiteY36" fmla="*/ 17244 h 362128"/>
              <a:gd name="connsiteX37" fmla="*/ 219074 w 263622"/>
              <a:gd name="connsiteY37" fmla="*/ 575 h 362128"/>
              <a:gd name="connsiteX38" fmla="*/ 207168 w 263622"/>
              <a:gd name="connsiteY38" fmla="*/ 7719 h 362128"/>
              <a:gd name="connsiteX0" fmla="*/ 207168 w 263622"/>
              <a:gd name="connsiteY0" fmla="*/ 7719 h 362128"/>
              <a:gd name="connsiteX1" fmla="*/ 195262 w 263622"/>
              <a:gd name="connsiteY1" fmla="*/ 17244 h 362128"/>
              <a:gd name="connsiteX2" fmla="*/ 188118 w 263622"/>
              <a:gd name="connsiteY2" fmla="*/ 24388 h 362128"/>
              <a:gd name="connsiteX3" fmla="*/ 183356 w 263622"/>
              <a:gd name="connsiteY3" fmla="*/ 31531 h 362128"/>
              <a:gd name="connsiteX4" fmla="*/ 176212 w 263622"/>
              <a:gd name="connsiteY4" fmla="*/ 41056 h 362128"/>
              <a:gd name="connsiteX5" fmla="*/ 159543 w 263622"/>
              <a:gd name="connsiteY5" fmla="*/ 60106 h 362128"/>
              <a:gd name="connsiteX6" fmla="*/ 150018 w 263622"/>
              <a:gd name="connsiteY6" fmla="*/ 81538 h 362128"/>
              <a:gd name="connsiteX7" fmla="*/ 147637 w 263622"/>
              <a:gd name="connsiteY7" fmla="*/ 91063 h 362128"/>
              <a:gd name="connsiteX8" fmla="*/ 138112 w 263622"/>
              <a:gd name="connsiteY8" fmla="*/ 105350 h 362128"/>
              <a:gd name="connsiteX9" fmla="*/ 130968 w 263622"/>
              <a:gd name="connsiteY9" fmla="*/ 107731 h 362128"/>
              <a:gd name="connsiteX10" fmla="*/ 123824 w 263622"/>
              <a:gd name="connsiteY10" fmla="*/ 112494 h 362128"/>
              <a:gd name="connsiteX11" fmla="*/ 100012 w 263622"/>
              <a:gd name="connsiteY11" fmla="*/ 126781 h 362128"/>
              <a:gd name="connsiteX12" fmla="*/ 85724 w 263622"/>
              <a:gd name="connsiteY12" fmla="*/ 138688 h 362128"/>
              <a:gd name="connsiteX13" fmla="*/ 76199 w 263622"/>
              <a:gd name="connsiteY13" fmla="*/ 152975 h 362128"/>
              <a:gd name="connsiteX14" fmla="*/ 71437 w 263622"/>
              <a:gd name="connsiteY14" fmla="*/ 160119 h 362128"/>
              <a:gd name="connsiteX15" fmla="*/ 64293 w 263622"/>
              <a:gd name="connsiteY15" fmla="*/ 183931 h 362128"/>
              <a:gd name="connsiteX16" fmla="*/ 71437 w 263622"/>
              <a:gd name="connsiteY16" fmla="*/ 219650 h 362128"/>
              <a:gd name="connsiteX17" fmla="*/ 11906 w 263622"/>
              <a:gd name="connsiteY17" fmla="*/ 317281 h 362128"/>
              <a:gd name="connsiteX18" fmla="*/ 14287 w 263622"/>
              <a:gd name="connsiteY18" fmla="*/ 345855 h 362128"/>
              <a:gd name="connsiteX19" fmla="*/ 97631 w 263622"/>
              <a:gd name="connsiteY19" fmla="*/ 348238 h 362128"/>
              <a:gd name="connsiteX20" fmla="*/ 121443 w 263622"/>
              <a:gd name="connsiteY20" fmla="*/ 262513 h 362128"/>
              <a:gd name="connsiteX21" fmla="*/ 119062 w 263622"/>
              <a:gd name="connsiteY21" fmla="*/ 245844 h 362128"/>
              <a:gd name="connsiteX22" fmla="*/ 111918 w 263622"/>
              <a:gd name="connsiteY22" fmla="*/ 229175 h 362128"/>
              <a:gd name="connsiteX23" fmla="*/ 109537 w 263622"/>
              <a:gd name="connsiteY23" fmla="*/ 222031 h 362128"/>
              <a:gd name="connsiteX24" fmla="*/ 171449 w 263622"/>
              <a:gd name="connsiteY24" fmla="*/ 152975 h 362128"/>
              <a:gd name="connsiteX25" fmla="*/ 204787 w 263622"/>
              <a:gd name="connsiteY25" fmla="*/ 141069 h 362128"/>
              <a:gd name="connsiteX26" fmla="*/ 214312 w 263622"/>
              <a:gd name="connsiteY26" fmla="*/ 133925 h 362128"/>
              <a:gd name="connsiteX27" fmla="*/ 228599 w 263622"/>
              <a:gd name="connsiteY27" fmla="*/ 122019 h 362128"/>
              <a:gd name="connsiteX28" fmla="*/ 233362 w 263622"/>
              <a:gd name="connsiteY28" fmla="*/ 114875 h 362128"/>
              <a:gd name="connsiteX29" fmla="*/ 245268 w 263622"/>
              <a:gd name="connsiteY29" fmla="*/ 100588 h 362128"/>
              <a:gd name="connsiteX30" fmla="*/ 252412 w 263622"/>
              <a:gd name="connsiteY30" fmla="*/ 86300 h 362128"/>
              <a:gd name="connsiteX31" fmla="*/ 254793 w 263622"/>
              <a:gd name="connsiteY31" fmla="*/ 79156 h 362128"/>
              <a:gd name="connsiteX32" fmla="*/ 261937 w 263622"/>
              <a:gd name="connsiteY32" fmla="*/ 62488 h 362128"/>
              <a:gd name="connsiteX33" fmla="*/ 254793 w 263622"/>
              <a:gd name="connsiteY33" fmla="*/ 31531 h 362128"/>
              <a:gd name="connsiteX34" fmla="*/ 245268 w 263622"/>
              <a:gd name="connsiteY34" fmla="*/ 24388 h 362128"/>
              <a:gd name="connsiteX35" fmla="*/ 240506 w 263622"/>
              <a:gd name="connsiteY35" fmla="*/ 17244 h 362128"/>
              <a:gd name="connsiteX36" fmla="*/ 219074 w 263622"/>
              <a:gd name="connsiteY36" fmla="*/ 575 h 362128"/>
              <a:gd name="connsiteX37" fmla="*/ 207168 w 263622"/>
              <a:gd name="connsiteY37" fmla="*/ 7719 h 362128"/>
              <a:gd name="connsiteX0" fmla="*/ 207168 w 263622"/>
              <a:gd name="connsiteY0" fmla="*/ 418 h 354827"/>
              <a:gd name="connsiteX1" fmla="*/ 195262 w 263622"/>
              <a:gd name="connsiteY1" fmla="*/ 9943 h 354827"/>
              <a:gd name="connsiteX2" fmla="*/ 188118 w 263622"/>
              <a:gd name="connsiteY2" fmla="*/ 17087 h 354827"/>
              <a:gd name="connsiteX3" fmla="*/ 183356 w 263622"/>
              <a:gd name="connsiteY3" fmla="*/ 24230 h 354827"/>
              <a:gd name="connsiteX4" fmla="*/ 176212 w 263622"/>
              <a:gd name="connsiteY4" fmla="*/ 33755 h 354827"/>
              <a:gd name="connsiteX5" fmla="*/ 159543 w 263622"/>
              <a:gd name="connsiteY5" fmla="*/ 52805 h 354827"/>
              <a:gd name="connsiteX6" fmla="*/ 150018 w 263622"/>
              <a:gd name="connsiteY6" fmla="*/ 74237 h 354827"/>
              <a:gd name="connsiteX7" fmla="*/ 147637 w 263622"/>
              <a:gd name="connsiteY7" fmla="*/ 83762 h 354827"/>
              <a:gd name="connsiteX8" fmla="*/ 138112 w 263622"/>
              <a:gd name="connsiteY8" fmla="*/ 98049 h 354827"/>
              <a:gd name="connsiteX9" fmla="*/ 130968 w 263622"/>
              <a:gd name="connsiteY9" fmla="*/ 100430 h 354827"/>
              <a:gd name="connsiteX10" fmla="*/ 123824 w 263622"/>
              <a:gd name="connsiteY10" fmla="*/ 105193 h 354827"/>
              <a:gd name="connsiteX11" fmla="*/ 100012 w 263622"/>
              <a:gd name="connsiteY11" fmla="*/ 119480 h 354827"/>
              <a:gd name="connsiteX12" fmla="*/ 85724 w 263622"/>
              <a:gd name="connsiteY12" fmla="*/ 131387 h 354827"/>
              <a:gd name="connsiteX13" fmla="*/ 76199 w 263622"/>
              <a:gd name="connsiteY13" fmla="*/ 145674 h 354827"/>
              <a:gd name="connsiteX14" fmla="*/ 71437 w 263622"/>
              <a:gd name="connsiteY14" fmla="*/ 152818 h 354827"/>
              <a:gd name="connsiteX15" fmla="*/ 64293 w 263622"/>
              <a:gd name="connsiteY15" fmla="*/ 176630 h 354827"/>
              <a:gd name="connsiteX16" fmla="*/ 71437 w 263622"/>
              <a:gd name="connsiteY16" fmla="*/ 212349 h 354827"/>
              <a:gd name="connsiteX17" fmla="*/ 11906 w 263622"/>
              <a:gd name="connsiteY17" fmla="*/ 309980 h 354827"/>
              <a:gd name="connsiteX18" fmla="*/ 14287 w 263622"/>
              <a:gd name="connsiteY18" fmla="*/ 338554 h 354827"/>
              <a:gd name="connsiteX19" fmla="*/ 97631 w 263622"/>
              <a:gd name="connsiteY19" fmla="*/ 340937 h 354827"/>
              <a:gd name="connsiteX20" fmla="*/ 121443 w 263622"/>
              <a:gd name="connsiteY20" fmla="*/ 255212 h 354827"/>
              <a:gd name="connsiteX21" fmla="*/ 119062 w 263622"/>
              <a:gd name="connsiteY21" fmla="*/ 238543 h 354827"/>
              <a:gd name="connsiteX22" fmla="*/ 111918 w 263622"/>
              <a:gd name="connsiteY22" fmla="*/ 221874 h 354827"/>
              <a:gd name="connsiteX23" fmla="*/ 109537 w 263622"/>
              <a:gd name="connsiteY23" fmla="*/ 214730 h 354827"/>
              <a:gd name="connsiteX24" fmla="*/ 171449 w 263622"/>
              <a:gd name="connsiteY24" fmla="*/ 145674 h 354827"/>
              <a:gd name="connsiteX25" fmla="*/ 204787 w 263622"/>
              <a:gd name="connsiteY25" fmla="*/ 133768 h 354827"/>
              <a:gd name="connsiteX26" fmla="*/ 214312 w 263622"/>
              <a:gd name="connsiteY26" fmla="*/ 126624 h 354827"/>
              <a:gd name="connsiteX27" fmla="*/ 228599 w 263622"/>
              <a:gd name="connsiteY27" fmla="*/ 114718 h 354827"/>
              <a:gd name="connsiteX28" fmla="*/ 233362 w 263622"/>
              <a:gd name="connsiteY28" fmla="*/ 107574 h 354827"/>
              <a:gd name="connsiteX29" fmla="*/ 245268 w 263622"/>
              <a:gd name="connsiteY29" fmla="*/ 93287 h 354827"/>
              <a:gd name="connsiteX30" fmla="*/ 252412 w 263622"/>
              <a:gd name="connsiteY30" fmla="*/ 78999 h 354827"/>
              <a:gd name="connsiteX31" fmla="*/ 254793 w 263622"/>
              <a:gd name="connsiteY31" fmla="*/ 71855 h 354827"/>
              <a:gd name="connsiteX32" fmla="*/ 261937 w 263622"/>
              <a:gd name="connsiteY32" fmla="*/ 55187 h 354827"/>
              <a:gd name="connsiteX33" fmla="*/ 254793 w 263622"/>
              <a:gd name="connsiteY33" fmla="*/ 24230 h 354827"/>
              <a:gd name="connsiteX34" fmla="*/ 245268 w 263622"/>
              <a:gd name="connsiteY34" fmla="*/ 17087 h 354827"/>
              <a:gd name="connsiteX35" fmla="*/ 240506 w 263622"/>
              <a:gd name="connsiteY35" fmla="*/ 9943 h 354827"/>
              <a:gd name="connsiteX36" fmla="*/ 207168 w 263622"/>
              <a:gd name="connsiteY36" fmla="*/ 418 h 354827"/>
              <a:gd name="connsiteX0" fmla="*/ 206454 w 262908"/>
              <a:gd name="connsiteY0" fmla="*/ 418 h 350065"/>
              <a:gd name="connsiteX1" fmla="*/ 194548 w 262908"/>
              <a:gd name="connsiteY1" fmla="*/ 9943 h 350065"/>
              <a:gd name="connsiteX2" fmla="*/ 187404 w 262908"/>
              <a:gd name="connsiteY2" fmla="*/ 17087 h 350065"/>
              <a:gd name="connsiteX3" fmla="*/ 182642 w 262908"/>
              <a:gd name="connsiteY3" fmla="*/ 24230 h 350065"/>
              <a:gd name="connsiteX4" fmla="*/ 175498 w 262908"/>
              <a:gd name="connsiteY4" fmla="*/ 33755 h 350065"/>
              <a:gd name="connsiteX5" fmla="*/ 158829 w 262908"/>
              <a:gd name="connsiteY5" fmla="*/ 52805 h 350065"/>
              <a:gd name="connsiteX6" fmla="*/ 149304 w 262908"/>
              <a:gd name="connsiteY6" fmla="*/ 74237 h 350065"/>
              <a:gd name="connsiteX7" fmla="*/ 146923 w 262908"/>
              <a:gd name="connsiteY7" fmla="*/ 83762 h 350065"/>
              <a:gd name="connsiteX8" fmla="*/ 137398 w 262908"/>
              <a:gd name="connsiteY8" fmla="*/ 98049 h 350065"/>
              <a:gd name="connsiteX9" fmla="*/ 130254 w 262908"/>
              <a:gd name="connsiteY9" fmla="*/ 100430 h 350065"/>
              <a:gd name="connsiteX10" fmla="*/ 123110 w 262908"/>
              <a:gd name="connsiteY10" fmla="*/ 105193 h 350065"/>
              <a:gd name="connsiteX11" fmla="*/ 99298 w 262908"/>
              <a:gd name="connsiteY11" fmla="*/ 119480 h 350065"/>
              <a:gd name="connsiteX12" fmla="*/ 85010 w 262908"/>
              <a:gd name="connsiteY12" fmla="*/ 131387 h 350065"/>
              <a:gd name="connsiteX13" fmla="*/ 75485 w 262908"/>
              <a:gd name="connsiteY13" fmla="*/ 145674 h 350065"/>
              <a:gd name="connsiteX14" fmla="*/ 70723 w 262908"/>
              <a:gd name="connsiteY14" fmla="*/ 152818 h 350065"/>
              <a:gd name="connsiteX15" fmla="*/ 63579 w 262908"/>
              <a:gd name="connsiteY15" fmla="*/ 176630 h 350065"/>
              <a:gd name="connsiteX16" fmla="*/ 70723 w 262908"/>
              <a:gd name="connsiteY16" fmla="*/ 212349 h 350065"/>
              <a:gd name="connsiteX17" fmla="*/ 11192 w 262908"/>
              <a:gd name="connsiteY17" fmla="*/ 309980 h 350065"/>
              <a:gd name="connsiteX18" fmla="*/ 96917 w 262908"/>
              <a:gd name="connsiteY18" fmla="*/ 340937 h 350065"/>
              <a:gd name="connsiteX19" fmla="*/ 120729 w 262908"/>
              <a:gd name="connsiteY19" fmla="*/ 255212 h 350065"/>
              <a:gd name="connsiteX20" fmla="*/ 118348 w 262908"/>
              <a:gd name="connsiteY20" fmla="*/ 238543 h 350065"/>
              <a:gd name="connsiteX21" fmla="*/ 111204 w 262908"/>
              <a:gd name="connsiteY21" fmla="*/ 221874 h 350065"/>
              <a:gd name="connsiteX22" fmla="*/ 108823 w 262908"/>
              <a:gd name="connsiteY22" fmla="*/ 214730 h 350065"/>
              <a:gd name="connsiteX23" fmla="*/ 170735 w 262908"/>
              <a:gd name="connsiteY23" fmla="*/ 145674 h 350065"/>
              <a:gd name="connsiteX24" fmla="*/ 204073 w 262908"/>
              <a:gd name="connsiteY24" fmla="*/ 133768 h 350065"/>
              <a:gd name="connsiteX25" fmla="*/ 213598 w 262908"/>
              <a:gd name="connsiteY25" fmla="*/ 126624 h 350065"/>
              <a:gd name="connsiteX26" fmla="*/ 227885 w 262908"/>
              <a:gd name="connsiteY26" fmla="*/ 114718 h 350065"/>
              <a:gd name="connsiteX27" fmla="*/ 232648 w 262908"/>
              <a:gd name="connsiteY27" fmla="*/ 107574 h 350065"/>
              <a:gd name="connsiteX28" fmla="*/ 244554 w 262908"/>
              <a:gd name="connsiteY28" fmla="*/ 93287 h 350065"/>
              <a:gd name="connsiteX29" fmla="*/ 251698 w 262908"/>
              <a:gd name="connsiteY29" fmla="*/ 78999 h 350065"/>
              <a:gd name="connsiteX30" fmla="*/ 254079 w 262908"/>
              <a:gd name="connsiteY30" fmla="*/ 71855 h 350065"/>
              <a:gd name="connsiteX31" fmla="*/ 261223 w 262908"/>
              <a:gd name="connsiteY31" fmla="*/ 55187 h 350065"/>
              <a:gd name="connsiteX32" fmla="*/ 254079 w 262908"/>
              <a:gd name="connsiteY32" fmla="*/ 24230 h 350065"/>
              <a:gd name="connsiteX33" fmla="*/ 244554 w 262908"/>
              <a:gd name="connsiteY33" fmla="*/ 17087 h 350065"/>
              <a:gd name="connsiteX34" fmla="*/ 239792 w 262908"/>
              <a:gd name="connsiteY34" fmla="*/ 9943 h 350065"/>
              <a:gd name="connsiteX35" fmla="*/ 206454 w 262908"/>
              <a:gd name="connsiteY35" fmla="*/ 418 h 350065"/>
              <a:gd name="connsiteX0" fmla="*/ 206454 w 262908"/>
              <a:gd name="connsiteY0" fmla="*/ 418 h 350065"/>
              <a:gd name="connsiteX1" fmla="*/ 194548 w 262908"/>
              <a:gd name="connsiteY1" fmla="*/ 9943 h 350065"/>
              <a:gd name="connsiteX2" fmla="*/ 187404 w 262908"/>
              <a:gd name="connsiteY2" fmla="*/ 17087 h 350065"/>
              <a:gd name="connsiteX3" fmla="*/ 182642 w 262908"/>
              <a:gd name="connsiteY3" fmla="*/ 24230 h 350065"/>
              <a:gd name="connsiteX4" fmla="*/ 175498 w 262908"/>
              <a:gd name="connsiteY4" fmla="*/ 33755 h 350065"/>
              <a:gd name="connsiteX5" fmla="*/ 158829 w 262908"/>
              <a:gd name="connsiteY5" fmla="*/ 52805 h 350065"/>
              <a:gd name="connsiteX6" fmla="*/ 149304 w 262908"/>
              <a:gd name="connsiteY6" fmla="*/ 74237 h 350065"/>
              <a:gd name="connsiteX7" fmla="*/ 146923 w 262908"/>
              <a:gd name="connsiteY7" fmla="*/ 83762 h 350065"/>
              <a:gd name="connsiteX8" fmla="*/ 137398 w 262908"/>
              <a:gd name="connsiteY8" fmla="*/ 98049 h 350065"/>
              <a:gd name="connsiteX9" fmla="*/ 130254 w 262908"/>
              <a:gd name="connsiteY9" fmla="*/ 100430 h 350065"/>
              <a:gd name="connsiteX10" fmla="*/ 123110 w 262908"/>
              <a:gd name="connsiteY10" fmla="*/ 105193 h 350065"/>
              <a:gd name="connsiteX11" fmla="*/ 99298 w 262908"/>
              <a:gd name="connsiteY11" fmla="*/ 119480 h 350065"/>
              <a:gd name="connsiteX12" fmla="*/ 85010 w 262908"/>
              <a:gd name="connsiteY12" fmla="*/ 131387 h 350065"/>
              <a:gd name="connsiteX13" fmla="*/ 75485 w 262908"/>
              <a:gd name="connsiteY13" fmla="*/ 145674 h 350065"/>
              <a:gd name="connsiteX14" fmla="*/ 70723 w 262908"/>
              <a:gd name="connsiteY14" fmla="*/ 152818 h 350065"/>
              <a:gd name="connsiteX15" fmla="*/ 63579 w 262908"/>
              <a:gd name="connsiteY15" fmla="*/ 176630 h 350065"/>
              <a:gd name="connsiteX16" fmla="*/ 70723 w 262908"/>
              <a:gd name="connsiteY16" fmla="*/ 212349 h 350065"/>
              <a:gd name="connsiteX17" fmla="*/ 11192 w 262908"/>
              <a:gd name="connsiteY17" fmla="*/ 309980 h 350065"/>
              <a:gd name="connsiteX18" fmla="*/ 96917 w 262908"/>
              <a:gd name="connsiteY18" fmla="*/ 340937 h 350065"/>
              <a:gd name="connsiteX19" fmla="*/ 120729 w 262908"/>
              <a:gd name="connsiteY19" fmla="*/ 255212 h 350065"/>
              <a:gd name="connsiteX20" fmla="*/ 118348 w 262908"/>
              <a:gd name="connsiteY20" fmla="*/ 238543 h 350065"/>
              <a:gd name="connsiteX21" fmla="*/ 111204 w 262908"/>
              <a:gd name="connsiteY21" fmla="*/ 221874 h 350065"/>
              <a:gd name="connsiteX22" fmla="*/ 108823 w 262908"/>
              <a:gd name="connsiteY22" fmla="*/ 214730 h 350065"/>
              <a:gd name="connsiteX23" fmla="*/ 170735 w 262908"/>
              <a:gd name="connsiteY23" fmla="*/ 145674 h 350065"/>
              <a:gd name="connsiteX24" fmla="*/ 204073 w 262908"/>
              <a:gd name="connsiteY24" fmla="*/ 133768 h 350065"/>
              <a:gd name="connsiteX25" fmla="*/ 213598 w 262908"/>
              <a:gd name="connsiteY25" fmla="*/ 126624 h 350065"/>
              <a:gd name="connsiteX26" fmla="*/ 227885 w 262908"/>
              <a:gd name="connsiteY26" fmla="*/ 114718 h 350065"/>
              <a:gd name="connsiteX27" fmla="*/ 232648 w 262908"/>
              <a:gd name="connsiteY27" fmla="*/ 107574 h 350065"/>
              <a:gd name="connsiteX28" fmla="*/ 244554 w 262908"/>
              <a:gd name="connsiteY28" fmla="*/ 93287 h 350065"/>
              <a:gd name="connsiteX29" fmla="*/ 251698 w 262908"/>
              <a:gd name="connsiteY29" fmla="*/ 78999 h 350065"/>
              <a:gd name="connsiteX30" fmla="*/ 254079 w 262908"/>
              <a:gd name="connsiteY30" fmla="*/ 71855 h 350065"/>
              <a:gd name="connsiteX31" fmla="*/ 261223 w 262908"/>
              <a:gd name="connsiteY31" fmla="*/ 55187 h 350065"/>
              <a:gd name="connsiteX32" fmla="*/ 254079 w 262908"/>
              <a:gd name="connsiteY32" fmla="*/ 24230 h 350065"/>
              <a:gd name="connsiteX33" fmla="*/ 244554 w 262908"/>
              <a:gd name="connsiteY33" fmla="*/ 17087 h 350065"/>
              <a:gd name="connsiteX34" fmla="*/ 239792 w 262908"/>
              <a:gd name="connsiteY34" fmla="*/ 9943 h 350065"/>
              <a:gd name="connsiteX35" fmla="*/ 206454 w 262908"/>
              <a:gd name="connsiteY35" fmla="*/ 418 h 350065"/>
              <a:gd name="connsiteX0" fmla="*/ 195262 w 251716"/>
              <a:gd name="connsiteY0" fmla="*/ 418 h 350065"/>
              <a:gd name="connsiteX1" fmla="*/ 183356 w 251716"/>
              <a:gd name="connsiteY1" fmla="*/ 9943 h 350065"/>
              <a:gd name="connsiteX2" fmla="*/ 176212 w 251716"/>
              <a:gd name="connsiteY2" fmla="*/ 17087 h 350065"/>
              <a:gd name="connsiteX3" fmla="*/ 171450 w 251716"/>
              <a:gd name="connsiteY3" fmla="*/ 24230 h 350065"/>
              <a:gd name="connsiteX4" fmla="*/ 164306 w 251716"/>
              <a:gd name="connsiteY4" fmla="*/ 33755 h 350065"/>
              <a:gd name="connsiteX5" fmla="*/ 147637 w 251716"/>
              <a:gd name="connsiteY5" fmla="*/ 52805 h 350065"/>
              <a:gd name="connsiteX6" fmla="*/ 138112 w 251716"/>
              <a:gd name="connsiteY6" fmla="*/ 74237 h 350065"/>
              <a:gd name="connsiteX7" fmla="*/ 135731 w 251716"/>
              <a:gd name="connsiteY7" fmla="*/ 83762 h 350065"/>
              <a:gd name="connsiteX8" fmla="*/ 126206 w 251716"/>
              <a:gd name="connsiteY8" fmla="*/ 98049 h 350065"/>
              <a:gd name="connsiteX9" fmla="*/ 119062 w 251716"/>
              <a:gd name="connsiteY9" fmla="*/ 100430 h 350065"/>
              <a:gd name="connsiteX10" fmla="*/ 111918 w 251716"/>
              <a:gd name="connsiteY10" fmla="*/ 105193 h 350065"/>
              <a:gd name="connsiteX11" fmla="*/ 88106 w 251716"/>
              <a:gd name="connsiteY11" fmla="*/ 119480 h 350065"/>
              <a:gd name="connsiteX12" fmla="*/ 73818 w 251716"/>
              <a:gd name="connsiteY12" fmla="*/ 131387 h 350065"/>
              <a:gd name="connsiteX13" fmla="*/ 64293 w 251716"/>
              <a:gd name="connsiteY13" fmla="*/ 145674 h 350065"/>
              <a:gd name="connsiteX14" fmla="*/ 59531 w 251716"/>
              <a:gd name="connsiteY14" fmla="*/ 152818 h 350065"/>
              <a:gd name="connsiteX15" fmla="*/ 52387 w 251716"/>
              <a:gd name="connsiteY15" fmla="*/ 176630 h 350065"/>
              <a:gd name="connsiteX16" fmla="*/ 59531 w 251716"/>
              <a:gd name="connsiteY16" fmla="*/ 212349 h 350065"/>
              <a:gd name="connsiteX17" fmla="*/ 0 w 251716"/>
              <a:gd name="connsiteY17" fmla="*/ 309980 h 350065"/>
              <a:gd name="connsiteX18" fmla="*/ 85725 w 251716"/>
              <a:gd name="connsiteY18" fmla="*/ 340937 h 350065"/>
              <a:gd name="connsiteX19" fmla="*/ 109537 w 251716"/>
              <a:gd name="connsiteY19" fmla="*/ 255212 h 350065"/>
              <a:gd name="connsiteX20" fmla="*/ 107156 w 251716"/>
              <a:gd name="connsiteY20" fmla="*/ 238543 h 350065"/>
              <a:gd name="connsiteX21" fmla="*/ 100012 w 251716"/>
              <a:gd name="connsiteY21" fmla="*/ 221874 h 350065"/>
              <a:gd name="connsiteX22" fmla="*/ 97631 w 251716"/>
              <a:gd name="connsiteY22" fmla="*/ 214730 h 350065"/>
              <a:gd name="connsiteX23" fmla="*/ 159543 w 251716"/>
              <a:gd name="connsiteY23" fmla="*/ 145674 h 350065"/>
              <a:gd name="connsiteX24" fmla="*/ 192881 w 251716"/>
              <a:gd name="connsiteY24" fmla="*/ 133768 h 350065"/>
              <a:gd name="connsiteX25" fmla="*/ 202406 w 251716"/>
              <a:gd name="connsiteY25" fmla="*/ 126624 h 350065"/>
              <a:gd name="connsiteX26" fmla="*/ 216693 w 251716"/>
              <a:gd name="connsiteY26" fmla="*/ 114718 h 350065"/>
              <a:gd name="connsiteX27" fmla="*/ 221456 w 251716"/>
              <a:gd name="connsiteY27" fmla="*/ 107574 h 350065"/>
              <a:gd name="connsiteX28" fmla="*/ 233362 w 251716"/>
              <a:gd name="connsiteY28" fmla="*/ 93287 h 350065"/>
              <a:gd name="connsiteX29" fmla="*/ 240506 w 251716"/>
              <a:gd name="connsiteY29" fmla="*/ 78999 h 350065"/>
              <a:gd name="connsiteX30" fmla="*/ 242887 w 251716"/>
              <a:gd name="connsiteY30" fmla="*/ 71855 h 350065"/>
              <a:gd name="connsiteX31" fmla="*/ 250031 w 251716"/>
              <a:gd name="connsiteY31" fmla="*/ 55187 h 350065"/>
              <a:gd name="connsiteX32" fmla="*/ 242887 w 251716"/>
              <a:gd name="connsiteY32" fmla="*/ 24230 h 350065"/>
              <a:gd name="connsiteX33" fmla="*/ 233362 w 251716"/>
              <a:gd name="connsiteY33" fmla="*/ 17087 h 350065"/>
              <a:gd name="connsiteX34" fmla="*/ 228600 w 251716"/>
              <a:gd name="connsiteY34" fmla="*/ 9943 h 350065"/>
              <a:gd name="connsiteX35" fmla="*/ 195262 w 251716"/>
              <a:gd name="connsiteY35" fmla="*/ 418 h 350065"/>
              <a:gd name="connsiteX0" fmla="*/ 207134 w 263588"/>
              <a:gd name="connsiteY0" fmla="*/ 418 h 350137"/>
              <a:gd name="connsiteX1" fmla="*/ 195228 w 263588"/>
              <a:gd name="connsiteY1" fmla="*/ 9943 h 350137"/>
              <a:gd name="connsiteX2" fmla="*/ 188084 w 263588"/>
              <a:gd name="connsiteY2" fmla="*/ 17087 h 350137"/>
              <a:gd name="connsiteX3" fmla="*/ 183322 w 263588"/>
              <a:gd name="connsiteY3" fmla="*/ 24230 h 350137"/>
              <a:gd name="connsiteX4" fmla="*/ 176178 w 263588"/>
              <a:gd name="connsiteY4" fmla="*/ 33755 h 350137"/>
              <a:gd name="connsiteX5" fmla="*/ 159509 w 263588"/>
              <a:gd name="connsiteY5" fmla="*/ 52805 h 350137"/>
              <a:gd name="connsiteX6" fmla="*/ 149984 w 263588"/>
              <a:gd name="connsiteY6" fmla="*/ 74237 h 350137"/>
              <a:gd name="connsiteX7" fmla="*/ 147603 w 263588"/>
              <a:gd name="connsiteY7" fmla="*/ 83762 h 350137"/>
              <a:gd name="connsiteX8" fmla="*/ 138078 w 263588"/>
              <a:gd name="connsiteY8" fmla="*/ 98049 h 350137"/>
              <a:gd name="connsiteX9" fmla="*/ 130934 w 263588"/>
              <a:gd name="connsiteY9" fmla="*/ 100430 h 350137"/>
              <a:gd name="connsiteX10" fmla="*/ 123790 w 263588"/>
              <a:gd name="connsiteY10" fmla="*/ 105193 h 350137"/>
              <a:gd name="connsiteX11" fmla="*/ 99978 w 263588"/>
              <a:gd name="connsiteY11" fmla="*/ 119480 h 350137"/>
              <a:gd name="connsiteX12" fmla="*/ 85690 w 263588"/>
              <a:gd name="connsiteY12" fmla="*/ 131387 h 350137"/>
              <a:gd name="connsiteX13" fmla="*/ 76165 w 263588"/>
              <a:gd name="connsiteY13" fmla="*/ 145674 h 350137"/>
              <a:gd name="connsiteX14" fmla="*/ 71403 w 263588"/>
              <a:gd name="connsiteY14" fmla="*/ 152818 h 350137"/>
              <a:gd name="connsiteX15" fmla="*/ 64259 w 263588"/>
              <a:gd name="connsiteY15" fmla="*/ 176630 h 350137"/>
              <a:gd name="connsiteX16" fmla="*/ 71403 w 263588"/>
              <a:gd name="connsiteY16" fmla="*/ 212349 h 350137"/>
              <a:gd name="connsiteX17" fmla="*/ 11872 w 263588"/>
              <a:gd name="connsiteY17" fmla="*/ 309980 h 350137"/>
              <a:gd name="connsiteX18" fmla="*/ 14287 w 263588"/>
              <a:gd name="connsiteY18" fmla="*/ 310409 h 350137"/>
              <a:gd name="connsiteX19" fmla="*/ 97597 w 263588"/>
              <a:gd name="connsiteY19" fmla="*/ 340937 h 350137"/>
              <a:gd name="connsiteX20" fmla="*/ 121409 w 263588"/>
              <a:gd name="connsiteY20" fmla="*/ 255212 h 350137"/>
              <a:gd name="connsiteX21" fmla="*/ 119028 w 263588"/>
              <a:gd name="connsiteY21" fmla="*/ 238543 h 350137"/>
              <a:gd name="connsiteX22" fmla="*/ 111884 w 263588"/>
              <a:gd name="connsiteY22" fmla="*/ 221874 h 350137"/>
              <a:gd name="connsiteX23" fmla="*/ 109503 w 263588"/>
              <a:gd name="connsiteY23" fmla="*/ 214730 h 350137"/>
              <a:gd name="connsiteX24" fmla="*/ 171415 w 263588"/>
              <a:gd name="connsiteY24" fmla="*/ 145674 h 350137"/>
              <a:gd name="connsiteX25" fmla="*/ 204753 w 263588"/>
              <a:gd name="connsiteY25" fmla="*/ 133768 h 350137"/>
              <a:gd name="connsiteX26" fmla="*/ 214278 w 263588"/>
              <a:gd name="connsiteY26" fmla="*/ 126624 h 350137"/>
              <a:gd name="connsiteX27" fmla="*/ 228565 w 263588"/>
              <a:gd name="connsiteY27" fmla="*/ 114718 h 350137"/>
              <a:gd name="connsiteX28" fmla="*/ 233328 w 263588"/>
              <a:gd name="connsiteY28" fmla="*/ 107574 h 350137"/>
              <a:gd name="connsiteX29" fmla="*/ 245234 w 263588"/>
              <a:gd name="connsiteY29" fmla="*/ 93287 h 350137"/>
              <a:gd name="connsiteX30" fmla="*/ 252378 w 263588"/>
              <a:gd name="connsiteY30" fmla="*/ 78999 h 350137"/>
              <a:gd name="connsiteX31" fmla="*/ 254759 w 263588"/>
              <a:gd name="connsiteY31" fmla="*/ 71855 h 350137"/>
              <a:gd name="connsiteX32" fmla="*/ 261903 w 263588"/>
              <a:gd name="connsiteY32" fmla="*/ 55187 h 350137"/>
              <a:gd name="connsiteX33" fmla="*/ 254759 w 263588"/>
              <a:gd name="connsiteY33" fmla="*/ 24230 h 350137"/>
              <a:gd name="connsiteX34" fmla="*/ 245234 w 263588"/>
              <a:gd name="connsiteY34" fmla="*/ 17087 h 350137"/>
              <a:gd name="connsiteX35" fmla="*/ 240472 w 263588"/>
              <a:gd name="connsiteY35" fmla="*/ 9943 h 350137"/>
              <a:gd name="connsiteX36" fmla="*/ 207134 w 263588"/>
              <a:gd name="connsiteY36" fmla="*/ 418 h 350137"/>
              <a:gd name="connsiteX0" fmla="*/ 195262 w 251716"/>
              <a:gd name="connsiteY0" fmla="*/ 418 h 350065"/>
              <a:gd name="connsiteX1" fmla="*/ 183356 w 251716"/>
              <a:gd name="connsiteY1" fmla="*/ 9943 h 350065"/>
              <a:gd name="connsiteX2" fmla="*/ 176212 w 251716"/>
              <a:gd name="connsiteY2" fmla="*/ 17087 h 350065"/>
              <a:gd name="connsiteX3" fmla="*/ 171450 w 251716"/>
              <a:gd name="connsiteY3" fmla="*/ 24230 h 350065"/>
              <a:gd name="connsiteX4" fmla="*/ 164306 w 251716"/>
              <a:gd name="connsiteY4" fmla="*/ 33755 h 350065"/>
              <a:gd name="connsiteX5" fmla="*/ 147637 w 251716"/>
              <a:gd name="connsiteY5" fmla="*/ 52805 h 350065"/>
              <a:gd name="connsiteX6" fmla="*/ 138112 w 251716"/>
              <a:gd name="connsiteY6" fmla="*/ 74237 h 350065"/>
              <a:gd name="connsiteX7" fmla="*/ 135731 w 251716"/>
              <a:gd name="connsiteY7" fmla="*/ 83762 h 350065"/>
              <a:gd name="connsiteX8" fmla="*/ 126206 w 251716"/>
              <a:gd name="connsiteY8" fmla="*/ 98049 h 350065"/>
              <a:gd name="connsiteX9" fmla="*/ 119062 w 251716"/>
              <a:gd name="connsiteY9" fmla="*/ 100430 h 350065"/>
              <a:gd name="connsiteX10" fmla="*/ 111918 w 251716"/>
              <a:gd name="connsiteY10" fmla="*/ 105193 h 350065"/>
              <a:gd name="connsiteX11" fmla="*/ 88106 w 251716"/>
              <a:gd name="connsiteY11" fmla="*/ 119480 h 350065"/>
              <a:gd name="connsiteX12" fmla="*/ 73818 w 251716"/>
              <a:gd name="connsiteY12" fmla="*/ 131387 h 350065"/>
              <a:gd name="connsiteX13" fmla="*/ 64293 w 251716"/>
              <a:gd name="connsiteY13" fmla="*/ 145674 h 350065"/>
              <a:gd name="connsiteX14" fmla="*/ 59531 w 251716"/>
              <a:gd name="connsiteY14" fmla="*/ 152818 h 350065"/>
              <a:gd name="connsiteX15" fmla="*/ 52387 w 251716"/>
              <a:gd name="connsiteY15" fmla="*/ 176630 h 350065"/>
              <a:gd name="connsiteX16" fmla="*/ 59531 w 251716"/>
              <a:gd name="connsiteY16" fmla="*/ 212349 h 350065"/>
              <a:gd name="connsiteX17" fmla="*/ 0 w 251716"/>
              <a:gd name="connsiteY17" fmla="*/ 309980 h 350065"/>
              <a:gd name="connsiteX18" fmla="*/ 85725 w 251716"/>
              <a:gd name="connsiteY18" fmla="*/ 340937 h 350065"/>
              <a:gd name="connsiteX19" fmla="*/ 109537 w 251716"/>
              <a:gd name="connsiteY19" fmla="*/ 255212 h 350065"/>
              <a:gd name="connsiteX20" fmla="*/ 107156 w 251716"/>
              <a:gd name="connsiteY20" fmla="*/ 238543 h 350065"/>
              <a:gd name="connsiteX21" fmla="*/ 100012 w 251716"/>
              <a:gd name="connsiteY21" fmla="*/ 221874 h 350065"/>
              <a:gd name="connsiteX22" fmla="*/ 97631 w 251716"/>
              <a:gd name="connsiteY22" fmla="*/ 214730 h 350065"/>
              <a:gd name="connsiteX23" fmla="*/ 159543 w 251716"/>
              <a:gd name="connsiteY23" fmla="*/ 145674 h 350065"/>
              <a:gd name="connsiteX24" fmla="*/ 192881 w 251716"/>
              <a:gd name="connsiteY24" fmla="*/ 133768 h 350065"/>
              <a:gd name="connsiteX25" fmla="*/ 202406 w 251716"/>
              <a:gd name="connsiteY25" fmla="*/ 126624 h 350065"/>
              <a:gd name="connsiteX26" fmla="*/ 216693 w 251716"/>
              <a:gd name="connsiteY26" fmla="*/ 114718 h 350065"/>
              <a:gd name="connsiteX27" fmla="*/ 221456 w 251716"/>
              <a:gd name="connsiteY27" fmla="*/ 107574 h 350065"/>
              <a:gd name="connsiteX28" fmla="*/ 233362 w 251716"/>
              <a:gd name="connsiteY28" fmla="*/ 93287 h 350065"/>
              <a:gd name="connsiteX29" fmla="*/ 240506 w 251716"/>
              <a:gd name="connsiteY29" fmla="*/ 78999 h 350065"/>
              <a:gd name="connsiteX30" fmla="*/ 242887 w 251716"/>
              <a:gd name="connsiteY30" fmla="*/ 71855 h 350065"/>
              <a:gd name="connsiteX31" fmla="*/ 250031 w 251716"/>
              <a:gd name="connsiteY31" fmla="*/ 55187 h 350065"/>
              <a:gd name="connsiteX32" fmla="*/ 242887 w 251716"/>
              <a:gd name="connsiteY32" fmla="*/ 24230 h 350065"/>
              <a:gd name="connsiteX33" fmla="*/ 233362 w 251716"/>
              <a:gd name="connsiteY33" fmla="*/ 17087 h 350065"/>
              <a:gd name="connsiteX34" fmla="*/ 228600 w 251716"/>
              <a:gd name="connsiteY34" fmla="*/ 9943 h 350065"/>
              <a:gd name="connsiteX35" fmla="*/ 195262 w 251716"/>
              <a:gd name="connsiteY35" fmla="*/ 418 h 350065"/>
              <a:gd name="connsiteX0" fmla="*/ 195262 w 251716"/>
              <a:gd name="connsiteY0" fmla="*/ 418 h 350065"/>
              <a:gd name="connsiteX1" fmla="*/ 183356 w 251716"/>
              <a:gd name="connsiteY1" fmla="*/ 9943 h 350065"/>
              <a:gd name="connsiteX2" fmla="*/ 176212 w 251716"/>
              <a:gd name="connsiteY2" fmla="*/ 17087 h 350065"/>
              <a:gd name="connsiteX3" fmla="*/ 171450 w 251716"/>
              <a:gd name="connsiteY3" fmla="*/ 24230 h 350065"/>
              <a:gd name="connsiteX4" fmla="*/ 164306 w 251716"/>
              <a:gd name="connsiteY4" fmla="*/ 33755 h 350065"/>
              <a:gd name="connsiteX5" fmla="*/ 147637 w 251716"/>
              <a:gd name="connsiteY5" fmla="*/ 52805 h 350065"/>
              <a:gd name="connsiteX6" fmla="*/ 138112 w 251716"/>
              <a:gd name="connsiteY6" fmla="*/ 74237 h 350065"/>
              <a:gd name="connsiteX7" fmla="*/ 135731 w 251716"/>
              <a:gd name="connsiteY7" fmla="*/ 83762 h 350065"/>
              <a:gd name="connsiteX8" fmla="*/ 126206 w 251716"/>
              <a:gd name="connsiteY8" fmla="*/ 98049 h 350065"/>
              <a:gd name="connsiteX9" fmla="*/ 119062 w 251716"/>
              <a:gd name="connsiteY9" fmla="*/ 100430 h 350065"/>
              <a:gd name="connsiteX10" fmla="*/ 111918 w 251716"/>
              <a:gd name="connsiteY10" fmla="*/ 105193 h 350065"/>
              <a:gd name="connsiteX11" fmla="*/ 88106 w 251716"/>
              <a:gd name="connsiteY11" fmla="*/ 119480 h 350065"/>
              <a:gd name="connsiteX12" fmla="*/ 73818 w 251716"/>
              <a:gd name="connsiteY12" fmla="*/ 131387 h 350065"/>
              <a:gd name="connsiteX13" fmla="*/ 64293 w 251716"/>
              <a:gd name="connsiteY13" fmla="*/ 145674 h 350065"/>
              <a:gd name="connsiteX14" fmla="*/ 59531 w 251716"/>
              <a:gd name="connsiteY14" fmla="*/ 152818 h 350065"/>
              <a:gd name="connsiteX15" fmla="*/ 52387 w 251716"/>
              <a:gd name="connsiteY15" fmla="*/ 176630 h 350065"/>
              <a:gd name="connsiteX16" fmla="*/ 59531 w 251716"/>
              <a:gd name="connsiteY16" fmla="*/ 212349 h 350065"/>
              <a:gd name="connsiteX17" fmla="*/ 0 w 251716"/>
              <a:gd name="connsiteY17" fmla="*/ 309980 h 350065"/>
              <a:gd name="connsiteX18" fmla="*/ 85725 w 251716"/>
              <a:gd name="connsiteY18" fmla="*/ 340937 h 350065"/>
              <a:gd name="connsiteX19" fmla="*/ 109537 w 251716"/>
              <a:gd name="connsiteY19" fmla="*/ 255212 h 350065"/>
              <a:gd name="connsiteX20" fmla="*/ 107156 w 251716"/>
              <a:gd name="connsiteY20" fmla="*/ 238543 h 350065"/>
              <a:gd name="connsiteX21" fmla="*/ 100012 w 251716"/>
              <a:gd name="connsiteY21" fmla="*/ 221874 h 350065"/>
              <a:gd name="connsiteX22" fmla="*/ 97631 w 251716"/>
              <a:gd name="connsiteY22" fmla="*/ 214730 h 350065"/>
              <a:gd name="connsiteX23" fmla="*/ 159543 w 251716"/>
              <a:gd name="connsiteY23" fmla="*/ 145674 h 350065"/>
              <a:gd name="connsiteX24" fmla="*/ 192881 w 251716"/>
              <a:gd name="connsiteY24" fmla="*/ 133768 h 350065"/>
              <a:gd name="connsiteX25" fmla="*/ 202406 w 251716"/>
              <a:gd name="connsiteY25" fmla="*/ 126624 h 350065"/>
              <a:gd name="connsiteX26" fmla="*/ 216693 w 251716"/>
              <a:gd name="connsiteY26" fmla="*/ 114718 h 350065"/>
              <a:gd name="connsiteX27" fmla="*/ 221456 w 251716"/>
              <a:gd name="connsiteY27" fmla="*/ 107574 h 350065"/>
              <a:gd name="connsiteX28" fmla="*/ 233362 w 251716"/>
              <a:gd name="connsiteY28" fmla="*/ 93287 h 350065"/>
              <a:gd name="connsiteX29" fmla="*/ 240506 w 251716"/>
              <a:gd name="connsiteY29" fmla="*/ 78999 h 350065"/>
              <a:gd name="connsiteX30" fmla="*/ 242887 w 251716"/>
              <a:gd name="connsiteY30" fmla="*/ 71855 h 350065"/>
              <a:gd name="connsiteX31" fmla="*/ 250031 w 251716"/>
              <a:gd name="connsiteY31" fmla="*/ 55187 h 350065"/>
              <a:gd name="connsiteX32" fmla="*/ 242887 w 251716"/>
              <a:gd name="connsiteY32" fmla="*/ 24230 h 350065"/>
              <a:gd name="connsiteX33" fmla="*/ 233362 w 251716"/>
              <a:gd name="connsiteY33" fmla="*/ 17087 h 350065"/>
              <a:gd name="connsiteX34" fmla="*/ 228600 w 251716"/>
              <a:gd name="connsiteY34" fmla="*/ 9943 h 350065"/>
              <a:gd name="connsiteX35" fmla="*/ 195262 w 251716"/>
              <a:gd name="connsiteY35" fmla="*/ 418 h 350065"/>
              <a:gd name="connsiteX0" fmla="*/ 207134 w 263588"/>
              <a:gd name="connsiteY0" fmla="*/ 418 h 350137"/>
              <a:gd name="connsiteX1" fmla="*/ 195228 w 263588"/>
              <a:gd name="connsiteY1" fmla="*/ 9943 h 350137"/>
              <a:gd name="connsiteX2" fmla="*/ 188084 w 263588"/>
              <a:gd name="connsiteY2" fmla="*/ 17087 h 350137"/>
              <a:gd name="connsiteX3" fmla="*/ 183322 w 263588"/>
              <a:gd name="connsiteY3" fmla="*/ 24230 h 350137"/>
              <a:gd name="connsiteX4" fmla="*/ 176178 w 263588"/>
              <a:gd name="connsiteY4" fmla="*/ 33755 h 350137"/>
              <a:gd name="connsiteX5" fmla="*/ 159509 w 263588"/>
              <a:gd name="connsiteY5" fmla="*/ 52805 h 350137"/>
              <a:gd name="connsiteX6" fmla="*/ 149984 w 263588"/>
              <a:gd name="connsiteY6" fmla="*/ 74237 h 350137"/>
              <a:gd name="connsiteX7" fmla="*/ 147603 w 263588"/>
              <a:gd name="connsiteY7" fmla="*/ 83762 h 350137"/>
              <a:gd name="connsiteX8" fmla="*/ 138078 w 263588"/>
              <a:gd name="connsiteY8" fmla="*/ 98049 h 350137"/>
              <a:gd name="connsiteX9" fmla="*/ 130934 w 263588"/>
              <a:gd name="connsiteY9" fmla="*/ 100430 h 350137"/>
              <a:gd name="connsiteX10" fmla="*/ 123790 w 263588"/>
              <a:gd name="connsiteY10" fmla="*/ 105193 h 350137"/>
              <a:gd name="connsiteX11" fmla="*/ 99978 w 263588"/>
              <a:gd name="connsiteY11" fmla="*/ 119480 h 350137"/>
              <a:gd name="connsiteX12" fmla="*/ 85690 w 263588"/>
              <a:gd name="connsiteY12" fmla="*/ 131387 h 350137"/>
              <a:gd name="connsiteX13" fmla="*/ 76165 w 263588"/>
              <a:gd name="connsiteY13" fmla="*/ 145674 h 350137"/>
              <a:gd name="connsiteX14" fmla="*/ 71403 w 263588"/>
              <a:gd name="connsiteY14" fmla="*/ 152818 h 350137"/>
              <a:gd name="connsiteX15" fmla="*/ 64259 w 263588"/>
              <a:gd name="connsiteY15" fmla="*/ 176630 h 350137"/>
              <a:gd name="connsiteX16" fmla="*/ 71403 w 263588"/>
              <a:gd name="connsiteY16" fmla="*/ 212349 h 350137"/>
              <a:gd name="connsiteX17" fmla="*/ 11872 w 263588"/>
              <a:gd name="connsiteY17" fmla="*/ 309980 h 350137"/>
              <a:gd name="connsiteX18" fmla="*/ 14287 w 263588"/>
              <a:gd name="connsiteY18" fmla="*/ 310409 h 350137"/>
              <a:gd name="connsiteX19" fmla="*/ 97597 w 263588"/>
              <a:gd name="connsiteY19" fmla="*/ 340937 h 350137"/>
              <a:gd name="connsiteX20" fmla="*/ 121409 w 263588"/>
              <a:gd name="connsiteY20" fmla="*/ 255212 h 350137"/>
              <a:gd name="connsiteX21" fmla="*/ 119028 w 263588"/>
              <a:gd name="connsiteY21" fmla="*/ 238543 h 350137"/>
              <a:gd name="connsiteX22" fmla="*/ 111884 w 263588"/>
              <a:gd name="connsiteY22" fmla="*/ 221874 h 350137"/>
              <a:gd name="connsiteX23" fmla="*/ 109503 w 263588"/>
              <a:gd name="connsiteY23" fmla="*/ 214730 h 350137"/>
              <a:gd name="connsiteX24" fmla="*/ 171415 w 263588"/>
              <a:gd name="connsiteY24" fmla="*/ 145674 h 350137"/>
              <a:gd name="connsiteX25" fmla="*/ 204753 w 263588"/>
              <a:gd name="connsiteY25" fmla="*/ 133768 h 350137"/>
              <a:gd name="connsiteX26" fmla="*/ 214278 w 263588"/>
              <a:gd name="connsiteY26" fmla="*/ 126624 h 350137"/>
              <a:gd name="connsiteX27" fmla="*/ 228565 w 263588"/>
              <a:gd name="connsiteY27" fmla="*/ 114718 h 350137"/>
              <a:gd name="connsiteX28" fmla="*/ 233328 w 263588"/>
              <a:gd name="connsiteY28" fmla="*/ 107574 h 350137"/>
              <a:gd name="connsiteX29" fmla="*/ 245234 w 263588"/>
              <a:gd name="connsiteY29" fmla="*/ 93287 h 350137"/>
              <a:gd name="connsiteX30" fmla="*/ 252378 w 263588"/>
              <a:gd name="connsiteY30" fmla="*/ 78999 h 350137"/>
              <a:gd name="connsiteX31" fmla="*/ 254759 w 263588"/>
              <a:gd name="connsiteY31" fmla="*/ 71855 h 350137"/>
              <a:gd name="connsiteX32" fmla="*/ 261903 w 263588"/>
              <a:gd name="connsiteY32" fmla="*/ 55187 h 350137"/>
              <a:gd name="connsiteX33" fmla="*/ 254759 w 263588"/>
              <a:gd name="connsiteY33" fmla="*/ 24230 h 350137"/>
              <a:gd name="connsiteX34" fmla="*/ 245234 w 263588"/>
              <a:gd name="connsiteY34" fmla="*/ 17087 h 350137"/>
              <a:gd name="connsiteX35" fmla="*/ 240472 w 263588"/>
              <a:gd name="connsiteY35" fmla="*/ 9943 h 350137"/>
              <a:gd name="connsiteX36" fmla="*/ 207134 w 263588"/>
              <a:gd name="connsiteY36" fmla="*/ 418 h 350137"/>
              <a:gd name="connsiteX0" fmla="*/ 195262 w 251716"/>
              <a:gd name="connsiteY0" fmla="*/ 418 h 350065"/>
              <a:gd name="connsiteX1" fmla="*/ 183356 w 251716"/>
              <a:gd name="connsiteY1" fmla="*/ 9943 h 350065"/>
              <a:gd name="connsiteX2" fmla="*/ 176212 w 251716"/>
              <a:gd name="connsiteY2" fmla="*/ 17087 h 350065"/>
              <a:gd name="connsiteX3" fmla="*/ 171450 w 251716"/>
              <a:gd name="connsiteY3" fmla="*/ 24230 h 350065"/>
              <a:gd name="connsiteX4" fmla="*/ 164306 w 251716"/>
              <a:gd name="connsiteY4" fmla="*/ 33755 h 350065"/>
              <a:gd name="connsiteX5" fmla="*/ 147637 w 251716"/>
              <a:gd name="connsiteY5" fmla="*/ 52805 h 350065"/>
              <a:gd name="connsiteX6" fmla="*/ 138112 w 251716"/>
              <a:gd name="connsiteY6" fmla="*/ 74237 h 350065"/>
              <a:gd name="connsiteX7" fmla="*/ 135731 w 251716"/>
              <a:gd name="connsiteY7" fmla="*/ 83762 h 350065"/>
              <a:gd name="connsiteX8" fmla="*/ 126206 w 251716"/>
              <a:gd name="connsiteY8" fmla="*/ 98049 h 350065"/>
              <a:gd name="connsiteX9" fmla="*/ 119062 w 251716"/>
              <a:gd name="connsiteY9" fmla="*/ 100430 h 350065"/>
              <a:gd name="connsiteX10" fmla="*/ 111918 w 251716"/>
              <a:gd name="connsiteY10" fmla="*/ 105193 h 350065"/>
              <a:gd name="connsiteX11" fmla="*/ 88106 w 251716"/>
              <a:gd name="connsiteY11" fmla="*/ 119480 h 350065"/>
              <a:gd name="connsiteX12" fmla="*/ 73818 w 251716"/>
              <a:gd name="connsiteY12" fmla="*/ 131387 h 350065"/>
              <a:gd name="connsiteX13" fmla="*/ 64293 w 251716"/>
              <a:gd name="connsiteY13" fmla="*/ 145674 h 350065"/>
              <a:gd name="connsiteX14" fmla="*/ 59531 w 251716"/>
              <a:gd name="connsiteY14" fmla="*/ 152818 h 350065"/>
              <a:gd name="connsiteX15" fmla="*/ 52387 w 251716"/>
              <a:gd name="connsiteY15" fmla="*/ 176630 h 350065"/>
              <a:gd name="connsiteX16" fmla="*/ 59531 w 251716"/>
              <a:gd name="connsiteY16" fmla="*/ 212349 h 350065"/>
              <a:gd name="connsiteX17" fmla="*/ 0 w 251716"/>
              <a:gd name="connsiteY17" fmla="*/ 309980 h 350065"/>
              <a:gd name="connsiteX18" fmla="*/ 85725 w 251716"/>
              <a:gd name="connsiteY18" fmla="*/ 340937 h 350065"/>
              <a:gd name="connsiteX19" fmla="*/ 109537 w 251716"/>
              <a:gd name="connsiteY19" fmla="*/ 255212 h 350065"/>
              <a:gd name="connsiteX20" fmla="*/ 107156 w 251716"/>
              <a:gd name="connsiteY20" fmla="*/ 238543 h 350065"/>
              <a:gd name="connsiteX21" fmla="*/ 100012 w 251716"/>
              <a:gd name="connsiteY21" fmla="*/ 221874 h 350065"/>
              <a:gd name="connsiteX22" fmla="*/ 97631 w 251716"/>
              <a:gd name="connsiteY22" fmla="*/ 214730 h 350065"/>
              <a:gd name="connsiteX23" fmla="*/ 159543 w 251716"/>
              <a:gd name="connsiteY23" fmla="*/ 145674 h 350065"/>
              <a:gd name="connsiteX24" fmla="*/ 192881 w 251716"/>
              <a:gd name="connsiteY24" fmla="*/ 133768 h 350065"/>
              <a:gd name="connsiteX25" fmla="*/ 202406 w 251716"/>
              <a:gd name="connsiteY25" fmla="*/ 126624 h 350065"/>
              <a:gd name="connsiteX26" fmla="*/ 216693 w 251716"/>
              <a:gd name="connsiteY26" fmla="*/ 114718 h 350065"/>
              <a:gd name="connsiteX27" fmla="*/ 221456 w 251716"/>
              <a:gd name="connsiteY27" fmla="*/ 107574 h 350065"/>
              <a:gd name="connsiteX28" fmla="*/ 233362 w 251716"/>
              <a:gd name="connsiteY28" fmla="*/ 93287 h 350065"/>
              <a:gd name="connsiteX29" fmla="*/ 240506 w 251716"/>
              <a:gd name="connsiteY29" fmla="*/ 78999 h 350065"/>
              <a:gd name="connsiteX30" fmla="*/ 242887 w 251716"/>
              <a:gd name="connsiteY30" fmla="*/ 71855 h 350065"/>
              <a:gd name="connsiteX31" fmla="*/ 250031 w 251716"/>
              <a:gd name="connsiteY31" fmla="*/ 55187 h 350065"/>
              <a:gd name="connsiteX32" fmla="*/ 242887 w 251716"/>
              <a:gd name="connsiteY32" fmla="*/ 24230 h 350065"/>
              <a:gd name="connsiteX33" fmla="*/ 233362 w 251716"/>
              <a:gd name="connsiteY33" fmla="*/ 17087 h 350065"/>
              <a:gd name="connsiteX34" fmla="*/ 228600 w 251716"/>
              <a:gd name="connsiteY34" fmla="*/ 9943 h 350065"/>
              <a:gd name="connsiteX35" fmla="*/ 195262 w 251716"/>
              <a:gd name="connsiteY35" fmla="*/ 418 h 350065"/>
              <a:gd name="connsiteX0" fmla="*/ 142875 w 199329"/>
              <a:gd name="connsiteY0" fmla="*/ 418 h 350065"/>
              <a:gd name="connsiteX1" fmla="*/ 130969 w 199329"/>
              <a:gd name="connsiteY1" fmla="*/ 9943 h 350065"/>
              <a:gd name="connsiteX2" fmla="*/ 123825 w 199329"/>
              <a:gd name="connsiteY2" fmla="*/ 17087 h 350065"/>
              <a:gd name="connsiteX3" fmla="*/ 119063 w 199329"/>
              <a:gd name="connsiteY3" fmla="*/ 24230 h 350065"/>
              <a:gd name="connsiteX4" fmla="*/ 111919 w 199329"/>
              <a:gd name="connsiteY4" fmla="*/ 33755 h 350065"/>
              <a:gd name="connsiteX5" fmla="*/ 95250 w 199329"/>
              <a:gd name="connsiteY5" fmla="*/ 52805 h 350065"/>
              <a:gd name="connsiteX6" fmla="*/ 85725 w 199329"/>
              <a:gd name="connsiteY6" fmla="*/ 74237 h 350065"/>
              <a:gd name="connsiteX7" fmla="*/ 83344 w 199329"/>
              <a:gd name="connsiteY7" fmla="*/ 83762 h 350065"/>
              <a:gd name="connsiteX8" fmla="*/ 73819 w 199329"/>
              <a:gd name="connsiteY8" fmla="*/ 98049 h 350065"/>
              <a:gd name="connsiteX9" fmla="*/ 66675 w 199329"/>
              <a:gd name="connsiteY9" fmla="*/ 100430 h 350065"/>
              <a:gd name="connsiteX10" fmla="*/ 59531 w 199329"/>
              <a:gd name="connsiteY10" fmla="*/ 105193 h 350065"/>
              <a:gd name="connsiteX11" fmla="*/ 35719 w 199329"/>
              <a:gd name="connsiteY11" fmla="*/ 119480 h 350065"/>
              <a:gd name="connsiteX12" fmla="*/ 21431 w 199329"/>
              <a:gd name="connsiteY12" fmla="*/ 131387 h 350065"/>
              <a:gd name="connsiteX13" fmla="*/ 11906 w 199329"/>
              <a:gd name="connsiteY13" fmla="*/ 145674 h 350065"/>
              <a:gd name="connsiteX14" fmla="*/ 7144 w 199329"/>
              <a:gd name="connsiteY14" fmla="*/ 152818 h 350065"/>
              <a:gd name="connsiteX15" fmla="*/ 0 w 199329"/>
              <a:gd name="connsiteY15" fmla="*/ 176630 h 350065"/>
              <a:gd name="connsiteX16" fmla="*/ 7144 w 199329"/>
              <a:gd name="connsiteY16" fmla="*/ 212349 h 350065"/>
              <a:gd name="connsiteX17" fmla="*/ 23813 w 199329"/>
              <a:gd name="connsiteY17" fmla="*/ 309980 h 350065"/>
              <a:gd name="connsiteX18" fmla="*/ 33338 w 199329"/>
              <a:gd name="connsiteY18" fmla="*/ 340937 h 350065"/>
              <a:gd name="connsiteX19" fmla="*/ 57150 w 199329"/>
              <a:gd name="connsiteY19" fmla="*/ 255212 h 350065"/>
              <a:gd name="connsiteX20" fmla="*/ 54769 w 199329"/>
              <a:gd name="connsiteY20" fmla="*/ 238543 h 350065"/>
              <a:gd name="connsiteX21" fmla="*/ 47625 w 199329"/>
              <a:gd name="connsiteY21" fmla="*/ 221874 h 350065"/>
              <a:gd name="connsiteX22" fmla="*/ 45244 w 199329"/>
              <a:gd name="connsiteY22" fmla="*/ 214730 h 350065"/>
              <a:gd name="connsiteX23" fmla="*/ 107156 w 199329"/>
              <a:gd name="connsiteY23" fmla="*/ 145674 h 350065"/>
              <a:gd name="connsiteX24" fmla="*/ 140494 w 199329"/>
              <a:gd name="connsiteY24" fmla="*/ 133768 h 350065"/>
              <a:gd name="connsiteX25" fmla="*/ 150019 w 199329"/>
              <a:gd name="connsiteY25" fmla="*/ 126624 h 350065"/>
              <a:gd name="connsiteX26" fmla="*/ 164306 w 199329"/>
              <a:gd name="connsiteY26" fmla="*/ 114718 h 350065"/>
              <a:gd name="connsiteX27" fmla="*/ 169069 w 199329"/>
              <a:gd name="connsiteY27" fmla="*/ 107574 h 350065"/>
              <a:gd name="connsiteX28" fmla="*/ 180975 w 199329"/>
              <a:gd name="connsiteY28" fmla="*/ 93287 h 350065"/>
              <a:gd name="connsiteX29" fmla="*/ 188119 w 199329"/>
              <a:gd name="connsiteY29" fmla="*/ 78999 h 350065"/>
              <a:gd name="connsiteX30" fmla="*/ 190500 w 199329"/>
              <a:gd name="connsiteY30" fmla="*/ 71855 h 350065"/>
              <a:gd name="connsiteX31" fmla="*/ 197644 w 199329"/>
              <a:gd name="connsiteY31" fmla="*/ 55187 h 350065"/>
              <a:gd name="connsiteX32" fmla="*/ 190500 w 199329"/>
              <a:gd name="connsiteY32" fmla="*/ 24230 h 350065"/>
              <a:gd name="connsiteX33" fmla="*/ 180975 w 199329"/>
              <a:gd name="connsiteY33" fmla="*/ 17087 h 350065"/>
              <a:gd name="connsiteX34" fmla="*/ 176213 w 199329"/>
              <a:gd name="connsiteY34" fmla="*/ 9943 h 350065"/>
              <a:gd name="connsiteX35" fmla="*/ 142875 w 199329"/>
              <a:gd name="connsiteY35" fmla="*/ 418 h 350065"/>
              <a:gd name="connsiteX0" fmla="*/ 162786 w 219240"/>
              <a:gd name="connsiteY0" fmla="*/ 418 h 350065"/>
              <a:gd name="connsiteX1" fmla="*/ 150880 w 219240"/>
              <a:gd name="connsiteY1" fmla="*/ 9943 h 350065"/>
              <a:gd name="connsiteX2" fmla="*/ 143736 w 219240"/>
              <a:gd name="connsiteY2" fmla="*/ 17087 h 350065"/>
              <a:gd name="connsiteX3" fmla="*/ 138974 w 219240"/>
              <a:gd name="connsiteY3" fmla="*/ 24230 h 350065"/>
              <a:gd name="connsiteX4" fmla="*/ 131830 w 219240"/>
              <a:gd name="connsiteY4" fmla="*/ 33755 h 350065"/>
              <a:gd name="connsiteX5" fmla="*/ 115161 w 219240"/>
              <a:gd name="connsiteY5" fmla="*/ 52805 h 350065"/>
              <a:gd name="connsiteX6" fmla="*/ 105636 w 219240"/>
              <a:gd name="connsiteY6" fmla="*/ 74237 h 350065"/>
              <a:gd name="connsiteX7" fmla="*/ 103255 w 219240"/>
              <a:gd name="connsiteY7" fmla="*/ 83762 h 350065"/>
              <a:gd name="connsiteX8" fmla="*/ 93730 w 219240"/>
              <a:gd name="connsiteY8" fmla="*/ 98049 h 350065"/>
              <a:gd name="connsiteX9" fmla="*/ 86586 w 219240"/>
              <a:gd name="connsiteY9" fmla="*/ 100430 h 350065"/>
              <a:gd name="connsiteX10" fmla="*/ 79442 w 219240"/>
              <a:gd name="connsiteY10" fmla="*/ 105193 h 350065"/>
              <a:gd name="connsiteX11" fmla="*/ 55630 w 219240"/>
              <a:gd name="connsiteY11" fmla="*/ 119480 h 350065"/>
              <a:gd name="connsiteX12" fmla="*/ 41342 w 219240"/>
              <a:gd name="connsiteY12" fmla="*/ 131387 h 350065"/>
              <a:gd name="connsiteX13" fmla="*/ 31817 w 219240"/>
              <a:gd name="connsiteY13" fmla="*/ 145674 h 350065"/>
              <a:gd name="connsiteX14" fmla="*/ 27055 w 219240"/>
              <a:gd name="connsiteY14" fmla="*/ 152818 h 350065"/>
              <a:gd name="connsiteX15" fmla="*/ 19911 w 219240"/>
              <a:gd name="connsiteY15" fmla="*/ 176630 h 350065"/>
              <a:gd name="connsiteX16" fmla="*/ 27055 w 219240"/>
              <a:gd name="connsiteY16" fmla="*/ 212349 h 350065"/>
              <a:gd name="connsiteX17" fmla="*/ 43724 w 219240"/>
              <a:gd name="connsiteY17" fmla="*/ 309980 h 350065"/>
              <a:gd name="connsiteX18" fmla="*/ 53249 w 219240"/>
              <a:gd name="connsiteY18" fmla="*/ 340937 h 350065"/>
              <a:gd name="connsiteX19" fmla="*/ 77061 w 219240"/>
              <a:gd name="connsiteY19" fmla="*/ 255212 h 350065"/>
              <a:gd name="connsiteX20" fmla="*/ 74680 w 219240"/>
              <a:gd name="connsiteY20" fmla="*/ 238543 h 350065"/>
              <a:gd name="connsiteX21" fmla="*/ 67536 w 219240"/>
              <a:gd name="connsiteY21" fmla="*/ 221874 h 350065"/>
              <a:gd name="connsiteX22" fmla="*/ 65155 w 219240"/>
              <a:gd name="connsiteY22" fmla="*/ 214730 h 350065"/>
              <a:gd name="connsiteX23" fmla="*/ 127067 w 219240"/>
              <a:gd name="connsiteY23" fmla="*/ 145674 h 350065"/>
              <a:gd name="connsiteX24" fmla="*/ 160405 w 219240"/>
              <a:gd name="connsiteY24" fmla="*/ 133768 h 350065"/>
              <a:gd name="connsiteX25" fmla="*/ 169930 w 219240"/>
              <a:gd name="connsiteY25" fmla="*/ 126624 h 350065"/>
              <a:gd name="connsiteX26" fmla="*/ 184217 w 219240"/>
              <a:gd name="connsiteY26" fmla="*/ 114718 h 350065"/>
              <a:gd name="connsiteX27" fmla="*/ 188980 w 219240"/>
              <a:gd name="connsiteY27" fmla="*/ 107574 h 350065"/>
              <a:gd name="connsiteX28" fmla="*/ 200886 w 219240"/>
              <a:gd name="connsiteY28" fmla="*/ 93287 h 350065"/>
              <a:gd name="connsiteX29" fmla="*/ 208030 w 219240"/>
              <a:gd name="connsiteY29" fmla="*/ 78999 h 350065"/>
              <a:gd name="connsiteX30" fmla="*/ 210411 w 219240"/>
              <a:gd name="connsiteY30" fmla="*/ 71855 h 350065"/>
              <a:gd name="connsiteX31" fmla="*/ 217555 w 219240"/>
              <a:gd name="connsiteY31" fmla="*/ 55187 h 350065"/>
              <a:gd name="connsiteX32" fmla="*/ 210411 w 219240"/>
              <a:gd name="connsiteY32" fmla="*/ 24230 h 350065"/>
              <a:gd name="connsiteX33" fmla="*/ 200886 w 219240"/>
              <a:gd name="connsiteY33" fmla="*/ 17087 h 350065"/>
              <a:gd name="connsiteX34" fmla="*/ 196124 w 219240"/>
              <a:gd name="connsiteY34" fmla="*/ 9943 h 350065"/>
              <a:gd name="connsiteX35" fmla="*/ 162786 w 219240"/>
              <a:gd name="connsiteY35" fmla="*/ 418 h 350065"/>
              <a:gd name="connsiteX0" fmla="*/ 162786 w 219240"/>
              <a:gd name="connsiteY0" fmla="*/ 418 h 350065"/>
              <a:gd name="connsiteX1" fmla="*/ 150880 w 219240"/>
              <a:gd name="connsiteY1" fmla="*/ 9943 h 350065"/>
              <a:gd name="connsiteX2" fmla="*/ 143736 w 219240"/>
              <a:gd name="connsiteY2" fmla="*/ 17087 h 350065"/>
              <a:gd name="connsiteX3" fmla="*/ 138974 w 219240"/>
              <a:gd name="connsiteY3" fmla="*/ 24230 h 350065"/>
              <a:gd name="connsiteX4" fmla="*/ 131830 w 219240"/>
              <a:gd name="connsiteY4" fmla="*/ 33755 h 350065"/>
              <a:gd name="connsiteX5" fmla="*/ 115161 w 219240"/>
              <a:gd name="connsiteY5" fmla="*/ 52805 h 350065"/>
              <a:gd name="connsiteX6" fmla="*/ 105636 w 219240"/>
              <a:gd name="connsiteY6" fmla="*/ 74237 h 350065"/>
              <a:gd name="connsiteX7" fmla="*/ 103255 w 219240"/>
              <a:gd name="connsiteY7" fmla="*/ 83762 h 350065"/>
              <a:gd name="connsiteX8" fmla="*/ 93730 w 219240"/>
              <a:gd name="connsiteY8" fmla="*/ 98049 h 350065"/>
              <a:gd name="connsiteX9" fmla="*/ 86586 w 219240"/>
              <a:gd name="connsiteY9" fmla="*/ 100430 h 350065"/>
              <a:gd name="connsiteX10" fmla="*/ 79442 w 219240"/>
              <a:gd name="connsiteY10" fmla="*/ 105193 h 350065"/>
              <a:gd name="connsiteX11" fmla="*/ 55630 w 219240"/>
              <a:gd name="connsiteY11" fmla="*/ 119480 h 350065"/>
              <a:gd name="connsiteX12" fmla="*/ 41342 w 219240"/>
              <a:gd name="connsiteY12" fmla="*/ 131387 h 350065"/>
              <a:gd name="connsiteX13" fmla="*/ 31817 w 219240"/>
              <a:gd name="connsiteY13" fmla="*/ 145674 h 350065"/>
              <a:gd name="connsiteX14" fmla="*/ 27055 w 219240"/>
              <a:gd name="connsiteY14" fmla="*/ 152818 h 350065"/>
              <a:gd name="connsiteX15" fmla="*/ 19911 w 219240"/>
              <a:gd name="connsiteY15" fmla="*/ 176630 h 350065"/>
              <a:gd name="connsiteX16" fmla="*/ 27055 w 219240"/>
              <a:gd name="connsiteY16" fmla="*/ 212349 h 350065"/>
              <a:gd name="connsiteX17" fmla="*/ 43724 w 219240"/>
              <a:gd name="connsiteY17" fmla="*/ 309980 h 350065"/>
              <a:gd name="connsiteX18" fmla="*/ 53249 w 219240"/>
              <a:gd name="connsiteY18" fmla="*/ 340937 h 350065"/>
              <a:gd name="connsiteX19" fmla="*/ 77061 w 219240"/>
              <a:gd name="connsiteY19" fmla="*/ 255212 h 350065"/>
              <a:gd name="connsiteX20" fmla="*/ 74680 w 219240"/>
              <a:gd name="connsiteY20" fmla="*/ 238543 h 350065"/>
              <a:gd name="connsiteX21" fmla="*/ 67536 w 219240"/>
              <a:gd name="connsiteY21" fmla="*/ 221874 h 350065"/>
              <a:gd name="connsiteX22" fmla="*/ 127067 w 219240"/>
              <a:gd name="connsiteY22" fmla="*/ 145674 h 350065"/>
              <a:gd name="connsiteX23" fmla="*/ 160405 w 219240"/>
              <a:gd name="connsiteY23" fmla="*/ 133768 h 350065"/>
              <a:gd name="connsiteX24" fmla="*/ 169930 w 219240"/>
              <a:gd name="connsiteY24" fmla="*/ 126624 h 350065"/>
              <a:gd name="connsiteX25" fmla="*/ 184217 w 219240"/>
              <a:gd name="connsiteY25" fmla="*/ 114718 h 350065"/>
              <a:gd name="connsiteX26" fmla="*/ 188980 w 219240"/>
              <a:gd name="connsiteY26" fmla="*/ 107574 h 350065"/>
              <a:gd name="connsiteX27" fmla="*/ 200886 w 219240"/>
              <a:gd name="connsiteY27" fmla="*/ 93287 h 350065"/>
              <a:gd name="connsiteX28" fmla="*/ 208030 w 219240"/>
              <a:gd name="connsiteY28" fmla="*/ 78999 h 350065"/>
              <a:gd name="connsiteX29" fmla="*/ 210411 w 219240"/>
              <a:gd name="connsiteY29" fmla="*/ 71855 h 350065"/>
              <a:gd name="connsiteX30" fmla="*/ 217555 w 219240"/>
              <a:gd name="connsiteY30" fmla="*/ 55187 h 350065"/>
              <a:gd name="connsiteX31" fmla="*/ 210411 w 219240"/>
              <a:gd name="connsiteY31" fmla="*/ 24230 h 350065"/>
              <a:gd name="connsiteX32" fmla="*/ 200886 w 219240"/>
              <a:gd name="connsiteY32" fmla="*/ 17087 h 350065"/>
              <a:gd name="connsiteX33" fmla="*/ 196124 w 219240"/>
              <a:gd name="connsiteY33" fmla="*/ 9943 h 350065"/>
              <a:gd name="connsiteX34" fmla="*/ 162786 w 219240"/>
              <a:gd name="connsiteY34" fmla="*/ 418 h 35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240" h="350065">
                <a:moveTo>
                  <a:pt x="162786" y="418"/>
                </a:moveTo>
                <a:cubicBezTo>
                  <a:pt x="158817" y="3196"/>
                  <a:pt x="159165" y="0"/>
                  <a:pt x="150880" y="9943"/>
                </a:cubicBezTo>
                <a:cubicBezTo>
                  <a:pt x="148724" y="12530"/>
                  <a:pt x="145892" y="14500"/>
                  <a:pt x="143736" y="17087"/>
                </a:cubicBezTo>
                <a:cubicBezTo>
                  <a:pt x="141904" y="19285"/>
                  <a:pt x="140637" y="21901"/>
                  <a:pt x="138974" y="24230"/>
                </a:cubicBezTo>
                <a:cubicBezTo>
                  <a:pt x="136667" y="27460"/>
                  <a:pt x="134106" y="30504"/>
                  <a:pt x="131830" y="33755"/>
                </a:cubicBezTo>
                <a:cubicBezTo>
                  <a:pt x="119675" y="51119"/>
                  <a:pt x="127589" y="44521"/>
                  <a:pt x="115161" y="52805"/>
                </a:cubicBezTo>
                <a:cubicBezTo>
                  <a:pt x="108908" y="62186"/>
                  <a:pt x="109036" y="60637"/>
                  <a:pt x="105636" y="74237"/>
                </a:cubicBezTo>
                <a:cubicBezTo>
                  <a:pt x="104842" y="77412"/>
                  <a:pt x="104719" y="80835"/>
                  <a:pt x="103255" y="83762"/>
                </a:cubicBezTo>
                <a:cubicBezTo>
                  <a:pt x="100695" y="88881"/>
                  <a:pt x="99160" y="96239"/>
                  <a:pt x="93730" y="98049"/>
                </a:cubicBezTo>
                <a:lnTo>
                  <a:pt x="86586" y="100430"/>
                </a:lnTo>
                <a:cubicBezTo>
                  <a:pt x="84205" y="102018"/>
                  <a:pt x="81927" y="103773"/>
                  <a:pt x="79442" y="105193"/>
                </a:cubicBezTo>
                <a:cubicBezTo>
                  <a:pt x="70671" y="110205"/>
                  <a:pt x="63400" y="111710"/>
                  <a:pt x="55630" y="119480"/>
                </a:cubicBezTo>
                <a:cubicBezTo>
                  <a:pt x="46462" y="128648"/>
                  <a:pt x="51288" y="124756"/>
                  <a:pt x="41342" y="131387"/>
                </a:cubicBezTo>
                <a:lnTo>
                  <a:pt x="31817" y="145674"/>
                </a:lnTo>
                <a:cubicBezTo>
                  <a:pt x="30230" y="148055"/>
                  <a:pt x="27960" y="150103"/>
                  <a:pt x="27055" y="152818"/>
                </a:cubicBezTo>
                <a:cubicBezTo>
                  <a:pt x="21257" y="170210"/>
                  <a:pt x="23509" y="162235"/>
                  <a:pt x="19911" y="176630"/>
                </a:cubicBezTo>
                <a:cubicBezTo>
                  <a:pt x="22292" y="188536"/>
                  <a:pt x="20320" y="202246"/>
                  <a:pt x="27055" y="212349"/>
                </a:cubicBezTo>
                <a:cubicBezTo>
                  <a:pt x="38448" y="229439"/>
                  <a:pt x="0" y="284161"/>
                  <a:pt x="43724" y="309980"/>
                </a:cubicBezTo>
                <a:cubicBezTo>
                  <a:pt x="48090" y="331411"/>
                  <a:pt x="34993" y="350065"/>
                  <a:pt x="53249" y="340937"/>
                </a:cubicBezTo>
                <a:cubicBezTo>
                  <a:pt x="71108" y="327047"/>
                  <a:pt x="73489" y="272278"/>
                  <a:pt x="77061" y="255212"/>
                </a:cubicBezTo>
                <a:cubicBezTo>
                  <a:pt x="76267" y="249656"/>
                  <a:pt x="75781" y="244047"/>
                  <a:pt x="74680" y="238543"/>
                </a:cubicBezTo>
                <a:cubicBezTo>
                  <a:pt x="73283" y="231559"/>
                  <a:pt x="70442" y="228655"/>
                  <a:pt x="67536" y="221874"/>
                </a:cubicBezTo>
                <a:cubicBezTo>
                  <a:pt x="76267" y="206396"/>
                  <a:pt x="111589" y="160358"/>
                  <a:pt x="127067" y="145674"/>
                </a:cubicBezTo>
                <a:cubicBezTo>
                  <a:pt x="138451" y="142828"/>
                  <a:pt x="150310" y="140077"/>
                  <a:pt x="160405" y="133768"/>
                </a:cubicBezTo>
                <a:cubicBezTo>
                  <a:pt x="163771" y="131665"/>
                  <a:pt x="166700" y="128931"/>
                  <a:pt x="169930" y="126624"/>
                </a:cubicBezTo>
                <a:cubicBezTo>
                  <a:pt x="177646" y="121113"/>
                  <a:pt x="177674" y="122570"/>
                  <a:pt x="184217" y="114718"/>
                </a:cubicBezTo>
                <a:cubicBezTo>
                  <a:pt x="186049" y="112519"/>
                  <a:pt x="187148" y="109773"/>
                  <a:pt x="188980" y="107574"/>
                </a:cubicBezTo>
                <a:cubicBezTo>
                  <a:pt x="204257" y="89242"/>
                  <a:pt x="189064" y="111020"/>
                  <a:pt x="200886" y="93287"/>
                </a:cubicBezTo>
                <a:cubicBezTo>
                  <a:pt x="206871" y="75331"/>
                  <a:pt x="198798" y="97464"/>
                  <a:pt x="208030" y="78999"/>
                </a:cubicBezTo>
                <a:cubicBezTo>
                  <a:pt x="209153" y="76754"/>
                  <a:pt x="209422" y="74162"/>
                  <a:pt x="210411" y="71855"/>
                </a:cubicBezTo>
                <a:cubicBezTo>
                  <a:pt x="219240" y="51253"/>
                  <a:pt x="211970" y="71942"/>
                  <a:pt x="217555" y="55187"/>
                </a:cubicBezTo>
                <a:cubicBezTo>
                  <a:pt x="216500" y="45691"/>
                  <a:pt x="217540" y="32547"/>
                  <a:pt x="210411" y="24230"/>
                </a:cubicBezTo>
                <a:cubicBezTo>
                  <a:pt x="207828" y="21217"/>
                  <a:pt x="204061" y="19468"/>
                  <a:pt x="200886" y="17087"/>
                </a:cubicBezTo>
                <a:cubicBezTo>
                  <a:pt x="199299" y="14706"/>
                  <a:pt x="198025" y="12082"/>
                  <a:pt x="196124" y="9943"/>
                </a:cubicBezTo>
                <a:cubicBezTo>
                  <a:pt x="189774" y="7165"/>
                  <a:pt x="170327" y="418"/>
                  <a:pt x="162786" y="418"/>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FREEING THE ELWHA</a:t>
            </a:r>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The Loss of Downstream Spawning Grounds</a:t>
            </a:r>
            <a:endParaRPr lang="en-US" sz="3200" dirty="0"/>
          </a:p>
        </p:txBody>
      </p:sp>
      <p:sp>
        <p:nvSpPr>
          <p:cNvPr id="3" name="Content Placeholder 2"/>
          <p:cNvSpPr>
            <a:spLocks noGrp="1"/>
          </p:cNvSpPr>
          <p:nvPr>
            <p:ph idx="1"/>
          </p:nvPr>
        </p:nvSpPr>
        <p:spPr>
          <a:xfrm>
            <a:off x="609600" y="1066800"/>
            <a:ext cx="8229600" cy="4525963"/>
          </a:xfrm>
        </p:spPr>
        <p:txBody>
          <a:bodyPr>
            <a:normAutofit/>
          </a:bodyPr>
          <a:lstStyle/>
          <a:p>
            <a:r>
              <a:rPr lang="en-US" sz="2400" dirty="0" smtClean="0"/>
              <a:t>The 5 miles of remaining available salmon habitat </a:t>
            </a:r>
            <a:r>
              <a:rPr lang="en-US" sz="2400" dirty="0" smtClean="0"/>
              <a:t>became </a:t>
            </a:r>
            <a:r>
              <a:rPr lang="en-US" sz="2400" dirty="0" smtClean="0"/>
              <a:t>severely degraded over time.</a:t>
            </a:r>
          </a:p>
          <a:p>
            <a:r>
              <a:rPr lang="en-US" sz="2400" dirty="0" smtClean="0"/>
              <a:t>The loss of sediment </a:t>
            </a:r>
            <a:r>
              <a:rPr lang="en-US" sz="2400" dirty="0" smtClean="0"/>
              <a:t>below </a:t>
            </a:r>
            <a:r>
              <a:rPr lang="en-US" sz="2400" dirty="0" smtClean="0"/>
              <a:t>the dams </a:t>
            </a:r>
            <a:r>
              <a:rPr lang="en-US" sz="2400" dirty="0" smtClean="0"/>
              <a:t>resulted </a:t>
            </a:r>
            <a:r>
              <a:rPr lang="en-US" sz="2400" dirty="0" smtClean="0"/>
              <a:t>in river channels that </a:t>
            </a:r>
            <a:r>
              <a:rPr lang="en-US" sz="2400" dirty="0" smtClean="0"/>
              <a:t>lacked </a:t>
            </a:r>
            <a:r>
              <a:rPr lang="en-US" sz="2400" dirty="0" smtClean="0"/>
              <a:t>the gravel salmon need for spawning.</a:t>
            </a:r>
          </a:p>
          <a:p>
            <a:r>
              <a:rPr lang="en-US" sz="2400" dirty="0" smtClean="0"/>
              <a:t>Historic practices, such as logging and </a:t>
            </a:r>
            <a:r>
              <a:rPr lang="en-US" sz="2400" dirty="0" smtClean="0"/>
              <a:t>agriculture also </a:t>
            </a:r>
            <a:r>
              <a:rPr lang="en-US" sz="2400" dirty="0" smtClean="0"/>
              <a:t>damaged the river.</a:t>
            </a:r>
            <a:endParaRPr lang="en-US" sz="2400" dirty="0"/>
          </a:p>
        </p:txBody>
      </p:sp>
      <p:pic>
        <p:nvPicPr>
          <p:cNvPr id="7" name="Picture 6" descr="IMG_8594.JPG"/>
          <p:cNvPicPr>
            <a:picLocks noChangeAspect="1"/>
          </p:cNvPicPr>
          <p:nvPr/>
        </p:nvPicPr>
        <p:blipFill>
          <a:blip r:embed="rId3" cstate="print"/>
          <a:srcRect l="3041" t="10035"/>
          <a:stretch>
            <a:fillRect/>
          </a:stretch>
        </p:blipFill>
        <p:spPr>
          <a:xfrm>
            <a:off x="4419600" y="3581400"/>
            <a:ext cx="4724400" cy="3276600"/>
          </a:xfrm>
          <a:prstGeom prst="rect">
            <a:avLst/>
          </a:prstGeom>
        </p:spPr>
      </p:pic>
      <p:pic>
        <p:nvPicPr>
          <p:cNvPr id="9" name="Picture 8" descr="IMG_1793.jpg"/>
          <p:cNvPicPr>
            <a:picLocks noChangeAspect="1"/>
          </p:cNvPicPr>
          <p:nvPr/>
        </p:nvPicPr>
        <p:blipFill>
          <a:blip r:embed="rId4" cstate="print"/>
          <a:stretch>
            <a:fillRect/>
          </a:stretch>
        </p:blipFill>
        <p:spPr>
          <a:xfrm>
            <a:off x="0" y="3581400"/>
            <a:ext cx="4419600" cy="3276600"/>
          </a:xfrm>
          <a:prstGeom prst="rect">
            <a:avLst/>
          </a:prstGeom>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ines Canyon Dam spillway.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0" y="274638"/>
            <a:ext cx="5715000" cy="868362"/>
          </a:xfrm>
        </p:spPr>
        <p:txBody>
          <a:bodyPr>
            <a:normAutofit/>
          </a:bodyPr>
          <a:lstStyle/>
          <a:p>
            <a:r>
              <a:rPr lang="en-US" sz="3200" b="1" dirty="0" smtClean="0">
                <a:solidFill>
                  <a:schemeClr val="bg1"/>
                </a:solidFill>
              </a:rPr>
              <a:t>The </a:t>
            </a:r>
            <a:r>
              <a:rPr lang="en-US" sz="3200" b="1" dirty="0" smtClean="0">
                <a:solidFill>
                  <a:schemeClr val="bg1"/>
                </a:solidFill>
              </a:rPr>
              <a:t>Problems </a:t>
            </a:r>
            <a:r>
              <a:rPr lang="en-US" sz="3200" b="1" dirty="0" smtClean="0">
                <a:solidFill>
                  <a:schemeClr val="bg1"/>
                </a:solidFill>
              </a:rPr>
              <a:t>Mounted…</a:t>
            </a:r>
            <a:endParaRPr lang="en-US" sz="3200" b="1" dirty="0">
              <a:solidFill>
                <a:schemeClr val="bg1"/>
              </a:solidFill>
            </a:endParaRPr>
          </a:p>
        </p:txBody>
      </p:sp>
      <p:sp>
        <p:nvSpPr>
          <p:cNvPr id="4" name="Content Placeholder 3"/>
          <p:cNvSpPr>
            <a:spLocks noGrp="1"/>
          </p:cNvSpPr>
          <p:nvPr>
            <p:ph idx="1"/>
          </p:nvPr>
        </p:nvSpPr>
        <p:spPr>
          <a:xfrm>
            <a:off x="0" y="5715000"/>
            <a:ext cx="7543800" cy="914400"/>
          </a:xfrm>
        </p:spPr>
        <p:txBody>
          <a:bodyPr>
            <a:normAutofit/>
          </a:bodyPr>
          <a:lstStyle/>
          <a:p>
            <a:r>
              <a:rPr lang="en-US" sz="2400" dirty="0" smtClean="0">
                <a:solidFill>
                  <a:schemeClr val="bg1"/>
                </a:solidFill>
              </a:rPr>
              <a:t>Water-treatment </a:t>
            </a:r>
            <a:r>
              <a:rPr lang="en-US" sz="2400" dirty="0" smtClean="0">
                <a:solidFill>
                  <a:schemeClr val="bg1"/>
                </a:solidFill>
              </a:rPr>
              <a:t>facilities </a:t>
            </a:r>
            <a:r>
              <a:rPr lang="en-US" sz="2400" dirty="0" smtClean="0">
                <a:solidFill>
                  <a:schemeClr val="bg1"/>
                </a:solidFill>
              </a:rPr>
              <a:t>were built downstream.</a:t>
            </a:r>
            <a:endParaRPr lang="en-US" sz="2400" dirty="0" smtClean="0">
              <a:solidFill>
                <a:schemeClr val="bg1"/>
              </a:solidFill>
            </a:endParaRPr>
          </a:p>
          <a:p>
            <a:r>
              <a:rPr lang="en-US" sz="2400" b="1" dirty="0" smtClean="0">
                <a:solidFill>
                  <a:schemeClr val="bg1"/>
                </a:solidFill>
              </a:rPr>
              <a:t>Dam removal began in September 2011</a:t>
            </a:r>
            <a:r>
              <a:rPr lang="en-US" sz="2400" b="1" dirty="0" smtClean="0">
                <a:solidFill>
                  <a:schemeClr val="bg1"/>
                </a:solidFill>
              </a:rPr>
              <a:t>.</a:t>
            </a:r>
          </a:p>
          <a:p>
            <a:endParaRPr lang="en-US" sz="2400" b="1" dirty="0">
              <a:solidFill>
                <a:schemeClr val="bg1"/>
              </a:solidFill>
            </a:endParaRPr>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par>
                          <p:cTn id="13" fill="hold">
                            <p:stCondLst>
                              <p:cond delay="2000"/>
                            </p:stCondLst>
                            <p:childTnLst>
                              <p:par>
                                <p:cTn id="14" presetID="26" presetClass="emph" presetSubtype="0" fill="hold" nodeType="afterEffect">
                                  <p:stCondLst>
                                    <p:cond delay="2000"/>
                                  </p:stCondLst>
                                  <p:childTnLst>
                                    <p:animEffect transition="out" filter="fade">
                                      <p:cBhvr>
                                        <p:cTn id="15" dur="500" tmFilter="0, 0; .2, .5; .8, .5; 1, 0"/>
                                        <p:tgtEl>
                                          <p:spTgt spid="4">
                                            <p:txEl>
                                              <p:pRg st="1" end="1"/>
                                            </p:txEl>
                                          </p:spTgt>
                                        </p:tgtEl>
                                      </p:cBhvr>
                                    </p:animEffect>
                                    <p:animScale>
                                      <p:cBhvr>
                                        <p:cTn id="16"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Elwha Dam Removal</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
        <p:nvSpPr>
          <p:cNvPr id="9" name="TextBox 8"/>
          <p:cNvSpPr txBox="1"/>
          <p:nvPr/>
        </p:nvSpPr>
        <p:spPr>
          <a:xfrm>
            <a:off x="3124200" y="5943600"/>
            <a:ext cx="3124200" cy="369332"/>
          </a:xfrm>
          <a:prstGeom prst="rect">
            <a:avLst/>
          </a:prstGeom>
          <a:noFill/>
        </p:spPr>
        <p:txBody>
          <a:bodyPr wrap="square" rtlCol="0">
            <a:spAutoFit/>
          </a:bodyPr>
          <a:lstStyle/>
          <a:p>
            <a:r>
              <a:rPr lang="en-US" dirty="0" smtClean="0">
                <a:latin typeface="Cambria" pitchFamily="18" charset="0"/>
              </a:rPr>
              <a:t>Click image to view animation</a:t>
            </a:r>
            <a:endParaRPr lang="en-US" dirty="0">
              <a:latin typeface="Cambria" pitchFamily="18" charset="0"/>
            </a:endParaRPr>
          </a:p>
        </p:txBody>
      </p:sp>
      <p:pic>
        <p:nvPicPr>
          <p:cNvPr id="2050" name="Picture 2" descr="I:\All\Elwha\Elwha Education Image Collection\Dams and Related Structures\Current Photos\Elwha Dam\Elwha_Dam_2Lundahl1280.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882" y="1905000"/>
            <a:ext cx="5776618"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58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Glines</a:t>
            </a:r>
            <a:r>
              <a:rPr lang="en-US" sz="3200" dirty="0" smtClean="0"/>
              <a:t> Canyon Dam Removal</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pic>
        <p:nvPicPr>
          <p:cNvPr id="1026" name="Picture 2" descr="I:\All\Elwha\Elwha slides scanned at CRM for interp\GlinesDam.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05000"/>
            <a:ext cx="5727360" cy="3782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200" y="5943600"/>
            <a:ext cx="3124200" cy="369332"/>
          </a:xfrm>
          <a:prstGeom prst="rect">
            <a:avLst/>
          </a:prstGeom>
          <a:noFill/>
        </p:spPr>
        <p:txBody>
          <a:bodyPr wrap="square" rtlCol="0">
            <a:spAutoFit/>
          </a:bodyPr>
          <a:lstStyle/>
          <a:p>
            <a:r>
              <a:rPr lang="en-US" dirty="0" smtClean="0">
                <a:latin typeface="Cambria" pitchFamily="18" charset="0"/>
              </a:rPr>
              <a:t>Click image to view animation</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Removal Webcams</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
        <p:nvSpPr>
          <p:cNvPr id="6" name="Content Placeholder 2"/>
          <p:cNvSpPr>
            <a:spLocks noGrp="1"/>
          </p:cNvSpPr>
          <p:nvPr>
            <p:ph idx="1"/>
          </p:nvPr>
        </p:nvSpPr>
        <p:spPr>
          <a:xfrm>
            <a:off x="762000" y="2119257"/>
            <a:ext cx="7620000" cy="3214743"/>
          </a:xfrm>
        </p:spPr>
        <p:txBody>
          <a:bodyPr/>
          <a:lstStyle/>
          <a:p>
            <a:r>
              <a:rPr lang="en-US" dirty="0" smtClean="0"/>
              <a:t>The dams are inaccessible to the public during deconstruction. 6 webcams were installed along the Elwha River for the public to observe the removal process.</a:t>
            </a:r>
          </a:p>
          <a:p>
            <a:r>
              <a:rPr lang="en-US" dirty="0" smtClean="0"/>
              <a:t>They can be viewed at  </a:t>
            </a:r>
            <a:r>
              <a:rPr lang="en-US" dirty="0">
                <a:hlinkClick r:id="rId3"/>
              </a:rPr>
              <a:t>http://video-monitoring.com/construction/olympic/js.htm</a:t>
            </a:r>
            <a:endParaRPr lang="en-US" dirty="0"/>
          </a:p>
          <a:p>
            <a:endParaRPr lang="en-US" dirty="0"/>
          </a:p>
        </p:txBody>
      </p:sp>
    </p:spTree>
    <p:extLst>
      <p:ext uri="{BB962C8B-B14F-4D97-AF65-F5344CB8AC3E}">
        <p14:creationId xmlns:p14="http://schemas.microsoft.com/office/powerpoint/2010/main" val="51854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cstate="print"/>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wha Watershed from OPI.jpg"/>
          <p:cNvPicPr>
            <a:picLocks noChangeAspect="1"/>
          </p:cNvPicPr>
          <p:nvPr/>
        </p:nvPicPr>
        <p:blipFill>
          <a:blip r:embed="rId3" cstate="print"/>
          <a:stretch>
            <a:fillRect/>
          </a:stretch>
        </p:blipFill>
        <p:spPr>
          <a:xfrm>
            <a:off x="3840221" y="1"/>
            <a:ext cx="5303779" cy="6858000"/>
          </a:xfrm>
          <a:prstGeom prst="rect">
            <a:avLst/>
          </a:prstGeom>
        </p:spPr>
      </p:pic>
      <p:pic>
        <p:nvPicPr>
          <p:cNvPr id="8" name="Content Placeholder 3" descr="Elwha Watershed from OPI.jpg"/>
          <p:cNvPicPr>
            <a:picLocks noChangeAspect="1"/>
          </p:cNvPicPr>
          <p:nvPr/>
        </p:nvPicPr>
        <p:blipFill>
          <a:blip r:embed="rId3" cstate="print"/>
          <a:srcRect l="5826" t="76748" r="65475" b="4103"/>
          <a:stretch>
            <a:fillRect/>
          </a:stretch>
        </p:blipFill>
        <p:spPr>
          <a:xfrm>
            <a:off x="1" y="3570942"/>
            <a:ext cx="3809999" cy="3287058"/>
          </a:xfrm>
          <a:prstGeom prst="rect">
            <a:avLst/>
          </a:prstGeom>
        </p:spPr>
      </p:pic>
      <p:sp>
        <p:nvSpPr>
          <p:cNvPr id="11" name="TextBox 10"/>
          <p:cNvSpPr txBox="1"/>
          <p:nvPr/>
        </p:nvSpPr>
        <p:spPr>
          <a:xfrm>
            <a:off x="0" y="304800"/>
            <a:ext cx="3962401" cy="2800767"/>
          </a:xfrm>
          <a:prstGeom prst="rect">
            <a:avLst/>
          </a:prstGeom>
          <a:noFill/>
        </p:spPr>
        <p:txBody>
          <a:bodyPr wrap="square" rtlCol="0">
            <a:spAutoFit/>
          </a:bodyPr>
          <a:lstStyle/>
          <a:p>
            <a:pPr algn="ctr"/>
            <a:r>
              <a:rPr lang="en-US" sz="3200" dirty="0" smtClean="0"/>
              <a:t>Largest Watershed </a:t>
            </a:r>
          </a:p>
          <a:p>
            <a:pPr algn="ctr"/>
            <a:r>
              <a:rPr lang="en-US" sz="3200" dirty="0" smtClean="0"/>
              <a:t>in the Park</a:t>
            </a:r>
          </a:p>
          <a:p>
            <a:pPr algn="ctr"/>
            <a:endParaRPr lang="en-US" sz="3200" dirty="0" smtClean="0"/>
          </a:p>
          <a:p>
            <a:pPr algn="ctr"/>
            <a:r>
              <a:rPr lang="en-US" sz="2400" dirty="0" smtClean="0"/>
              <a:t>Covers </a:t>
            </a:r>
            <a:r>
              <a:rPr lang="en-US" sz="2400" dirty="0" smtClean="0"/>
              <a:t>almost 20</a:t>
            </a:r>
            <a:r>
              <a:rPr lang="en-US" sz="2400" dirty="0" smtClean="0"/>
              <a:t>% of</a:t>
            </a:r>
            <a:br>
              <a:rPr lang="en-US" sz="2400" dirty="0" smtClean="0"/>
            </a:br>
            <a:r>
              <a:rPr lang="en-US" sz="2400" dirty="0" smtClean="0"/>
              <a:t>Olympic National Park</a:t>
            </a:r>
          </a:p>
          <a:p>
            <a:pPr algn="ctr"/>
            <a:endParaRPr lang="en-US" sz="3200" dirty="0" smtClean="0"/>
          </a:p>
        </p:txBody>
      </p:sp>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ilroadbridge10-01.jpg"/>
          <p:cNvPicPr>
            <a:picLocks noChangeAspect="1"/>
          </p:cNvPicPr>
          <p:nvPr/>
        </p:nvPicPr>
        <p:blipFill>
          <a:blip r:embed="rId3" cstate="print"/>
          <a:srcRect r="33333" b="29900"/>
          <a:stretch>
            <a:fillRect/>
          </a:stretch>
        </p:blipFill>
        <p:spPr>
          <a:xfrm>
            <a:off x="4337217" y="3505200"/>
            <a:ext cx="4806784" cy="3352800"/>
          </a:xfrm>
          <a:prstGeom prst="rect">
            <a:avLst/>
          </a:prstGeom>
        </p:spPr>
      </p:pic>
      <p:pic>
        <p:nvPicPr>
          <p:cNvPr id="11" name="Picture 10" descr="IMG_1234.jpg"/>
          <p:cNvPicPr>
            <a:picLocks noChangeAspect="1"/>
          </p:cNvPicPr>
          <p:nvPr/>
        </p:nvPicPr>
        <p:blipFill>
          <a:blip r:embed="rId4" cstate="print"/>
          <a:srcRect l="7937"/>
          <a:stretch>
            <a:fillRect/>
          </a:stretch>
        </p:blipFill>
        <p:spPr>
          <a:xfrm>
            <a:off x="0" y="0"/>
            <a:ext cx="4419600" cy="3600450"/>
          </a:xfrm>
          <a:prstGeom prst="rect">
            <a:avLst/>
          </a:prstGeom>
        </p:spPr>
      </p:pic>
      <p:pic>
        <p:nvPicPr>
          <p:cNvPr id="10" name="Picture 9" descr="Elwha Valley - Krause Bottom.JPG"/>
          <p:cNvPicPr>
            <a:picLocks noChangeAspect="1"/>
          </p:cNvPicPr>
          <p:nvPr/>
        </p:nvPicPr>
        <p:blipFill>
          <a:blip r:embed="rId5" cstate="print"/>
          <a:stretch>
            <a:fillRect/>
          </a:stretch>
        </p:blipFill>
        <p:spPr>
          <a:xfrm>
            <a:off x="4343400" y="0"/>
            <a:ext cx="4800600" cy="3567436"/>
          </a:xfrm>
          <a:prstGeom prst="rect">
            <a:avLst/>
          </a:prstGeom>
        </p:spPr>
      </p:pic>
      <p:pic>
        <p:nvPicPr>
          <p:cNvPr id="14" name="Picture 13" descr="Elwha Valley Regenerating forest.JPG"/>
          <p:cNvPicPr>
            <a:picLocks noChangeAspect="1"/>
          </p:cNvPicPr>
          <p:nvPr/>
        </p:nvPicPr>
        <p:blipFill>
          <a:blip r:embed="rId6" cstate="print"/>
          <a:stretch>
            <a:fillRect/>
          </a:stretch>
        </p:blipFill>
        <p:spPr>
          <a:xfrm>
            <a:off x="55667" y="3581400"/>
            <a:ext cx="4287733" cy="3276600"/>
          </a:xfrm>
          <a:prstGeom prst="rect">
            <a:avLst/>
          </a:prstGeom>
        </p:spPr>
      </p:pic>
      <p:pic>
        <p:nvPicPr>
          <p:cNvPr id="12" name="Picture 11" descr="Elwha River Overlook2.JPG"/>
          <p:cNvPicPr>
            <a:picLocks noChangeAspect="1"/>
          </p:cNvPicPr>
          <p:nvPr/>
        </p:nvPicPr>
        <p:blipFill>
          <a:blip r:embed="rId7" cstate="print">
            <a:lum bright="-5000" contrast="5000"/>
          </a:blip>
          <a:stretch>
            <a:fillRect/>
          </a:stretch>
        </p:blipFill>
        <p:spPr>
          <a:xfrm>
            <a:off x="0" y="1"/>
            <a:ext cx="9144000" cy="6858000"/>
          </a:xfrm>
          <a:prstGeom prst="rect">
            <a:avLst/>
          </a:prstGeom>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wha_construction.jpg                                         000F99A3&#10;snoqualmie                     BE171228:"/>
          <p:cNvPicPr>
            <a:picLocks noChangeAspect="1" noChangeArrowheads="1"/>
          </p:cNvPicPr>
          <p:nvPr/>
        </p:nvPicPr>
        <p:blipFill>
          <a:blip r:embed="rId3" cstate="print"/>
          <a:srcRect/>
          <a:stretch>
            <a:fillRect/>
          </a:stretch>
        </p:blipFill>
        <p:spPr bwMode="auto">
          <a:xfrm>
            <a:off x="533400" y="190500"/>
            <a:ext cx="8229600" cy="6667500"/>
          </a:xfrm>
          <a:prstGeom prst="rect">
            <a:avLst/>
          </a:prstGeom>
          <a:noFill/>
          <a:ln w="9525">
            <a:noFill/>
            <a:miter lim="800000"/>
            <a:headEnd/>
            <a:tailEnd/>
          </a:ln>
        </p:spPr>
      </p:pic>
      <p:sp>
        <p:nvSpPr>
          <p:cNvPr id="2" name="Title 1"/>
          <p:cNvSpPr>
            <a:spLocks noGrp="1"/>
          </p:cNvSpPr>
          <p:nvPr>
            <p:ph type="title"/>
          </p:nvPr>
        </p:nvSpPr>
        <p:spPr>
          <a:xfrm>
            <a:off x="457200" y="228600"/>
            <a:ext cx="5867400" cy="1143000"/>
          </a:xfrm>
        </p:spPr>
        <p:txBody>
          <a:bodyPr>
            <a:normAutofit/>
          </a:bodyPr>
          <a:lstStyle/>
          <a:p>
            <a:r>
              <a:rPr lang="en-US" sz="3200" dirty="0" smtClean="0"/>
              <a:t>Thomas </a:t>
            </a:r>
            <a:r>
              <a:rPr lang="en-US" sz="3200" dirty="0" err="1" smtClean="0"/>
              <a:t>Aldwell</a:t>
            </a:r>
            <a:endParaRPr lang="en-US" sz="3200" dirty="0"/>
          </a:p>
        </p:txBody>
      </p:sp>
      <p:sp>
        <p:nvSpPr>
          <p:cNvPr id="6" name="TextBox 5"/>
          <p:cNvSpPr txBox="1"/>
          <p:nvPr/>
        </p:nvSpPr>
        <p:spPr>
          <a:xfrm>
            <a:off x="7467600" y="6248400"/>
            <a:ext cx="652743" cy="369332"/>
          </a:xfrm>
          <a:prstGeom prst="rect">
            <a:avLst/>
          </a:prstGeom>
          <a:noFill/>
        </p:spPr>
        <p:txBody>
          <a:bodyPr wrap="none" rtlCol="0">
            <a:spAutoFit/>
          </a:bodyPr>
          <a:lstStyle/>
          <a:p>
            <a:r>
              <a:rPr lang="en-US" dirty="0" smtClean="0"/>
              <a:t>1910</a:t>
            </a:r>
            <a:endParaRPr lang="en-US"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Cutting Corners; The First Dam Blows</a:t>
            </a:r>
            <a:endParaRPr lang="en-US" sz="3200" dirty="0"/>
          </a:p>
        </p:txBody>
      </p:sp>
      <p:sp>
        <p:nvSpPr>
          <p:cNvPr id="3" name="Content Placeholder 2"/>
          <p:cNvSpPr>
            <a:spLocks noGrp="1"/>
          </p:cNvSpPr>
          <p:nvPr>
            <p:ph idx="1"/>
          </p:nvPr>
        </p:nvSpPr>
        <p:spPr>
          <a:xfrm>
            <a:off x="152400" y="1447800"/>
            <a:ext cx="8839200" cy="4525963"/>
          </a:xfrm>
        </p:spPr>
        <p:txBody>
          <a:bodyPr>
            <a:normAutofit/>
          </a:bodyPr>
          <a:lstStyle/>
          <a:p>
            <a:r>
              <a:rPr lang="en-US" sz="2900" dirty="0" err="1" smtClean="0"/>
              <a:t>Aldwell</a:t>
            </a:r>
            <a:r>
              <a:rPr lang="en-US" sz="2900" dirty="0" smtClean="0"/>
              <a:t> did not secure the foundation into the bedrock.</a:t>
            </a:r>
          </a:p>
          <a:p>
            <a:endParaRPr lang="en-US" sz="2900" dirty="0" smtClean="0"/>
          </a:p>
          <a:p>
            <a:r>
              <a:rPr lang="en-US" sz="2900" dirty="0" err="1" smtClean="0"/>
              <a:t>Aldwell</a:t>
            </a:r>
            <a:r>
              <a:rPr lang="en-US" sz="2900" dirty="0" smtClean="0"/>
              <a:t> did not get a federal license for the dam!!!</a:t>
            </a:r>
          </a:p>
          <a:p>
            <a:endParaRPr lang="en-US" sz="2900" dirty="0" smtClean="0"/>
          </a:p>
          <a:p>
            <a:r>
              <a:rPr lang="en-US" sz="2900" b="1" dirty="0" smtClean="0"/>
              <a:t>In October 1912, the foundation blew out and the torrent of water took out the lower bridge.</a:t>
            </a:r>
            <a:endParaRPr lang="en-US" sz="2900" b="1" dirty="0"/>
          </a:p>
        </p:txBody>
      </p:sp>
      <p:sp>
        <p:nvSpPr>
          <p:cNvPr id="7" name="Footer Placeholder 6"/>
          <p:cNvSpPr>
            <a:spLocks noGrp="1"/>
          </p:cNvSpPr>
          <p:nvPr>
            <p:ph type="ftr" sz="quarter" idx="3"/>
          </p:nvPr>
        </p:nvSpPr>
        <p:spPr/>
        <p:txBody>
          <a:bodyPr/>
          <a:lstStyle/>
          <a:p>
            <a:r>
              <a:rPr lang="en-US" smtClean="0"/>
              <a:t>FREEING THE ELWHA</a:t>
            </a:r>
            <a:endParaRPr lang="en-US"/>
          </a:p>
        </p:txBody>
      </p:sp>
      <p:pic>
        <p:nvPicPr>
          <p:cNvPr id="9" name="Picture 2" descr="I:\All\Elwha\Historic Lower Dam\POL004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0916"/>
            <a:ext cx="8682628" cy="5490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lwha_after_break"/>
          <p:cNvPicPr>
            <a:picLocks noChangeAspect="1" noChangeArrowheads="1"/>
          </p:cNvPicPr>
          <p:nvPr/>
        </p:nvPicPr>
        <p:blipFill rotWithShape="1">
          <a:blip r:embed="rId4">
            <a:extLst>
              <a:ext uri="{28A0092B-C50C-407E-A947-70E740481C1C}">
                <a14:useLocalDpi xmlns:a14="http://schemas.microsoft.com/office/drawing/2010/main" val="0"/>
              </a:ext>
            </a:extLst>
          </a:blip>
          <a:srcRect l="10239" t="14027" b="1454"/>
          <a:stretch/>
        </p:blipFill>
        <p:spPr bwMode="auto">
          <a:xfrm>
            <a:off x="228600" y="1308845"/>
            <a:ext cx="8017183" cy="54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t>The Second Try</a:t>
            </a:r>
            <a:endParaRPr lang="en-US" sz="3200" dirty="0"/>
          </a:p>
        </p:txBody>
      </p:sp>
      <p:sp>
        <p:nvSpPr>
          <p:cNvPr id="3" name="Content Placeholder 2"/>
          <p:cNvSpPr>
            <a:spLocks noGrp="1"/>
          </p:cNvSpPr>
          <p:nvPr>
            <p:ph idx="1"/>
          </p:nvPr>
        </p:nvSpPr>
        <p:spPr>
          <a:xfrm>
            <a:off x="457200" y="1524000"/>
            <a:ext cx="8229600" cy="4525963"/>
          </a:xfrm>
        </p:spPr>
        <p:txBody>
          <a:bodyPr>
            <a:normAutofit/>
          </a:bodyPr>
          <a:lstStyle/>
          <a:p>
            <a:r>
              <a:rPr lang="en-US" dirty="0" smtClean="0"/>
              <a:t>Amazingly, </a:t>
            </a:r>
            <a:r>
              <a:rPr lang="en-US" dirty="0" err="1" smtClean="0"/>
              <a:t>Aldwell</a:t>
            </a:r>
            <a:r>
              <a:rPr lang="en-US" dirty="0" smtClean="0"/>
              <a:t> was able to get funding to rebuilt the dam!</a:t>
            </a:r>
          </a:p>
          <a:p>
            <a:r>
              <a:rPr lang="en-US" dirty="0" smtClean="0"/>
              <a:t>Repairs were completed in 1913 and the dam began operation.</a:t>
            </a:r>
          </a:p>
          <a:p>
            <a:endParaRPr lang="en-US" dirty="0" smtClean="0"/>
          </a:p>
          <a:p>
            <a:r>
              <a:rPr lang="en-US" dirty="0" smtClean="0"/>
              <a:t>Before their turbines were deactivated in June 2011, the </a:t>
            </a:r>
            <a:r>
              <a:rPr lang="en-US" dirty="0" smtClean="0"/>
              <a:t>Elwha </a:t>
            </a:r>
            <a:r>
              <a:rPr lang="en-US" dirty="0" smtClean="0"/>
              <a:t>and </a:t>
            </a:r>
            <a:r>
              <a:rPr lang="en-US" dirty="0" err="1" smtClean="0"/>
              <a:t>Glines</a:t>
            </a:r>
            <a:r>
              <a:rPr lang="en-US" dirty="0" smtClean="0"/>
              <a:t> Canyon </a:t>
            </a:r>
            <a:r>
              <a:rPr lang="en-US" dirty="0" smtClean="0"/>
              <a:t>dams produced </a:t>
            </a:r>
            <a:r>
              <a:rPr lang="en-US" b="1" dirty="0" smtClean="0"/>
              <a:t>ONLY 38% </a:t>
            </a:r>
            <a:r>
              <a:rPr lang="en-US" dirty="0" smtClean="0"/>
              <a:t>of </a:t>
            </a:r>
            <a:r>
              <a:rPr lang="en-US" dirty="0" smtClean="0"/>
              <a:t>the power </a:t>
            </a:r>
            <a:r>
              <a:rPr lang="en-US" dirty="0" smtClean="0"/>
              <a:t>for one paper mill!!!</a:t>
            </a:r>
          </a:p>
        </p:txBody>
      </p:sp>
      <p:grpSp>
        <p:nvGrpSpPr>
          <p:cNvPr id="4" name="Group 17"/>
          <p:cNvGrpSpPr/>
          <p:nvPr/>
        </p:nvGrpSpPr>
        <p:grpSpPr>
          <a:xfrm>
            <a:off x="0" y="0"/>
            <a:ext cx="9144000" cy="6858000"/>
            <a:chOff x="0" y="0"/>
            <a:chExt cx="9144000" cy="6858000"/>
          </a:xfrm>
        </p:grpSpPr>
        <p:pic>
          <p:nvPicPr>
            <p:cNvPr id="5" name="Picture 2" descr="&#10;elwha_dam.jpg                                                  00014BE2Tamagawa                       BDAEF86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solidFill>
                <a:srgbClr val="000080"/>
              </a:solidFill>
              <a:miter lim="800000"/>
              <a:headEnd/>
              <a:tailEnd/>
            </a:ln>
          </p:spPr>
        </p:pic>
        <p:sp>
          <p:nvSpPr>
            <p:cNvPr id="9" name="TextBox 8"/>
            <p:cNvSpPr txBox="1"/>
            <p:nvPr/>
          </p:nvSpPr>
          <p:spPr>
            <a:xfrm>
              <a:off x="6477000" y="152400"/>
              <a:ext cx="1237839" cy="369332"/>
            </a:xfrm>
            <a:prstGeom prst="rect">
              <a:avLst/>
            </a:prstGeom>
            <a:noFill/>
          </p:spPr>
          <p:txBody>
            <a:bodyPr wrap="none" rtlCol="0">
              <a:spAutoFit/>
            </a:bodyPr>
            <a:lstStyle/>
            <a:p>
              <a:r>
                <a:rPr lang="en-US" dirty="0" smtClean="0"/>
                <a:t>Elwha Dam</a:t>
              </a:r>
              <a:endParaRPr lang="en-US" dirty="0"/>
            </a:p>
          </p:txBody>
        </p:sp>
      </p:grpSp>
      <p:grpSp>
        <p:nvGrpSpPr>
          <p:cNvPr id="8" name="Group 16"/>
          <p:cNvGrpSpPr/>
          <p:nvPr/>
        </p:nvGrpSpPr>
        <p:grpSpPr>
          <a:xfrm>
            <a:off x="0" y="0"/>
            <a:ext cx="9144000" cy="6858000"/>
            <a:chOff x="0" y="0"/>
            <a:chExt cx="9144000" cy="6858000"/>
          </a:xfrm>
        </p:grpSpPr>
        <p:pic>
          <p:nvPicPr>
            <p:cNvPr id="7" name="Picture 6" descr="Lake Aldwell looking east.JPG"/>
            <p:cNvPicPr>
              <a:picLocks noChangeAspect="1"/>
            </p:cNvPicPr>
            <p:nvPr/>
          </p:nvPicPr>
          <p:blipFill>
            <a:blip r:embed="rId4" cstate="print">
              <a:lum bright="-5000" contrast="10000"/>
            </a:blip>
            <a:stretch>
              <a:fillRect/>
            </a:stretch>
          </p:blipFill>
          <p:spPr>
            <a:xfrm>
              <a:off x="0" y="0"/>
              <a:ext cx="9144000" cy="6858000"/>
            </a:xfrm>
            <a:prstGeom prst="rect">
              <a:avLst/>
            </a:prstGeom>
          </p:spPr>
        </p:pic>
        <p:sp>
          <p:nvSpPr>
            <p:cNvPr id="6" name="TextBox 5"/>
            <p:cNvSpPr txBox="1"/>
            <p:nvPr/>
          </p:nvSpPr>
          <p:spPr>
            <a:xfrm>
              <a:off x="533400" y="228600"/>
              <a:ext cx="2260299" cy="369332"/>
            </a:xfrm>
            <a:prstGeom prst="rect">
              <a:avLst/>
            </a:prstGeom>
            <a:noFill/>
          </p:spPr>
          <p:txBody>
            <a:bodyPr wrap="none" rtlCol="0">
              <a:spAutoFit/>
            </a:bodyPr>
            <a:lstStyle/>
            <a:p>
              <a:r>
                <a:rPr lang="en-US" dirty="0" smtClean="0"/>
                <a:t>Lake </a:t>
              </a:r>
              <a:r>
                <a:rPr lang="en-US" dirty="0" err="1" smtClean="0"/>
                <a:t>Aldwell</a:t>
              </a:r>
              <a:r>
                <a:rPr lang="en-US" dirty="0" smtClean="0"/>
                <a:t> </a:t>
              </a:r>
              <a:r>
                <a:rPr lang="en-US" dirty="0" smtClean="0"/>
                <a:t> in 2010</a:t>
              </a:r>
              <a:endParaRPr lang="en-US" dirty="0"/>
            </a:p>
          </p:txBody>
        </p:sp>
        <p:sp>
          <p:nvSpPr>
            <p:cNvPr id="11" name="TextBox 10"/>
            <p:cNvSpPr txBox="1"/>
            <p:nvPr/>
          </p:nvSpPr>
          <p:spPr>
            <a:xfrm>
              <a:off x="4038600" y="457200"/>
              <a:ext cx="1683859" cy="338554"/>
            </a:xfrm>
            <a:prstGeom prst="rect">
              <a:avLst/>
            </a:prstGeom>
            <a:noFill/>
          </p:spPr>
          <p:txBody>
            <a:bodyPr wrap="none" rtlCol="0">
              <a:spAutoFit/>
            </a:bodyPr>
            <a:lstStyle/>
            <a:p>
              <a:r>
                <a:rPr lang="en-US" sz="1600" dirty="0" smtClean="0"/>
                <a:t>Nippon Paper Mill</a:t>
              </a:r>
              <a:endParaRPr lang="en-US" sz="1600" dirty="0"/>
            </a:p>
          </p:txBody>
        </p:sp>
        <p:cxnSp>
          <p:nvCxnSpPr>
            <p:cNvPr id="20" name="Straight Arrow Connector 19"/>
            <p:cNvCxnSpPr>
              <a:stCxn id="11" idx="2"/>
            </p:cNvCxnSpPr>
            <p:nvPr/>
          </p:nvCxnSpPr>
          <p:spPr>
            <a:xfrm rot="5400000">
              <a:off x="4666942" y="929412"/>
              <a:ext cx="347246" cy="799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00200" y="1600200"/>
              <a:ext cx="1680845" cy="338554"/>
            </a:xfrm>
            <a:prstGeom prst="rect">
              <a:avLst/>
            </a:prstGeom>
            <a:noFill/>
          </p:spPr>
          <p:txBody>
            <a:bodyPr wrap="none" rtlCol="0">
              <a:spAutoFit/>
            </a:bodyPr>
            <a:lstStyle/>
            <a:p>
              <a:r>
                <a:rPr lang="en-US" sz="1600" dirty="0" smtClean="0"/>
                <a:t>Lower Elwha Dam</a:t>
              </a:r>
              <a:endParaRPr lang="en-US" sz="1600" dirty="0"/>
            </a:p>
          </p:txBody>
        </p:sp>
        <p:cxnSp>
          <p:nvCxnSpPr>
            <p:cNvPr id="16" name="Straight Arrow Connector 15"/>
            <p:cNvCxnSpPr>
              <a:stCxn id="13" idx="2"/>
            </p:cNvCxnSpPr>
            <p:nvPr/>
          </p:nvCxnSpPr>
          <p:spPr>
            <a:xfrm rot="16200000" flipH="1">
              <a:off x="2418288" y="1961088"/>
              <a:ext cx="194848" cy="15017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Footer Placeholder 9"/>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Glines</a:t>
            </a:r>
            <a:r>
              <a:rPr lang="en-US" sz="3200" dirty="0" smtClean="0"/>
              <a:t> Canyon Dam</a:t>
            </a:r>
            <a:endParaRPr lang="en-US" sz="3200" dirty="0"/>
          </a:p>
        </p:txBody>
      </p:sp>
      <p:sp>
        <p:nvSpPr>
          <p:cNvPr id="3" name="Content Placeholder 2"/>
          <p:cNvSpPr>
            <a:spLocks noGrp="1"/>
          </p:cNvSpPr>
          <p:nvPr>
            <p:ph idx="1"/>
          </p:nvPr>
        </p:nvSpPr>
        <p:spPr>
          <a:xfrm>
            <a:off x="533400" y="1600200"/>
            <a:ext cx="8077200" cy="4525963"/>
          </a:xfrm>
        </p:spPr>
        <p:txBody>
          <a:bodyPr>
            <a:normAutofit/>
          </a:bodyPr>
          <a:lstStyle/>
          <a:p>
            <a:r>
              <a:rPr lang="en-US" sz="2400" dirty="0" err="1" smtClean="0"/>
              <a:t>Glines</a:t>
            </a:r>
            <a:r>
              <a:rPr lang="en-US" sz="2400" dirty="0" smtClean="0"/>
              <a:t> </a:t>
            </a:r>
            <a:r>
              <a:rPr lang="en-US" sz="2400" dirty="0" smtClean="0"/>
              <a:t>Canyon </a:t>
            </a:r>
            <a:r>
              <a:rPr lang="en-US" sz="2400" dirty="0" smtClean="0"/>
              <a:t>dam was </a:t>
            </a:r>
            <a:r>
              <a:rPr lang="en-US" sz="2400" dirty="0" smtClean="0"/>
              <a:t>completed </a:t>
            </a:r>
            <a:r>
              <a:rPr lang="en-US" sz="2400" dirty="0" smtClean="0"/>
              <a:t>in </a:t>
            </a:r>
            <a:r>
              <a:rPr lang="en-US" sz="2400" dirty="0" smtClean="0"/>
              <a:t>1927, </a:t>
            </a:r>
            <a:r>
              <a:rPr lang="en-US" sz="2400" dirty="0" smtClean="0"/>
              <a:t>7 miles </a:t>
            </a:r>
            <a:r>
              <a:rPr lang="en-US" sz="2400" dirty="0" smtClean="0"/>
              <a:t>upstream </a:t>
            </a:r>
            <a:r>
              <a:rPr lang="en-US" sz="2400" dirty="0" smtClean="0"/>
              <a:t>from the Elwha dam.</a:t>
            </a:r>
          </a:p>
          <a:p>
            <a:endParaRPr lang="en-US" sz="2400" dirty="0" smtClean="0"/>
          </a:p>
          <a:p>
            <a:r>
              <a:rPr lang="en-US" sz="2400" dirty="0" smtClean="0"/>
              <a:t>The dam and reservoir </a:t>
            </a:r>
            <a:r>
              <a:rPr lang="en-US" sz="2400" dirty="0" smtClean="0"/>
              <a:t>were </a:t>
            </a:r>
            <a:r>
              <a:rPr lang="en-US" sz="2400" dirty="0" smtClean="0"/>
              <a:t>included in the boundaries of Olympic National Park in </a:t>
            </a:r>
            <a:r>
              <a:rPr lang="en-US" sz="2400" dirty="0" smtClean="0"/>
              <a:t>1938.</a:t>
            </a:r>
            <a:endParaRPr lang="en-US" sz="2400" dirty="0" smtClean="0"/>
          </a:p>
          <a:p>
            <a:endParaRPr lang="en-US" sz="2400" dirty="0"/>
          </a:p>
        </p:txBody>
      </p:sp>
      <p:pic>
        <p:nvPicPr>
          <p:cNvPr id="5" name="Picture 4" descr="elwha_25.jpg"/>
          <p:cNvPicPr>
            <a:picLocks noChangeAspect="1"/>
          </p:cNvPicPr>
          <p:nvPr/>
        </p:nvPicPr>
        <p:blipFill>
          <a:blip r:embed="rId3" cstate="print"/>
          <a:stretch>
            <a:fillRect/>
          </a:stretch>
        </p:blipFill>
        <p:spPr>
          <a:xfrm>
            <a:off x="1853194" y="0"/>
            <a:ext cx="5257800" cy="6878584"/>
          </a:xfrm>
          <a:prstGeom prst="rect">
            <a:avLst/>
          </a:prstGeom>
        </p:spPr>
      </p:pic>
      <p:pic>
        <p:nvPicPr>
          <p:cNvPr id="6" name="Picture 5" descr="elwha_26.jpg"/>
          <p:cNvPicPr>
            <a:picLocks noChangeAspect="1"/>
          </p:cNvPicPr>
          <p:nvPr/>
        </p:nvPicPr>
        <p:blipFill>
          <a:blip r:embed="rId4" cstate="print"/>
          <a:srcRect t="722"/>
          <a:stretch>
            <a:fillRect/>
          </a:stretch>
        </p:blipFill>
        <p:spPr>
          <a:xfrm>
            <a:off x="1853194" y="20584"/>
            <a:ext cx="5257800" cy="6858000"/>
          </a:xfrm>
          <a:prstGeom prst="rect">
            <a:avLst/>
          </a:prstGeom>
        </p:spPr>
      </p:pic>
      <p:pic>
        <p:nvPicPr>
          <p:cNvPr id="7" name="Picture 6" descr="elwha_27.jpg"/>
          <p:cNvPicPr>
            <a:picLocks noChangeAspect="1"/>
          </p:cNvPicPr>
          <p:nvPr/>
        </p:nvPicPr>
        <p:blipFill>
          <a:blip r:embed="rId5" cstate="print"/>
          <a:stretch>
            <a:fillRect/>
          </a:stretch>
        </p:blipFill>
        <p:spPr>
          <a:xfrm>
            <a:off x="1770529" y="0"/>
            <a:ext cx="5423130" cy="6858000"/>
          </a:xfrm>
          <a:prstGeom prst="rect">
            <a:avLst/>
          </a:prstGeom>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3">
                                            <p:txEl>
                                              <p:pRg st="2" end="2"/>
                                            </p:txEl>
                                          </p:spTgt>
                                        </p:tgtEl>
                                      </p:cBhvr>
                                    </p:animEffect>
                                    <p:set>
                                      <p:cBhvr>
                                        <p:cTn id="10" dur="1" fill="hold">
                                          <p:stCondLst>
                                            <p:cond delay="1999"/>
                                          </p:stCondLst>
                                        </p:cTn>
                                        <p:tgtEl>
                                          <p:spTgt spid="3">
                                            <p:txEl>
                                              <p:pRg st="2" end="2"/>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_reservoir.jpg                                              00014BE2Tamagawa                       BDAEF86B:"/>
          <p:cNvPicPr>
            <a:picLocks noChangeAspect="1" noChangeArrowheads="1"/>
          </p:cNvPicPr>
          <p:nvPr/>
        </p:nvPicPr>
        <p:blipFill>
          <a:blip r:embed="rId3" cstate="print"/>
          <a:srcRect/>
          <a:stretch>
            <a:fillRect/>
          </a:stretch>
        </p:blipFill>
        <p:spPr bwMode="auto">
          <a:xfrm>
            <a:off x="609600" y="1295400"/>
            <a:ext cx="8001000" cy="5562600"/>
          </a:xfrm>
          <a:prstGeom prst="rect">
            <a:avLst/>
          </a:prstGeom>
          <a:noFill/>
          <a:ln w="9525">
            <a:noFill/>
            <a:miter lim="800000"/>
            <a:headEnd/>
            <a:tailEnd/>
          </a:ln>
        </p:spPr>
      </p:pic>
      <p:sp>
        <p:nvSpPr>
          <p:cNvPr id="2" name="Title 1"/>
          <p:cNvSpPr>
            <a:spLocks noGrp="1"/>
          </p:cNvSpPr>
          <p:nvPr>
            <p:ph type="title"/>
          </p:nvPr>
        </p:nvSpPr>
        <p:spPr>
          <a:xfrm>
            <a:off x="1066800" y="228600"/>
            <a:ext cx="6965245" cy="1202485"/>
          </a:xfrm>
        </p:spPr>
        <p:txBody>
          <a:bodyPr>
            <a:normAutofit/>
          </a:bodyPr>
          <a:lstStyle/>
          <a:p>
            <a:r>
              <a:rPr lang="en-US" sz="3200" dirty="0" smtClean="0"/>
              <a:t>Lake Mills Reservoir</a:t>
            </a:r>
            <a:endParaRPr lang="en-US" sz="3200" dirty="0"/>
          </a:p>
        </p:txBody>
      </p:sp>
      <p:pic>
        <p:nvPicPr>
          <p:cNvPr id="5" name="Content Placeholder 4" descr="IMG_1201.jpg"/>
          <p:cNvPicPr>
            <a:picLocks noGrp="1" noChangeAspect="1"/>
          </p:cNvPicPr>
          <p:nvPr>
            <p:ph idx="1"/>
          </p:nvPr>
        </p:nvPicPr>
        <p:blipFill>
          <a:blip r:embed="rId4" cstate="print"/>
          <a:stretch>
            <a:fillRect/>
          </a:stretch>
        </p:blipFill>
        <p:spPr>
          <a:xfrm>
            <a:off x="533400" y="1161853"/>
            <a:ext cx="8229600" cy="5745759"/>
          </a:xfr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9" y="2286000"/>
            <a:ext cx="4469589" cy="2308324"/>
          </a:xfrm>
          <a:prstGeom prst="rect">
            <a:avLst/>
          </a:prstGeom>
          <a:noFill/>
        </p:spPr>
        <p:txBody>
          <a:bodyPr wrap="square" rtlCol="0">
            <a:spAutoFit/>
          </a:bodyPr>
          <a:lstStyle/>
          <a:p>
            <a:r>
              <a:rPr lang="en-US" sz="4800" dirty="0" smtClean="0">
                <a:solidFill>
                  <a:schemeClr val="bg1"/>
                </a:solidFill>
                <a:latin typeface="Andalus" pitchFamily="18" charset="-78"/>
                <a:cs typeface="Andalus" pitchFamily="18" charset="-78"/>
              </a:rPr>
              <a:t>What Effects Did the Dams Have on Salmon?</a:t>
            </a:r>
            <a:endParaRPr lang="en-US" sz="4800" dirty="0">
              <a:solidFill>
                <a:schemeClr val="bg1"/>
              </a:solidFill>
              <a:latin typeface="Andalus" pitchFamily="18" charset="-78"/>
              <a:cs typeface="Andalus" pitchFamily="18" charset="-78"/>
            </a:endParaRPr>
          </a:p>
        </p:txBody>
      </p:sp>
      <p:grpSp>
        <p:nvGrpSpPr>
          <p:cNvPr id="2" name="Group 4"/>
          <p:cNvGrpSpPr/>
          <p:nvPr/>
        </p:nvGrpSpPr>
        <p:grpSpPr>
          <a:xfrm>
            <a:off x="0" y="0"/>
            <a:ext cx="9144000" cy="6629400"/>
            <a:chOff x="0" y="228600"/>
            <a:chExt cx="9144000" cy="6629400"/>
          </a:xfrm>
        </p:grpSpPr>
        <p:pic>
          <p:nvPicPr>
            <p:cNvPr id="561159" name="Picture 7" descr="predam"/>
            <p:cNvPicPr>
              <a:picLocks noChangeAspect="1" noChangeArrowheads="1"/>
            </p:cNvPicPr>
            <p:nvPr/>
          </p:nvPicPr>
          <p:blipFill>
            <a:blip r:embed="rId3" cstate="print"/>
            <a:srcRect/>
            <a:stretch>
              <a:fillRect/>
            </a:stretch>
          </p:blipFill>
          <p:spPr bwMode="auto">
            <a:xfrm>
              <a:off x="0" y="228600"/>
              <a:ext cx="9144000" cy="6629400"/>
            </a:xfrm>
            <a:prstGeom prst="rect">
              <a:avLst/>
            </a:prstGeom>
            <a:noFill/>
          </p:spPr>
        </p:pic>
        <p:sp>
          <p:nvSpPr>
            <p:cNvPr id="561157" name="Text Box 5"/>
            <p:cNvSpPr txBox="1">
              <a:spLocks noChangeArrowheads="1"/>
            </p:cNvSpPr>
            <p:nvPr/>
          </p:nvSpPr>
          <p:spPr bwMode="auto">
            <a:xfrm>
              <a:off x="6019800" y="381000"/>
              <a:ext cx="2255746" cy="1477328"/>
            </a:xfrm>
            <a:prstGeom prst="rect">
              <a:avLst/>
            </a:prstGeom>
            <a:noFill/>
            <a:ln w="9525">
              <a:noFill/>
              <a:miter lim="800000"/>
              <a:headEnd/>
              <a:tailEnd/>
            </a:ln>
            <a:effectLst/>
          </p:spPr>
          <p:txBody>
            <a:bodyPr wrap="none">
              <a:spAutoFit/>
            </a:bodyPr>
            <a:lstStyle/>
            <a:p>
              <a:pPr algn="ctr" eaLnBrk="0" hangingPunct="0"/>
              <a:r>
                <a:rPr lang="en-US" dirty="0">
                  <a:solidFill>
                    <a:schemeClr val="bg1"/>
                  </a:solidFill>
                  <a:latin typeface="Verdana" pitchFamily="34" charset="0"/>
                </a:rPr>
                <a:t>Anadromous Fish</a:t>
              </a:r>
              <a:br>
                <a:rPr lang="en-US" dirty="0">
                  <a:solidFill>
                    <a:schemeClr val="bg1"/>
                  </a:solidFill>
                  <a:latin typeface="Verdana" pitchFamily="34" charset="0"/>
                </a:rPr>
              </a:br>
              <a:r>
                <a:rPr lang="en-US" dirty="0">
                  <a:solidFill>
                    <a:schemeClr val="bg1"/>
                  </a:solidFill>
                  <a:latin typeface="Verdana" pitchFamily="34" charset="0"/>
                </a:rPr>
                <a:t>Pre-Dam</a:t>
              </a:r>
            </a:p>
            <a:p>
              <a:pPr algn="ctr" eaLnBrk="0" hangingPunct="0"/>
              <a:endParaRPr lang="en-US" dirty="0">
                <a:solidFill>
                  <a:schemeClr val="bg1"/>
                </a:solidFill>
                <a:latin typeface="Verdana" pitchFamily="34" charset="0"/>
              </a:endParaRPr>
            </a:p>
            <a:p>
              <a:pPr algn="ctr" eaLnBrk="0" hangingPunct="0"/>
              <a:r>
                <a:rPr lang="en-US" dirty="0" smtClean="0">
                  <a:solidFill>
                    <a:schemeClr val="bg1"/>
                  </a:solidFill>
                  <a:latin typeface="Verdana" pitchFamily="34" charset="0"/>
                </a:rPr>
                <a:t>~400,000 returns</a:t>
              </a:r>
            </a:p>
            <a:p>
              <a:pPr algn="ctr" eaLnBrk="0" hangingPunct="0"/>
              <a:r>
                <a:rPr lang="en-US" dirty="0" smtClean="0">
                  <a:solidFill>
                    <a:schemeClr val="bg1"/>
                  </a:solidFill>
                  <a:latin typeface="Verdana" pitchFamily="34" charset="0"/>
                </a:rPr>
                <a:t>70+ </a:t>
              </a:r>
              <a:r>
                <a:rPr lang="en-US" dirty="0">
                  <a:solidFill>
                    <a:schemeClr val="bg1"/>
                  </a:solidFill>
                  <a:latin typeface="Verdana" pitchFamily="34" charset="0"/>
                </a:rPr>
                <a:t>miles habitat</a:t>
              </a:r>
            </a:p>
          </p:txBody>
        </p:sp>
      </p:grpSp>
      <p:sp>
        <p:nvSpPr>
          <p:cNvPr id="3" name="Footer Placeholder 2"/>
          <p:cNvSpPr>
            <a:spLocks noGrp="1"/>
          </p:cNvSpPr>
          <p:nvPr>
            <p:ph type="ftr" sz="quarter" idx="11"/>
          </p:nvPr>
        </p:nvSpPr>
        <p:spPr/>
        <p:txBody>
          <a:bodyPr/>
          <a:lstStyle/>
          <a:p>
            <a:r>
              <a:rPr lang="en-US" smtClean="0"/>
              <a:t>FREEING THE ELWHA</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276</TotalTime>
  <Words>1328</Words>
  <Application>Microsoft Office PowerPoint</Application>
  <PresentationFormat>On-screen Show (4:3)</PresentationFormat>
  <Paragraphs>124</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Pushpin</vt:lpstr>
      <vt:lpstr>Effects of the Elwha River Dams</vt:lpstr>
      <vt:lpstr>PowerPoint Presentation</vt:lpstr>
      <vt:lpstr>PowerPoint Presentation</vt:lpstr>
      <vt:lpstr>Thomas Aldwell</vt:lpstr>
      <vt:lpstr>Cutting Corners; The First Dam Blows</vt:lpstr>
      <vt:lpstr>The Second Try</vt:lpstr>
      <vt:lpstr>Glines Canyon Dam</vt:lpstr>
      <vt:lpstr>Lake Mills Reservoir</vt:lpstr>
      <vt:lpstr>PowerPoint Presentation</vt:lpstr>
      <vt:lpstr>PowerPoint Presentation</vt:lpstr>
      <vt:lpstr>The Loss of Downstream Spawning Grounds</vt:lpstr>
      <vt:lpstr>The Problems Mounted…</vt:lpstr>
      <vt:lpstr>Elwha Dam Removal</vt:lpstr>
      <vt:lpstr>Glines Canyon Dam Removal</vt:lpstr>
      <vt:lpstr>Dam Removal Webcams</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the Elwha River Dams</dc:title>
  <dc:creator>Olympic National Park</dc:creator>
  <cp:lastModifiedBy>Barbero, Kiley J.</cp:lastModifiedBy>
  <cp:revision>32</cp:revision>
  <dcterms:created xsi:type="dcterms:W3CDTF">2008-11-24T19:55:56Z</dcterms:created>
  <dcterms:modified xsi:type="dcterms:W3CDTF">2011-09-30T20:44:54Z</dcterms:modified>
</cp:coreProperties>
</file>