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6" r:id="rId3"/>
    <p:sldId id="258" r:id="rId4"/>
    <p:sldId id="261" r:id="rId5"/>
    <p:sldId id="259" r:id="rId6"/>
    <p:sldId id="257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1DC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774D9D-4A57-4BDB-B2FF-FD7A655B94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FBCE86-D402-4840-8CA4-35D7118514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16620-BABE-4D8A-82EB-717680B2B8A4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EB68B-5EEA-4267-8509-DFEE39D45359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DCFCD-2839-45B0-AD90-89EF55A7BFED}" type="slidenum">
              <a:rPr lang="en-US"/>
              <a:pPr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C4CBB6-2412-4520-A833-5C79E3C2FE02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C50CE-8A78-4296-8CD3-74EF8DA3BA08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06014-33BC-4557-A34A-C9BF3DDD306D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55EFA-B0F0-437A-A476-AD19E16BCEB5}" type="slidenum">
              <a:rPr lang="en-US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E2392-9691-4A5B-BEC5-410150E71B77}" type="slidenum">
              <a:rPr lang="en-US"/>
              <a:pPr/>
              <a:t>9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9593-DDE5-4425-B6A0-78245B77D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5E6E-D6DD-48FB-B28F-E1298DE4E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75519-0219-4E11-8D4F-2B3DACA69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5B8389-0A82-41BD-949F-D728018AC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99E10B-6B7E-4DE6-8ED6-00E50AD4F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D4F8FC-42F0-42DF-A758-C7611CC28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D41AA3-50C9-48E0-AD60-6F31AE63E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98B16-95B4-4959-9AEA-4A0078EAF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55AE6-8CC2-4F62-8612-E60F79D26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1BA1-DF47-4110-BDC0-9E51AAD62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902C0-D10E-496F-A89B-4728FA0B0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AC660-ACE0-43F6-9A21-F436FF0D6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5ADF-F34F-4105-AC5E-FC55F3F71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1C0CC-47E7-4771-9D67-056ED6B8F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F83C6-83A3-457C-8867-69426601F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D9883E-4FC5-4676-AF34-46661B1CF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 userDrawn="1"/>
        </p:nvSpPr>
        <p:spPr bwMode="auto">
          <a:xfrm rot="1997460">
            <a:off x="6908800" y="457200"/>
            <a:ext cx="2235200" cy="155575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>
                    <a:alpha val="50000"/>
                  </a:srgbClr>
                </a:solidFill>
                <a:latin typeface="Arial Black"/>
              </a:rPr>
              <a:t>Earth</a:t>
            </a:r>
          </a:p>
          <a:p>
            <a:pPr algn="ctr"/>
            <a:r>
              <a:rPr lang="en-US" sz="3600" kern="10" spc="-18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>
                    <a:alpha val="50000"/>
                  </a:srgbClr>
                </a:solidFill>
                <a:latin typeface="Arial Black"/>
              </a:rPr>
              <a:t>Volcano</a:t>
            </a:r>
          </a:p>
          <a:p>
            <a:pPr algn="ctr"/>
            <a:r>
              <a:rPr lang="en-US" sz="3600" kern="10" spc="-18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>
                    <a:alpha val="50000"/>
                  </a:srgbClr>
                </a:solidFill>
                <a:latin typeface="Arial Black"/>
              </a:rPr>
              <a:t>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1DC4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1DC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1DC4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1DC4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1DC4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1DC4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1DC4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1DC4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1DC4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1DC4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\\rijhfp1\share$\Student\Tankovich\Mount%20Unzen%20Japan%20pyroclastic%20flow%20v2%201991.mpg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rijhfp1\share$\Student\Tankovich\front%20gros%20lahar.m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pix add to ppt\09 Hawaii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0"/>
            <a:ext cx="6515100" cy="43434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772400" cy="1470025"/>
          </a:xfrm>
        </p:spPr>
        <p:txBody>
          <a:bodyPr/>
          <a:lstStyle/>
          <a:p>
            <a:r>
              <a:rPr lang="en-US" sz="14200" dirty="0"/>
              <a:t>Volcanic</a:t>
            </a:r>
            <a:r>
              <a:rPr lang="en-US" sz="6600" dirty="0"/>
              <a:t> </a:t>
            </a:r>
            <a:r>
              <a:rPr lang="en-US" sz="9600" dirty="0"/>
              <a:t>Hazards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Tsunamis</a:t>
            </a:r>
          </a:p>
        </p:txBody>
      </p:sp>
      <p:pic>
        <p:nvPicPr>
          <p:cNvPr id="8" name="Content Placeholder 7" descr="tsunami_wave_coming_now_too_l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3317449" cy="4917197"/>
          </a:xfrm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38600" cy="3306763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Eruptions can create huge waves in large bodies of water located near a volcano</a:t>
            </a:r>
          </a:p>
          <a:p>
            <a:pPr>
              <a:buFontTx/>
              <a:buNone/>
            </a:pPr>
            <a:endParaRPr lang="en-US" sz="2800" dirty="0">
              <a:solidFill>
                <a:srgbClr val="FF3300"/>
              </a:solidFill>
            </a:endParaRPr>
          </a:p>
        </p:txBody>
      </p:sp>
      <p:pic>
        <p:nvPicPr>
          <p:cNvPr id="6146" name="Picture 2" descr="D:\Photos\vacation\Spring Break 09\09 Hawaii_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132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ix add to ppt\Summer_09_B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200400" cy="48006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66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Limiting Danger from Hazards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Warning </a:t>
            </a:r>
          </a:p>
          <a:p>
            <a:pPr lvl="1"/>
            <a:r>
              <a:rPr lang="en-US" sz="3200" dirty="0"/>
              <a:t>Know when event is happening</a:t>
            </a:r>
          </a:p>
          <a:p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Education </a:t>
            </a:r>
          </a:p>
          <a:p>
            <a:pPr lvl="1"/>
            <a:r>
              <a:rPr lang="en-US" sz="3200" dirty="0"/>
              <a:t>Know what to do when an event happens</a:t>
            </a:r>
          </a:p>
          <a:p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Research </a:t>
            </a:r>
          </a:p>
          <a:p>
            <a:pPr lvl="1"/>
            <a:r>
              <a:rPr lang="en-US" sz="3200" dirty="0"/>
              <a:t>Know what will happen in an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hotos\vacation\Spring Break 10\Iceland A_02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981200"/>
            <a:ext cx="2590800" cy="4605868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‘Water’ Volcanoes</a:t>
            </a:r>
            <a:r>
              <a:rPr lang="en-US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>
                <a:solidFill>
                  <a:srgbClr val="FF3300"/>
                </a:solidFill>
              </a:rPr>
              <a:t>Water that can be hazardous that are due to magma or Lava</a:t>
            </a:r>
          </a:p>
          <a:p>
            <a:pPr lvl="1"/>
            <a:r>
              <a:rPr lang="en-US" sz="2400"/>
              <a:t>Geysers</a:t>
            </a:r>
          </a:p>
          <a:p>
            <a:pPr lvl="1"/>
            <a:r>
              <a:rPr lang="en-US" sz="2400"/>
              <a:t>Hot Springs</a:t>
            </a:r>
          </a:p>
          <a:p>
            <a:pPr lvl="1"/>
            <a:r>
              <a:rPr lang="en-US" sz="2400"/>
              <a:t>Fumaroles</a:t>
            </a:r>
          </a:p>
          <a:p>
            <a:pPr lvl="1"/>
            <a:r>
              <a:rPr lang="en-US" sz="2400"/>
              <a:t>Mud Pots</a:t>
            </a:r>
          </a:p>
        </p:txBody>
      </p:sp>
      <p:pic>
        <p:nvPicPr>
          <p:cNvPr id="5125" name="Picture 5" descr="D:\Photos\vacation\Spring Break 10\Iceland A_024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2143125" cy="3810000"/>
          </a:xfrm>
          <a:prstGeom prst="rect">
            <a:avLst/>
          </a:prstGeom>
          <a:noFill/>
        </p:spPr>
      </p:pic>
      <p:pic>
        <p:nvPicPr>
          <p:cNvPr id="5124" name="Picture 4" descr="K:\pix add to ppt\Summer_09_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19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K:\pix add to ppt\Summer_09_B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43400"/>
            <a:ext cx="3486150" cy="23241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Gases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4525963"/>
          </a:xfrm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Release from within  magma as pressure and temperature changes</a:t>
            </a:r>
          </a:p>
          <a:p>
            <a:pPr lvl="1"/>
            <a:r>
              <a:rPr lang="en-US" sz="2400" dirty="0"/>
              <a:t>Can cause explosive eruptions</a:t>
            </a:r>
          </a:p>
          <a:p>
            <a:pPr lvl="1"/>
            <a:r>
              <a:rPr lang="en-US" sz="2400" dirty="0"/>
              <a:t>Can poison plants and animals at surface</a:t>
            </a:r>
          </a:p>
          <a:p>
            <a:pPr lvl="1"/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O, SO</a:t>
            </a:r>
            <a:r>
              <a:rPr lang="en-US" sz="2400" baseline="-25000" dirty="0"/>
              <a:t>2</a:t>
            </a:r>
            <a:r>
              <a:rPr lang="en-US" sz="2400" dirty="0"/>
              <a:t>, 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HCl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S, Fl</a:t>
            </a:r>
          </a:p>
        </p:txBody>
      </p:sp>
      <p:pic>
        <p:nvPicPr>
          <p:cNvPr id="1026" name="Picture 2" descr="K:\pix add to ppt\09 Hawaii_017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295400"/>
            <a:ext cx="2514600" cy="3771901"/>
          </a:xfrm>
          <a:prstGeom prst="rect">
            <a:avLst/>
          </a:prstGeom>
          <a:noFill/>
        </p:spPr>
      </p:pic>
      <p:pic>
        <p:nvPicPr>
          <p:cNvPr id="16391" name="Picture 7" descr="3041135-092_sm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62400" y="1447800"/>
            <a:ext cx="2962275" cy="1974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ix add to ppt\09 Hawaii B_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2946400" cy="220980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Lava Flows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3300"/>
                </a:solidFill>
              </a:rPr>
              <a:t>Streams of molten rock</a:t>
            </a:r>
          </a:p>
          <a:p>
            <a:pPr lvl="1"/>
            <a:r>
              <a:rPr lang="en-US" sz="2000" dirty="0">
                <a:solidFill>
                  <a:srgbClr val="FF3300"/>
                </a:solidFill>
              </a:rPr>
              <a:t>Some flow smoother and faster than others</a:t>
            </a:r>
          </a:p>
          <a:p>
            <a:pPr lvl="2"/>
            <a:r>
              <a:rPr lang="en-US" sz="1800" dirty="0">
                <a:solidFill>
                  <a:srgbClr val="FF3300"/>
                </a:solidFill>
              </a:rPr>
              <a:t>Depends on </a:t>
            </a:r>
          </a:p>
          <a:p>
            <a:pPr lvl="3"/>
            <a:r>
              <a:rPr lang="en-US" sz="1600" dirty="0">
                <a:solidFill>
                  <a:srgbClr val="FF3300"/>
                </a:solidFill>
              </a:rPr>
              <a:t>Temperature</a:t>
            </a:r>
          </a:p>
          <a:p>
            <a:pPr lvl="3"/>
            <a:r>
              <a:rPr lang="en-US" sz="1600" dirty="0">
                <a:solidFill>
                  <a:srgbClr val="FF3300"/>
                </a:solidFill>
              </a:rPr>
              <a:t>Chemical make-up</a:t>
            </a:r>
          </a:p>
          <a:p>
            <a:pPr lvl="1"/>
            <a:r>
              <a:rPr lang="en-US" sz="2000" dirty="0"/>
              <a:t> Everything in the path of the lava is in danger</a:t>
            </a:r>
          </a:p>
          <a:p>
            <a:pPr lvl="2"/>
            <a:r>
              <a:rPr lang="en-US" sz="1800" dirty="0"/>
              <a:t>Knocked over</a:t>
            </a:r>
          </a:p>
          <a:p>
            <a:pPr lvl="2"/>
            <a:r>
              <a:rPr lang="en-US" sz="1800" dirty="0"/>
              <a:t>Surrounded</a:t>
            </a:r>
          </a:p>
          <a:p>
            <a:pPr lvl="2"/>
            <a:r>
              <a:rPr lang="en-US" sz="1800" dirty="0"/>
              <a:t>Buried</a:t>
            </a:r>
          </a:p>
          <a:p>
            <a:pPr lvl="2"/>
            <a:r>
              <a:rPr lang="en-US" sz="1800" dirty="0"/>
              <a:t>Burned</a:t>
            </a:r>
          </a:p>
          <a:p>
            <a:pPr lvl="2"/>
            <a:r>
              <a:rPr lang="en-US" sz="1800" dirty="0"/>
              <a:t>Melted</a:t>
            </a:r>
          </a:p>
          <a:p>
            <a:pPr lvl="2"/>
            <a:endParaRPr lang="en-US" sz="1800" dirty="0"/>
          </a:p>
        </p:txBody>
      </p:sp>
      <p:pic>
        <p:nvPicPr>
          <p:cNvPr id="9225" name="Picture 9" descr="30212265-054_lar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18075" y="1600200"/>
            <a:ext cx="3497263" cy="2185988"/>
          </a:xfrm>
          <a:noFill/>
          <a:ln/>
        </p:spPr>
      </p:pic>
      <p:pic>
        <p:nvPicPr>
          <p:cNvPr id="9228" name="Picture 12" descr="ma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15000" y="3505200"/>
            <a:ext cx="3140075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ix add to ppt\Summer_09_E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3543300" cy="23622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Explosions and </a:t>
            </a:r>
            <a:r>
              <a:rPr lang="en-US" sz="48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“Stuff” that is Ejected</a:t>
            </a:r>
            <a:r>
              <a:rPr lang="en-US" sz="4800"/>
              <a:t> During Eruptions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3300"/>
                </a:solidFill>
              </a:rPr>
              <a:t>‘Ash Fall’</a:t>
            </a: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rgbClr val="FF3300"/>
                </a:solidFill>
              </a:rPr>
              <a:t>Tephra</a:t>
            </a:r>
            <a:r>
              <a:rPr lang="en-US" sz="2400" b="1" dirty="0">
                <a:solidFill>
                  <a:srgbClr val="FF3300"/>
                </a:solidFill>
              </a:rPr>
              <a:t>-</a:t>
            </a:r>
            <a:r>
              <a:rPr lang="en-US" sz="2400" dirty="0">
                <a:solidFill>
                  <a:srgbClr val="FF3300"/>
                </a:solidFill>
              </a:rPr>
              <a:t> lava and solid material, blasted into the air, during an eruption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Ash/Dust-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 and very small material ejected during an eruption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Bombs-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Pebble sized to massive boulders of ejected material</a:t>
            </a:r>
          </a:p>
          <a:p>
            <a:pPr lvl="2">
              <a:lnSpc>
                <a:spcPct val="90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Cinders-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Small volcanic bombs the size of golf balls</a:t>
            </a:r>
          </a:p>
        </p:txBody>
      </p:sp>
      <p:pic>
        <p:nvPicPr>
          <p:cNvPr id="1026" name="Picture 2" descr="L:\Iceland\ss-100416-volcano-update-14_ss_ful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4038600" cy="2692400"/>
          </a:xfrm>
          <a:prstGeom prst="rect">
            <a:avLst/>
          </a:prstGeom>
          <a:noFill/>
        </p:spPr>
      </p:pic>
      <p:pic>
        <p:nvPicPr>
          <p:cNvPr id="4099" name="Picture 3" descr="K:\pix add to ppt\Summer_09_F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19431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Pyroclastic Flows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Fast moving flow of hot rock and gases</a:t>
            </a:r>
          </a:p>
          <a:p>
            <a:r>
              <a:rPr lang="en-US" sz="2400">
                <a:solidFill>
                  <a:srgbClr val="FF3300"/>
                </a:solidFill>
              </a:rPr>
              <a:t>‘Ash Flow’</a:t>
            </a:r>
          </a:p>
          <a:p>
            <a:r>
              <a:rPr lang="en-US" sz="2400"/>
              <a:t>Could include molten rock as well</a:t>
            </a:r>
          </a:p>
          <a:p>
            <a:r>
              <a:rPr lang="en-US" sz="2400"/>
              <a:t>Rock includes small ash and large boulders </a:t>
            </a:r>
          </a:p>
          <a:p>
            <a:r>
              <a:rPr lang="en-US" sz="2400"/>
              <a:t>Can move at 80 km/h</a:t>
            </a:r>
          </a:p>
          <a:p>
            <a:r>
              <a:rPr lang="en-US" sz="2400"/>
              <a:t>Reach temperatures of 700</a:t>
            </a:r>
            <a:r>
              <a:rPr lang="en-US" sz="2400">
                <a:cs typeface="Arial" charset="0"/>
              </a:rPr>
              <a:t>º C</a:t>
            </a:r>
          </a:p>
        </p:txBody>
      </p:sp>
      <p:pic>
        <p:nvPicPr>
          <p:cNvPr id="9" name="Mount Unzen Japan pyroclastic flow v2 1991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2057400"/>
            <a:ext cx="4540251" cy="340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Landslides</a:t>
            </a:r>
          </a:p>
        </p:txBody>
      </p:sp>
      <p:pic>
        <p:nvPicPr>
          <p:cNvPr id="18439" name="Picture 7" descr="30410914-057_sma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51000"/>
            <a:ext cx="3048000" cy="2032000"/>
          </a:xfrm>
          <a:noFill/>
          <a:ln/>
        </p:spPr>
      </p:pic>
      <p:sp>
        <p:nvSpPr>
          <p:cNvPr id="18441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3300"/>
                </a:solidFill>
              </a:rPr>
              <a:t>Flow of rock and debris </a:t>
            </a:r>
          </a:p>
          <a:p>
            <a:pPr>
              <a:lnSpc>
                <a:spcPct val="90000"/>
              </a:lnSpc>
            </a:pPr>
            <a:r>
              <a:rPr lang="en-US" sz="2800"/>
              <a:t>Can be caused because weaker layers of rock give way and collapse</a:t>
            </a:r>
          </a:p>
          <a:p>
            <a:pPr>
              <a:lnSpc>
                <a:spcPct val="90000"/>
              </a:lnSpc>
            </a:pPr>
            <a:r>
              <a:rPr lang="en-US" sz="2800"/>
              <a:t>Landslide may allow for other hazards; explosion, lava flow, or lahars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8442" name="Picture 10" descr="UnzenHome_sm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3962400"/>
            <a:ext cx="3733800" cy="259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Lahars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2209800"/>
            <a:ext cx="4038600" cy="3916363"/>
          </a:xfrm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</a:rPr>
              <a:t>Mixture of water and rock fragments flowing down a volcano’s slopes</a:t>
            </a:r>
          </a:p>
          <a:p>
            <a:r>
              <a:rPr lang="en-US" sz="2400">
                <a:solidFill>
                  <a:srgbClr val="FF3300"/>
                </a:solidFill>
              </a:rPr>
              <a:t>‘Mud Flows’</a:t>
            </a:r>
          </a:p>
          <a:p>
            <a:r>
              <a:rPr lang="en-US" sz="2400"/>
              <a:t>Water often comes from suddenly melted glaciers</a:t>
            </a:r>
          </a:p>
          <a:p>
            <a:r>
              <a:rPr lang="en-US" sz="2400"/>
              <a:t>May pick up more debris while moving down slope</a:t>
            </a:r>
          </a:p>
          <a:p>
            <a:r>
              <a:rPr lang="en-US" sz="2400"/>
              <a:t>Water can be very hot </a:t>
            </a:r>
          </a:p>
        </p:txBody>
      </p:sp>
      <p:pic>
        <p:nvPicPr>
          <p:cNvPr id="20492" name="Picture 12" descr="ToutleBridg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1600200"/>
            <a:ext cx="2590800" cy="2185988"/>
          </a:xfrm>
          <a:noFill/>
          <a:ln/>
        </p:spPr>
      </p:pic>
      <p:pic>
        <p:nvPicPr>
          <p:cNvPr id="9" name="front gros lahar.mpg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" y="3889375"/>
            <a:ext cx="3352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307</Words>
  <Application>Microsoft Office PowerPoint</Application>
  <PresentationFormat>On-screen Show (4:3)</PresentationFormat>
  <Paragraphs>64</Paragraphs>
  <Slides>10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Volcanic Hazards</vt:lpstr>
      <vt:lpstr>Limiting Danger from Hazards</vt:lpstr>
      <vt:lpstr>‘Water’ Volcanoes </vt:lpstr>
      <vt:lpstr>Gases</vt:lpstr>
      <vt:lpstr>Lava Flows</vt:lpstr>
      <vt:lpstr>Explosions and “Stuff” that is Ejected During Eruptions</vt:lpstr>
      <vt:lpstr>Pyroclastic Flows</vt:lpstr>
      <vt:lpstr>Landslides</vt:lpstr>
      <vt:lpstr>Lahars</vt:lpstr>
      <vt:lpstr>Tsunamis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Tankovich</dc:creator>
  <cp:lastModifiedBy>pmt</cp:lastModifiedBy>
  <cp:revision>33</cp:revision>
  <dcterms:created xsi:type="dcterms:W3CDTF">2003-02-12T07:40:33Z</dcterms:created>
  <dcterms:modified xsi:type="dcterms:W3CDTF">2011-02-14T15:39:29Z</dcterms:modified>
</cp:coreProperties>
</file>