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E6EF9-86DE-48F8-A9C4-D160D08CB95F}" type="datetimeFigureOut">
              <a:rPr lang="en-US" smtClean="0"/>
              <a:pPr/>
              <a:t>Jul/26/2010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8CBC-E4F2-475B-8B4E-C9C37D8C5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752600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Colonna MT" pitchFamily="82" charset="0"/>
              </a:rPr>
              <a:t>Sub-Alpine Forest</a:t>
            </a:r>
            <a:br>
              <a:rPr lang="en-US" sz="8000" b="1" dirty="0">
                <a:latin typeface="Colonna MT" pitchFamily="82" charset="0"/>
              </a:rPr>
            </a:br>
            <a:endParaRPr lang="en-US" sz="8000" b="1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8153400" cy="4800600"/>
          </a:xfrm>
        </p:spPr>
        <p:txBody>
          <a:bodyPr>
            <a:normAutofit fontScale="55000" lnSpcReduction="20000"/>
          </a:bodyPr>
          <a:lstStyle/>
          <a:p>
            <a:r>
              <a:rPr lang="en-US" sz="6500" b="1" i="1" dirty="0"/>
              <a:t>Approximately 23% of Mount Rainier National Park is considered sub-alpine parkland. The parkland is a mix of meadows and forests between the elevations of 5,000 and 7,000 feet. Tree cover in the parkland is controlled by the depth and timing of snow cover. The sub-alpine parkland is some of the most visited, cherished and photographed areas of Mount Rainier National Park.</a:t>
            </a:r>
            <a:endParaRPr lang="en-US" sz="65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b="1" dirty="0">
                <a:latin typeface="Eras Bold ITC" pitchFamily="34" charset="0"/>
                <a:cs typeface="David" pitchFamily="2" charset="-79"/>
              </a:rPr>
              <a:t>Warmer summer temperatures increase the population of bark beetles such as the White Pine Beetle, the Douglas </a:t>
            </a:r>
            <a:r>
              <a:rPr lang="en-US" b="1" dirty="0" smtClean="0">
                <a:latin typeface="Eras Bold ITC" pitchFamily="34" charset="0"/>
                <a:cs typeface="David" pitchFamily="2" charset="-79"/>
              </a:rPr>
              <a:t>Fir Beetle </a:t>
            </a:r>
            <a:r>
              <a:rPr lang="en-US" b="1" dirty="0">
                <a:latin typeface="Eras Bold ITC" pitchFamily="34" charset="0"/>
                <a:cs typeface="David" pitchFamily="2" charset="-79"/>
              </a:rPr>
              <a:t>and the Fir Engraver Beetle by speeding up the beetle life cycle so that there are more beetles breeding at one time.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Eras Medium ITC" pitchFamily="34" charset="0"/>
              </a:rPr>
              <a:t>Trees are stressed by warmer temperatures, drier soil conditions, and earlier spring peak runoff (due to a shorter </a:t>
            </a:r>
            <a:r>
              <a:rPr lang="en-US" b="1" dirty="0" smtClean="0">
                <a:latin typeface="Eras Medium ITC" pitchFamily="34" charset="0"/>
              </a:rPr>
              <a:t>snow season</a:t>
            </a:r>
            <a:r>
              <a:rPr lang="en-US" b="1" dirty="0">
                <a:latin typeface="Eras Medium ITC" pitchFamily="34" charset="0"/>
              </a:rPr>
              <a:t>) and produce less of the resin that repels bark beetles. When a bark beetle finds a stressed tree, it uses </a:t>
            </a:r>
            <a:r>
              <a:rPr lang="en-US" b="1" dirty="0" smtClean="0">
                <a:latin typeface="Eras Medium ITC" pitchFamily="34" charset="0"/>
              </a:rPr>
              <a:t>its pheromones </a:t>
            </a:r>
            <a:r>
              <a:rPr lang="en-US" b="1" dirty="0">
                <a:latin typeface="Eras Medium ITC" pitchFamily="34" charset="0"/>
              </a:rPr>
              <a:t>to ‘call’ its friends, who then attack and kill the tree by boring underneath the tree’s bark and limiting </a:t>
            </a:r>
            <a:r>
              <a:rPr lang="en-US" b="1" dirty="0" smtClean="0">
                <a:latin typeface="Eras Medium ITC" pitchFamily="34" charset="0"/>
              </a:rPr>
              <a:t>the tree’s </a:t>
            </a:r>
            <a:r>
              <a:rPr lang="en-US" b="1" dirty="0">
                <a:latin typeface="Eras Medium ITC" pitchFamily="34" charset="0"/>
              </a:rPr>
              <a:t>ability to transport nutrients from its roots to its needles. Bark beetles further impact living trees by infecting </a:t>
            </a:r>
            <a:r>
              <a:rPr lang="en-US" b="1" dirty="0" smtClean="0">
                <a:latin typeface="Eras Medium ITC" pitchFamily="34" charset="0"/>
              </a:rPr>
              <a:t>them with </a:t>
            </a:r>
            <a:r>
              <a:rPr lang="en-US" b="1" dirty="0">
                <a:latin typeface="Eras Medium ITC" pitchFamily="34" charset="0"/>
              </a:rPr>
              <a:t>a fungal infection called “Blue Stain” that can also weaken a tree’s defenses. Trees infected with bark beetles </a:t>
            </a:r>
            <a:r>
              <a:rPr lang="en-US" b="1" dirty="0" smtClean="0">
                <a:latin typeface="Eras Medium ITC" pitchFamily="34" charset="0"/>
              </a:rPr>
              <a:t>and fungal </a:t>
            </a:r>
            <a:r>
              <a:rPr lang="en-US" b="1" dirty="0">
                <a:latin typeface="Eras Medium ITC" pitchFamily="34" charset="0"/>
              </a:rPr>
              <a:t>infections eventually die</a:t>
            </a:r>
            <a:r>
              <a:rPr lang="en-US" b="1" dirty="0" smtClean="0">
                <a:latin typeface="Eras Medium ITC" pitchFamily="34" charset="0"/>
              </a:rPr>
              <a:t>.</a:t>
            </a:r>
            <a:endParaRPr lang="en-US" b="1" dirty="0">
              <a:latin typeface="Eras Medium IT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r>
              <a:rPr lang="en-US" sz="3500" b="1" dirty="0">
                <a:latin typeface="Forte" pitchFamily="66" charset="0"/>
              </a:rPr>
              <a:t>The combination of warmer temperatures, less water, dead trees due to bark beetle infestation and longer </a:t>
            </a:r>
            <a:r>
              <a:rPr lang="en-US" sz="3500" b="1" dirty="0" smtClean="0">
                <a:latin typeface="Forte" pitchFamily="66" charset="0"/>
              </a:rPr>
              <a:t>frost-free seasons </a:t>
            </a:r>
            <a:r>
              <a:rPr lang="en-US" sz="3500" b="1" dirty="0">
                <a:latin typeface="Forte" pitchFamily="66" charset="0"/>
              </a:rPr>
              <a:t>result in a longer and more robust wildfire season. </a:t>
            </a:r>
            <a:r>
              <a:rPr lang="en-US" sz="3500" b="1" dirty="0" smtClean="0">
                <a:latin typeface="Forte" pitchFamily="66" charset="0"/>
              </a:rPr>
              <a:t>Fire </a:t>
            </a:r>
            <a:r>
              <a:rPr lang="en-US" sz="3500" b="1" dirty="0">
                <a:latin typeface="Forte" pitchFamily="66" charset="0"/>
              </a:rPr>
              <a:t>impacted areas are more prone to </a:t>
            </a:r>
            <a:r>
              <a:rPr lang="en-US" sz="3500" b="1" dirty="0" smtClean="0">
                <a:latin typeface="Forte" pitchFamily="66" charset="0"/>
              </a:rPr>
              <a:t>erosion, leading </a:t>
            </a:r>
            <a:r>
              <a:rPr lang="en-US" sz="3500" b="1" dirty="0">
                <a:latin typeface="Forte" pitchFamily="66" charset="0"/>
              </a:rPr>
              <a:t>to an increase of sediment in the rivers, thus affecting fish species. </a:t>
            </a:r>
            <a:endParaRPr lang="en-US" sz="3500" b="1" dirty="0" smtClean="0">
              <a:latin typeface="Forte" pitchFamily="66" charset="0"/>
            </a:endParaRPr>
          </a:p>
          <a:p>
            <a:r>
              <a:rPr lang="en-US" sz="3500" b="1" dirty="0" smtClean="0">
                <a:latin typeface="Georgia" pitchFamily="18" charset="0"/>
              </a:rPr>
              <a:t>Fire destroys </a:t>
            </a:r>
            <a:r>
              <a:rPr lang="en-US" sz="3500" b="1" dirty="0">
                <a:latin typeface="Georgia" pitchFamily="18" charset="0"/>
              </a:rPr>
              <a:t>the habitats of many </a:t>
            </a:r>
            <a:r>
              <a:rPr lang="en-US" sz="3500" b="1" dirty="0" smtClean="0">
                <a:latin typeface="Georgia" pitchFamily="18" charset="0"/>
              </a:rPr>
              <a:t>small mammals </a:t>
            </a:r>
            <a:r>
              <a:rPr lang="en-US" sz="3500" b="1" dirty="0">
                <a:latin typeface="Georgia" pitchFamily="18" charset="0"/>
              </a:rPr>
              <a:t>and birds. In contrast, ash provides nutrients to soil, making burned areas very fertile for plant species.</a:t>
            </a:r>
          </a:p>
          <a:p>
            <a:r>
              <a:rPr lang="en-US" sz="3500" b="1" dirty="0" smtClean="0">
                <a:latin typeface="Gill Sans MT" pitchFamily="34" charset="0"/>
              </a:rPr>
              <a:t>Non-native </a:t>
            </a:r>
            <a:r>
              <a:rPr lang="en-US" sz="3500" b="1" dirty="0">
                <a:latin typeface="Gill Sans MT" pitchFamily="34" charset="0"/>
              </a:rPr>
              <a:t>species are often more adapted to cope with the warmer temperatures and drought conditions </a:t>
            </a:r>
            <a:r>
              <a:rPr lang="en-US" sz="3500" b="1" dirty="0" smtClean="0">
                <a:latin typeface="Gill Sans MT" pitchFamily="34" charset="0"/>
              </a:rPr>
              <a:t>may that </a:t>
            </a:r>
            <a:r>
              <a:rPr lang="en-US" sz="3500" b="1" dirty="0" smtClean="0">
                <a:latin typeface="Gill Sans MT" pitchFamily="34" charset="0"/>
              </a:rPr>
              <a:t>caused </a:t>
            </a:r>
            <a:r>
              <a:rPr lang="en-US" sz="3500" b="1" dirty="0">
                <a:latin typeface="Gill Sans MT" pitchFamily="34" charset="0"/>
              </a:rPr>
              <a:t>the fire danger in the first place and </a:t>
            </a:r>
            <a:r>
              <a:rPr lang="en-US" sz="3500" b="1" dirty="0" smtClean="0">
                <a:latin typeface="Gill Sans MT" pitchFamily="34" charset="0"/>
              </a:rPr>
              <a:t>displace </a:t>
            </a:r>
            <a:r>
              <a:rPr lang="en-US" sz="3500" b="1" dirty="0">
                <a:latin typeface="Gill Sans MT" pitchFamily="34" charset="0"/>
              </a:rPr>
              <a:t>the native species.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Gulim" pitchFamily="34" charset="-127"/>
                <a:ea typeface="Gulim" pitchFamily="34" charset="-127"/>
              </a:rPr>
              <a:t>Mountain wildflower meadows exist in a delicate climatic balance because heavy winter snow cover and a short </a:t>
            </a:r>
            <a:r>
              <a:rPr lang="en-US" b="1" dirty="0" smtClean="0">
                <a:latin typeface="Gulim" pitchFamily="34" charset="-127"/>
                <a:ea typeface="Gulim" pitchFamily="34" charset="-127"/>
              </a:rPr>
              <a:t>summer growing </a:t>
            </a:r>
            <a:r>
              <a:rPr lang="en-US" b="1" dirty="0">
                <a:latin typeface="Gulim" pitchFamily="34" charset="-127"/>
                <a:ea typeface="Gulim" pitchFamily="34" charset="-127"/>
              </a:rPr>
              <a:t>season limit the survival of woody plant seedlings. When the frost-free season lengthens, tree seedlings are </a:t>
            </a:r>
            <a:r>
              <a:rPr lang="en-US" b="1" dirty="0" smtClean="0">
                <a:latin typeface="Gulim" pitchFamily="34" charset="-127"/>
                <a:ea typeface="Gulim" pitchFamily="34" charset="-127"/>
              </a:rPr>
              <a:t>better able </a:t>
            </a:r>
            <a:r>
              <a:rPr lang="en-US" b="1" dirty="0">
                <a:latin typeface="Gulim" pitchFamily="34" charset="-127"/>
                <a:ea typeface="Gulim" pitchFamily="34" charset="-127"/>
              </a:rPr>
              <a:t>to survive and slowly crowd out and shade the meadow grasses and wildflowers. </a:t>
            </a:r>
            <a:endParaRPr lang="en-US" b="1" dirty="0" smtClean="0">
              <a:latin typeface="Gulim" pitchFamily="34" charset="-127"/>
              <a:ea typeface="Gulim" pitchFamily="34" charset="-127"/>
            </a:endParaRPr>
          </a:p>
          <a:p>
            <a:r>
              <a:rPr lang="en-US" b="1" dirty="0" smtClean="0">
                <a:latin typeface="Gungsuh" pitchFamily="18" charset="-127"/>
                <a:ea typeface="Gungsuh" pitchFamily="18" charset="-127"/>
              </a:rPr>
              <a:t>Subalpine </a:t>
            </a:r>
            <a:r>
              <a:rPr lang="en-US" b="1" dirty="0">
                <a:latin typeface="Gungsuh" pitchFamily="18" charset="-127"/>
                <a:ea typeface="Gungsuh" pitchFamily="18" charset="-127"/>
              </a:rPr>
              <a:t>fir is already invading </a:t>
            </a:r>
            <a:r>
              <a:rPr lang="en-US" b="1" dirty="0" smtClean="0">
                <a:latin typeface="Gungsuh" pitchFamily="18" charset="-127"/>
                <a:ea typeface="Gungsuh" pitchFamily="18" charset="-127"/>
              </a:rPr>
              <a:t>the Paradise </a:t>
            </a:r>
            <a:r>
              <a:rPr lang="en-US" b="1" dirty="0">
                <a:latin typeface="Gungsuh" pitchFamily="18" charset="-127"/>
                <a:ea typeface="Gungsuh" pitchFamily="18" charset="-127"/>
              </a:rPr>
              <a:t>meadows by taking advantage of mild years to establish. Then the Firs are able to form ‘islands’ of trees </a:t>
            </a:r>
            <a:r>
              <a:rPr lang="en-US" b="1" dirty="0" smtClean="0">
                <a:latin typeface="Gungsuh" pitchFamily="18" charset="-127"/>
                <a:ea typeface="Gungsuh" pitchFamily="18" charset="-127"/>
              </a:rPr>
              <a:t>that buffer </a:t>
            </a:r>
            <a:r>
              <a:rPr lang="en-US" b="1" dirty="0">
                <a:latin typeface="Gungsuh" pitchFamily="18" charset="-127"/>
                <a:ea typeface="Gungsuh" pitchFamily="18" charset="-127"/>
              </a:rPr>
              <a:t>individual trees against cold and snow.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Juice ITC" pitchFamily="82" charset="0"/>
              </a:rPr>
              <a:t>Small mammals, such as </a:t>
            </a:r>
            <a:r>
              <a:rPr lang="en-US" b="1" dirty="0" err="1">
                <a:latin typeface="Juice ITC" pitchFamily="82" charset="0"/>
              </a:rPr>
              <a:t>pika</a:t>
            </a:r>
            <a:r>
              <a:rPr lang="en-US" b="1" dirty="0">
                <a:latin typeface="Juice ITC" pitchFamily="82" charset="0"/>
              </a:rPr>
              <a:t> and marmots, are dependent upon alpine meadow grasses and low-lying berries for food. </a:t>
            </a:r>
            <a:endParaRPr lang="en-US" b="1" dirty="0" smtClean="0">
              <a:latin typeface="Juice ITC" pitchFamily="82" charset="0"/>
            </a:endParaRPr>
          </a:p>
          <a:p>
            <a:r>
              <a:rPr lang="en-US" b="1" dirty="0" smtClean="0">
                <a:latin typeface="Impact" pitchFamily="34" charset="0"/>
              </a:rPr>
              <a:t>As meadow </a:t>
            </a:r>
            <a:r>
              <a:rPr lang="en-US" b="1" dirty="0">
                <a:latin typeface="Impact" pitchFamily="34" charset="0"/>
              </a:rPr>
              <a:t>grasses disappear, the populations of these already endangered animals will likely further decrease. </a:t>
            </a:r>
          </a:p>
          <a:p>
            <a:r>
              <a:rPr lang="en-US" b="1" dirty="0" smtClean="0">
                <a:latin typeface="Lucida Handwriting" pitchFamily="66" charset="0"/>
              </a:rPr>
              <a:t>Many </a:t>
            </a:r>
            <a:r>
              <a:rPr lang="en-US" b="1" dirty="0">
                <a:latin typeface="Lucida Handwriting" pitchFamily="66" charset="0"/>
              </a:rPr>
              <a:t>of these plants remain an important part of Native American culture and have been collected in the park for at </a:t>
            </a:r>
            <a:r>
              <a:rPr lang="en-US" b="1" dirty="0" smtClean="0">
                <a:latin typeface="Lucida Handwriting" pitchFamily="66" charset="0"/>
              </a:rPr>
              <a:t>least 3,400 years.</a:t>
            </a:r>
            <a:endParaRPr lang="en-US" b="1" dirty="0">
              <a:latin typeface="Lucida Handwriting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Lucida Bright" pitchFamily="18" charset="0"/>
              </a:rPr>
              <a:t>A longer frost-free period causes alpine habitats to move higher in elevation and encroachment of subalpine trees into </a:t>
            </a:r>
            <a:r>
              <a:rPr lang="en-US" b="1" dirty="0" smtClean="0">
                <a:latin typeface="Lucida Bright" pitchFamily="18" charset="0"/>
              </a:rPr>
              <a:t>formerly </a:t>
            </a:r>
            <a:r>
              <a:rPr lang="en-US" b="1" dirty="0">
                <a:latin typeface="Lucida Bright" pitchFamily="18" charset="0"/>
              </a:rPr>
              <a:t>alpine communities. Some of the heather communities have persisted on Mount Rainier for 10,000 years. </a:t>
            </a:r>
          </a:p>
          <a:p>
            <a:r>
              <a:rPr lang="en-US" b="1" dirty="0">
                <a:latin typeface="Matura MT Script Capitals" pitchFamily="66" charset="0"/>
              </a:rPr>
              <a:t>Visitors to Mount Rainier often come to view the blooming wild flowers and the snow-covered alpine spaces and hike </a:t>
            </a:r>
            <a:r>
              <a:rPr lang="en-US" b="1" dirty="0" smtClean="0">
                <a:latin typeface="Matura MT Script Capitals" pitchFamily="66" charset="0"/>
              </a:rPr>
              <a:t>in the </a:t>
            </a:r>
            <a:r>
              <a:rPr lang="en-US" b="1" dirty="0">
                <a:latin typeface="Matura MT Script Capitals" pitchFamily="66" charset="0"/>
              </a:rPr>
              <a:t>spindly subalpine forests. Dislocation, destruction or retreat of these features further up in elevation, may </a:t>
            </a:r>
            <a:r>
              <a:rPr lang="en-US" b="1" dirty="0" smtClean="0">
                <a:latin typeface="Matura MT Script Capitals" pitchFamily="66" charset="0"/>
              </a:rPr>
              <a:t>negatively impact </a:t>
            </a:r>
            <a:r>
              <a:rPr lang="en-US" b="1" dirty="0">
                <a:latin typeface="Matura MT Script Capitals" pitchFamily="66" charset="0"/>
              </a:rPr>
              <a:t>the visitor </a:t>
            </a:r>
            <a:r>
              <a:rPr lang="en-US" b="1" dirty="0" smtClean="0">
                <a:latin typeface="Matura MT Script Capitals" pitchFamily="66" charset="0"/>
              </a:rPr>
              <a:t>experience.</a:t>
            </a:r>
            <a:endParaRPr lang="en-US" b="1" dirty="0">
              <a:latin typeface="Matura MT Script Capital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_40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41992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firengrv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0"/>
            <a:ext cx="2133600" cy="324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M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3197994"/>
            <a:ext cx="4876800" cy="3660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discoverwellsgray.com/images/Trophy_meadows2w300h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29100" cy="2819400"/>
          </a:xfrm>
          <a:prstGeom prst="rect">
            <a:avLst/>
          </a:prstGeom>
          <a:noFill/>
        </p:spPr>
      </p:pic>
      <p:pic>
        <p:nvPicPr>
          <p:cNvPr id="3" name="Picture 4" descr="http://www.ehb.wa.gov.au/images/content/image_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0500"/>
            <a:ext cx="3810000" cy="2857500"/>
          </a:xfrm>
          <a:prstGeom prst="rect">
            <a:avLst/>
          </a:prstGeom>
          <a:noFill/>
        </p:spPr>
      </p:pic>
      <p:pic>
        <p:nvPicPr>
          <p:cNvPr id="4" name="Picture 2" descr="http://www.americansouthwest.net/california/photographs700/horseshoe-lake-tre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0"/>
            <a:ext cx="4191000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581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Sub-Alpine Forest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National Park Service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Sub-Alpine Forest </dc:title>
  <dc:creator>mphillipy</dc:creator>
  <cp:lastModifiedBy>mphillipy</cp:lastModifiedBy>
  <cp:revision>14</cp:revision>
  <dcterms:created xsi:type="dcterms:W3CDTF">2010-07-26T18:41:29Z</dcterms:created>
  <dcterms:modified xsi:type="dcterms:W3CDTF">2010-07-26T21:35:34Z</dcterms:modified>
</cp:coreProperties>
</file>