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2" r:id="rId3"/>
    <p:sldId id="270" r:id="rId4"/>
    <p:sldId id="273" r:id="rId5"/>
    <p:sldId id="263" r:id="rId6"/>
    <p:sldId id="258" r:id="rId7"/>
    <p:sldId id="268" r:id="rId8"/>
    <p:sldId id="269" r:id="rId9"/>
    <p:sldId id="274" r:id="rId10"/>
    <p:sldId id="271" r:id="rId11"/>
    <p:sldId id="261" r:id="rId12"/>
    <p:sldId id="262" r:id="rId13"/>
    <p:sldId id="265" r:id="rId14"/>
    <p:sldId id="264" r:id="rId15"/>
    <p:sldId id="266" r:id="rId16"/>
    <p:sldId id="267"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0E02"/>
    <a:srgbClr val="C911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1252" autoAdjust="0"/>
  </p:normalViewPr>
  <p:slideViewPr>
    <p:cSldViewPr>
      <p:cViewPr varScale="1">
        <p:scale>
          <a:sx n="84" d="100"/>
          <a:sy n="84" d="100"/>
        </p:scale>
        <p:origin x="-618" y="18"/>
      </p:cViewPr>
      <p:guideLst>
        <p:guide orient="horz" pos="2160"/>
        <p:guide pos="2880"/>
      </p:guideLst>
    </p:cSldViewPr>
  </p:slideViewPr>
  <p:outlineViewPr>
    <p:cViewPr>
      <p:scale>
        <a:sx n="33" d="100"/>
        <a:sy n="33" d="100"/>
      </p:scale>
      <p:origin x="0" y="55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7876AF4-7A5B-410B-B09A-3DBBA43A384F}" type="datetimeFigureOut">
              <a:rPr lang="en-US"/>
              <a:pPr>
                <a:defRPr/>
              </a:pPr>
              <a:t>7/27/2011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9342FB8-46B3-4916-8A81-4F1228BAEC1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97C815-3546-425D-B49F-6E8274CC82CD}"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B8990B-8012-4635-B212-1CBB3F2214E4}" type="slidenum">
              <a:rPr lang="en-US" smtClean="0"/>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2C928D5A-23FE-4297-BC1F-5591DBD8142C}" type="datetimeFigureOut">
              <a:rPr lang="en-US"/>
              <a:pPr>
                <a:defRPr/>
              </a:pPr>
              <a:t>7/27/2011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289923F-4D7A-42F0-B346-11FF82DFFD4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9A33ADC-B707-4A08-ACD5-7DCF6129EFBB}" type="datetimeFigureOut">
              <a:rPr lang="en-US"/>
              <a:pPr>
                <a:defRPr/>
              </a:pPr>
              <a:t>7/27/2011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DF3C6BD-3274-4A88-8A2D-AB18BC0E3CF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C8852DA-1C69-4BFA-B947-3C1EF07574B4}" type="datetimeFigureOut">
              <a:rPr lang="en-US"/>
              <a:pPr>
                <a:defRPr/>
              </a:pPr>
              <a:t>7/27/2011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D91E745-A73A-4EC7-B578-E473DC666CB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58618C1-F64F-4762-A244-79B11EB3E850}" type="datetimeFigureOut">
              <a:rPr lang="en-US"/>
              <a:pPr>
                <a:defRPr/>
              </a:pPr>
              <a:t>7/27/2011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2D084B0-922C-48A1-AD6A-AEE7A2217B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E4D84F0-6A14-46B2-9F92-49C05B7F6A4C}" type="datetimeFigureOut">
              <a:rPr lang="en-US"/>
              <a:pPr>
                <a:defRPr/>
              </a:pPr>
              <a:t>7/27/2011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80A8B3-3251-4A6C-8169-6536EF17420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05592B5-EABE-4489-80BB-98B326703418}" type="datetimeFigureOut">
              <a:rPr lang="en-US"/>
              <a:pPr>
                <a:defRPr/>
              </a:pPr>
              <a:t>7/27/2011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962E37C-0884-4991-8ED1-70C7E8C563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DAE2242B-386B-4E74-A8FA-993F1A792EFB}" type="datetimeFigureOut">
              <a:rPr lang="en-US"/>
              <a:pPr>
                <a:defRPr/>
              </a:pPr>
              <a:t>7/27/2011</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2E5BCC03-DAFE-4704-9C16-E223245E591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A989E003-0853-4ED1-8FFB-8C1C5C1628F5}" type="datetimeFigureOut">
              <a:rPr lang="en-US"/>
              <a:pPr>
                <a:defRPr/>
              </a:pPr>
              <a:t>7/27/2011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06B94CB7-581C-410E-86D7-56108540DA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56CB026-61C0-4C08-A164-20B8AE059158}" type="datetimeFigureOut">
              <a:rPr lang="en-US"/>
              <a:pPr>
                <a:defRPr/>
              </a:pPr>
              <a:t>7/27/2011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FE4D6DCF-151F-4F43-8DD5-8AC3587BB3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B839BF6-653E-4852-A66B-DFBBC317BC2E}" type="datetimeFigureOut">
              <a:rPr lang="en-US"/>
              <a:pPr>
                <a:defRPr/>
              </a:pPr>
              <a:t>7/27/2011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17CFD65-016C-429E-AD8E-9D539CCCEFE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5EF5DAFD-C374-4358-9CE7-7909BA73837B}" type="datetimeFigureOut">
              <a:rPr lang="en-US"/>
              <a:pPr>
                <a:defRPr/>
              </a:pPr>
              <a:t>7/27/2011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4E3BB53-CBAE-420F-9875-508D306106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smtClean="0">
                <a:solidFill>
                  <a:schemeClr val="tx1">
                    <a:shade val="50000"/>
                  </a:schemeClr>
                </a:solidFill>
              </a:defRPr>
            </a:lvl1pPr>
          </a:lstStyle>
          <a:p>
            <a:pPr>
              <a:defRPr/>
            </a:pPr>
            <a:fld id="{64671F80-D4F6-4D29-8B95-4E7D60E5CA3A}" type="datetimeFigureOut">
              <a:rPr lang="en-US"/>
              <a:pPr>
                <a:defRPr/>
              </a:pPr>
              <a:t>7/27/2011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smtClean="0">
                <a:solidFill>
                  <a:schemeClr val="tx1">
                    <a:shade val="50000"/>
                  </a:schemeClr>
                </a:solidFill>
              </a:defRPr>
            </a:lvl1pPr>
          </a:lstStyle>
          <a:p>
            <a:pPr>
              <a:defRPr/>
            </a:pPr>
            <a:fld id="{645173F9-99D8-46A0-9965-61D9E244D4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8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8610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0" name="Title 1"/>
          <p:cNvSpPr>
            <a:spLocks noGrp="1"/>
          </p:cNvSpPr>
          <p:nvPr>
            <p:ph type="ctrTitle"/>
          </p:nvPr>
        </p:nvSpPr>
        <p:spPr>
          <a:xfrm>
            <a:off x="609600" y="457200"/>
            <a:ext cx="7086600" cy="914400"/>
          </a:xfrm>
        </p:spPr>
        <p:txBody>
          <a:bodyPr>
            <a:normAutofit fontScale="90000"/>
          </a:bodyPr>
          <a:lstStyle/>
          <a:p>
            <a:pPr fontAlgn="auto">
              <a:spcAft>
                <a:spcPts val="0"/>
              </a:spcAft>
              <a:defRPr/>
            </a:pPr>
            <a:r>
              <a:rPr lang="en-US" sz="7200" dirty="0" smtClean="0">
                <a:solidFill>
                  <a:srgbClr val="C91103"/>
                </a:solidFill>
                <a:latin typeface="Adobe Caslon Pro" pitchFamily="18" charset="0"/>
              </a:rPr>
              <a:t>Fire</a:t>
            </a:r>
            <a:r>
              <a:rPr lang="en-US" sz="7200" dirty="0" smtClean="0">
                <a:latin typeface="Adobe Caslon Pro" pitchFamily="18" charset="0"/>
              </a:rPr>
              <a:t> and Ice</a:t>
            </a:r>
          </a:p>
        </p:txBody>
      </p:sp>
      <p:sp>
        <p:nvSpPr>
          <p:cNvPr id="3076" name="Subtitle 2"/>
          <p:cNvSpPr>
            <a:spLocks noGrp="1"/>
          </p:cNvSpPr>
          <p:nvPr>
            <p:ph type="subTitle" idx="1"/>
          </p:nvPr>
        </p:nvSpPr>
        <p:spPr>
          <a:xfrm>
            <a:off x="1295400" y="4419600"/>
            <a:ext cx="6400800" cy="1752600"/>
          </a:xfrm>
        </p:spPr>
        <p:txBody>
          <a:bodyPr/>
          <a:lstStyle/>
          <a:p>
            <a:r>
              <a:rPr lang="en-US" smtClean="0">
                <a:solidFill>
                  <a:schemeClr val="bg1"/>
                </a:solidFill>
                <a:latin typeface="Verdana" pitchFamily="34" charset="0"/>
              </a:rPr>
              <a:t>Mount Rainier and Mount Fuji</a:t>
            </a:r>
          </a:p>
          <a:p>
            <a:r>
              <a:rPr lang="en-US" smtClean="0">
                <a:solidFill>
                  <a:schemeClr val="bg1"/>
                </a:solidFill>
                <a:latin typeface="Verdana" pitchFamily="34" charset="0"/>
              </a:rPr>
              <a:t>Geologic Overview</a:t>
            </a:r>
          </a:p>
        </p:txBody>
      </p:sp>
      <p:pic>
        <p:nvPicPr>
          <p:cNvPr id="3077" name="Picture 4" descr="C:\Documents and Settings\Nsnyder\Local Settings\Temporary Internet Files\Content.IE5\8ZENWMUQ\MCj01605520000[1].wmf"/>
          <p:cNvPicPr>
            <a:picLocks noChangeAspect="1" noChangeArrowheads="1"/>
          </p:cNvPicPr>
          <p:nvPr/>
        </p:nvPicPr>
        <p:blipFill>
          <a:blip r:embed="rId3" cstate="print"/>
          <a:srcRect/>
          <a:stretch>
            <a:fillRect/>
          </a:stretch>
        </p:blipFill>
        <p:spPr bwMode="auto">
          <a:xfrm>
            <a:off x="457200" y="1295400"/>
            <a:ext cx="2362200" cy="2263775"/>
          </a:xfrm>
          <a:prstGeom prst="rect">
            <a:avLst/>
          </a:prstGeom>
          <a:noFill/>
          <a:ln w="9525">
            <a:noFill/>
            <a:miter lim="800000"/>
            <a:headEnd/>
            <a:tailEnd/>
          </a:ln>
        </p:spPr>
      </p:pic>
      <p:pic>
        <p:nvPicPr>
          <p:cNvPr id="3078" name="Picture 6" descr="C:\Documents and Settings\Nsnyder\Local Settings\Temporary Internet Files\Content.IE5\UZMRNIDE\MPj03959820000[1].jpg"/>
          <p:cNvPicPr>
            <a:picLocks noChangeAspect="1" noChangeArrowheads="1"/>
          </p:cNvPicPr>
          <p:nvPr/>
        </p:nvPicPr>
        <p:blipFill>
          <a:blip r:embed="rId4" cstate="print"/>
          <a:srcRect/>
          <a:stretch>
            <a:fillRect/>
          </a:stretch>
        </p:blipFill>
        <p:spPr bwMode="auto">
          <a:xfrm>
            <a:off x="6172200" y="1371600"/>
            <a:ext cx="2462213"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610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6" name="Title 1"/>
          <p:cNvSpPr>
            <a:spLocks noGrp="1"/>
          </p:cNvSpPr>
          <p:nvPr>
            <p:ph type="title"/>
          </p:nvPr>
        </p:nvSpPr>
        <p:spPr>
          <a:xfrm>
            <a:off x="457200" y="381000"/>
            <a:ext cx="7924800" cy="762000"/>
          </a:xfrm>
        </p:spPr>
        <p:txBody>
          <a:bodyPr/>
          <a:lstStyle/>
          <a:p>
            <a:pPr fontAlgn="auto">
              <a:spcAft>
                <a:spcPts val="0"/>
              </a:spcAft>
              <a:defRPr/>
            </a:pPr>
            <a:r>
              <a:rPr lang="en-US" sz="3200" b="0" dirty="0" smtClean="0">
                <a:solidFill>
                  <a:schemeClr val="bg1"/>
                </a:solidFill>
                <a:latin typeface="Verdana" pitchFamily="34" charset="0"/>
              </a:rPr>
              <a:t>Why Sister Mountains?</a:t>
            </a:r>
          </a:p>
        </p:txBody>
      </p:sp>
      <p:sp>
        <p:nvSpPr>
          <p:cNvPr id="12292" name="Text Placeholder 2"/>
          <p:cNvSpPr>
            <a:spLocks noGrp="1"/>
          </p:cNvSpPr>
          <p:nvPr>
            <p:ph idx="1"/>
          </p:nvPr>
        </p:nvSpPr>
        <p:spPr>
          <a:xfrm>
            <a:off x="457200" y="1295400"/>
            <a:ext cx="8229600" cy="5562600"/>
          </a:xfrm>
        </p:spPr>
        <p:txBody>
          <a:bodyPr/>
          <a:lstStyle/>
          <a:p>
            <a:pPr>
              <a:buFont typeface="Arial" charset="0"/>
              <a:buNone/>
            </a:pPr>
            <a:r>
              <a:rPr lang="en-US" sz="2000" smtClean="0">
                <a:solidFill>
                  <a:schemeClr val="bg1"/>
                </a:solidFill>
                <a:latin typeface="Calibri" pitchFamily="34" charset="0"/>
              </a:rPr>
              <a:t>Both are located on the Pacific Ring of Fire.</a:t>
            </a:r>
          </a:p>
          <a:p>
            <a:pPr>
              <a:buFont typeface="Arial" charset="0"/>
              <a:buNone/>
            </a:pPr>
            <a:endParaRPr lang="en-US" sz="2000" smtClean="0">
              <a:solidFill>
                <a:schemeClr val="bg1"/>
              </a:solidFill>
              <a:latin typeface="Calibri" pitchFamily="34" charset="0"/>
            </a:endParaRPr>
          </a:p>
          <a:p>
            <a:pPr>
              <a:buFont typeface="Arial" charset="0"/>
              <a:buNone/>
            </a:pPr>
            <a:r>
              <a:rPr lang="en-US" sz="2000" smtClean="0">
                <a:solidFill>
                  <a:schemeClr val="bg1"/>
                </a:solidFill>
                <a:latin typeface="Calibri" pitchFamily="34" charset="0"/>
              </a:rPr>
              <a:t>This is a global zone of frequent earthquake and volcanic activity due to the movement of tectonic plates.</a:t>
            </a:r>
          </a:p>
          <a:p>
            <a:pPr>
              <a:buFont typeface="Arial" charset="0"/>
              <a:buNone/>
            </a:pPr>
            <a:endParaRPr lang="en-US" sz="2000" smtClean="0">
              <a:solidFill>
                <a:schemeClr val="bg1"/>
              </a:solidFill>
              <a:latin typeface="Calibri" pitchFamily="34" charset="0"/>
            </a:endParaRPr>
          </a:p>
          <a:p>
            <a:pPr>
              <a:buFont typeface="Arial" charset="0"/>
              <a:buNone/>
            </a:pPr>
            <a:r>
              <a:rPr lang="en-US" sz="2000" smtClean="0">
                <a:solidFill>
                  <a:schemeClr val="bg1"/>
                </a:solidFill>
                <a:latin typeface="Calibri" pitchFamily="34" charset="0"/>
              </a:rPr>
              <a:t>Both are viewed as sacred mountains and cultural icons not only because of the culture in which they reside, but by the people who revere them and work to preserve and protect them.</a:t>
            </a:r>
          </a:p>
          <a:p>
            <a:pPr>
              <a:buFont typeface="Arial" charset="0"/>
              <a:buNone/>
            </a:pPr>
            <a:endParaRPr lang="en-US" sz="2000" smtClean="0">
              <a:solidFill>
                <a:schemeClr val="bg1"/>
              </a:solidFill>
              <a:latin typeface="Calibri" pitchFamily="34" charset="0"/>
            </a:endParaRPr>
          </a:p>
          <a:p>
            <a:pPr>
              <a:buFont typeface="Arial" charset="0"/>
              <a:buNone/>
            </a:pPr>
            <a:r>
              <a:rPr lang="en-US" sz="2000" smtClean="0">
                <a:solidFill>
                  <a:schemeClr val="bg1"/>
                </a:solidFill>
                <a:latin typeface="Calibri" pitchFamily="34" charset="0"/>
              </a:rPr>
              <a:t>In 1935, a rock from the summit of Mount Rainier was given to the Consul of Japan. In 1936, a rock from the summit of Mount Fuji was presented to the Superintendent of Mount Rainier National Park. This exchange marked the start of the Sister Mountain relationship.</a:t>
            </a:r>
          </a:p>
          <a:p>
            <a:pPr algn="ctr">
              <a:buFont typeface="Arial" charset="0"/>
              <a:buNone/>
            </a:pPr>
            <a:endParaRPr lang="en-US" smtClean="0">
              <a:solidFill>
                <a:schemeClr val="bg1"/>
              </a:solidFill>
            </a:endParaRPr>
          </a:p>
          <a:p>
            <a:pPr algn="ctr">
              <a:buFont typeface="Arial" charset="0"/>
              <a:buNone/>
            </a:pPr>
            <a:endParaRPr lang="en-US"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610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0" name="Title 3"/>
          <p:cNvSpPr>
            <a:spLocks noGrp="1"/>
          </p:cNvSpPr>
          <p:nvPr>
            <p:ph type="title" idx="4294967295"/>
          </p:nvPr>
        </p:nvSpPr>
        <p:spPr>
          <a:xfrm>
            <a:off x="0" y="381000"/>
            <a:ext cx="9144000" cy="566738"/>
          </a:xfrm>
        </p:spPr>
        <p:txBody>
          <a:bodyPr>
            <a:noAutofit/>
          </a:bodyPr>
          <a:lstStyle/>
          <a:p>
            <a:pPr fontAlgn="auto">
              <a:spcAft>
                <a:spcPts val="0"/>
              </a:spcAft>
              <a:defRPr/>
            </a:pPr>
            <a:r>
              <a:rPr lang="en-US" sz="3200" b="0" dirty="0" smtClean="0">
                <a:solidFill>
                  <a:schemeClr val="bg1"/>
                </a:solidFill>
                <a:latin typeface="Verdana" pitchFamily="34" charset="0"/>
              </a:rPr>
              <a:t>Mount Rainier</a:t>
            </a:r>
          </a:p>
        </p:txBody>
      </p:sp>
      <p:pic>
        <p:nvPicPr>
          <p:cNvPr id="13316" name="Picture 14" descr="http://whiteriverphoto.com/galleryindex/mtrainier/photos/reflection_lake_mt_rainier_image_30.jpg"/>
          <p:cNvPicPr>
            <a:picLocks noGrp="1" noChangeAspect="1" noChangeArrowheads="1"/>
          </p:cNvPicPr>
          <p:nvPr>
            <p:ph type="pic" idx="4294967295"/>
          </p:nvPr>
        </p:nvPicPr>
        <p:blipFill>
          <a:blip r:embed="rId2" cstate="print"/>
          <a:srcRect l="5637" r="5637"/>
          <a:stretch>
            <a:fillRect/>
          </a:stretch>
        </p:blipFill>
        <p:spPr>
          <a:xfrm>
            <a:off x="1295400" y="1447800"/>
            <a:ext cx="6604000" cy="49530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610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4" name="Title 1"/>
          <p:cNvSpPr>
            <a:spLocks noGrp="1"/>
          </p:cNvSpPr>
          <p:nvPr>
            <p:ph type="title" idx="4294967295"/>
          </p:nvPr>
        </p:nvSpPr>
        <p:spPr>
          <a:xfrm>
            <a:off x="0" y="304800"/>
            <a:ext cx="9144000" cy="566738"/>
          </a:xfrm>
        </p:spPr>
        <p:txBody>
          <a:bodyPr>
            <a:noAutofit/>
          </a:bodyPr>
          <a:lstStyle/>
          <a:p>
            <a:pPr fontAlgn="auto">
              <a:spcAft>
                <a:spcPts val="0"/>
              </a:spcAft>
              <a:defRPr/>
            </a:pPr>
            <a:r>
              <a:rPr lang="en-US" sz="3200" b="0" dirty="0" smtClean="0">
                <a:solidFill>
                  <a:schemeClr val="bg1"/>
                </a:solidFill>
                <a:latin typeface="Verdana" pitchFamily="34" charset="0"/>
              </a:rPr>
              <a:t>Mount Fuji</a:t>
            </a:r>
          </a:p>
        </p:txBody>
      </p:sp>
      <p:pic>
        <p:nvPicPr>
          <p:cNvPr id="14340" name="Picture 2" descr="http://www.dreamzholidays.com/images/photos/DHJH%2001_03.jpg"/>
          <p:cNvPicPr>
            <a:picLocks noGrp="1" noChangeAspect="1" noChangeArrowheads="1"/>
          </p:cNvPicPr>
          <p:nvPr>
            <p:ph type="pic" idx="4294967295"/>
          </p:nvPr>
        </p:nvPicPr>
        <p:blipFill>
          <a:blip r:embed="rId2" cstate="print"/>
          <a:srcRect/>
          <a:stretch>
            <a:fillRect/>
          </a:stretch>
        </p:blipFill>
        <p:spPr>
          <a:xfrm>
            <a:off x="1066800" y="1428750"/>
            <a:ext cx="6858000" cy="51435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humbnail view of poster showing map of the Cascades on the left and a chart of peak-name vs. eruption date on the right"/>
          <p:cNvPicPr>
            <a:picLocks noChangeAspect="1" noChangeArrowheads="1"/>
          </p:cNvPicPr>
          <p:nvPr/>
        </p:nvPicPr>
        <p:blipFill>
          <a:blip r:embed="rId2" cstate="print"/>
          <a:srcRect/>
          <a:stretch>
            <a:fillRect/>
          </a:stretch>
        </p:blipFill>
        <p:spPr bwMode="auto">
          <a:xfrm>
            <a:off x="838200" y="381000"/>
            <a:ext cx="7335838"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pref.shizuoka.jp/a_foreign/english/fuji/images/funkashi-2.jpg"/>
          <p:cNvPicPr>
            <a:picLocks noChangeAspect="1" noChangeArrowheads="1"/>
          </p:cNvPicPr>
          <p:nvPr/>
        </p:nvPicPr>
        <p:blipFill>
          <a:blip r:embed="rId2" cstate="print"/>
          <a:srcRect/>
          <a:stretch>
            <a:fillRect/>
          </a:stretch>
        </p:blipFill>
        <p:spPr bwMode="auto">
          <a:xfrm>
            <a:off x="2438400" y="120650"/>
            <a:ext cx="4095750" cy="650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2057400" y="228600"/>
            <a:ext cx="4794250" cy="644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http://www.eri.u-tokyo.ac.jp/VRC/vrc/others/fuji/geol.JPEG"/>
          <p:cNvPicPr>
            <a:picLocks noChangeAspect="1" noChangeArrowheads="1"/>
          </p:cNvPicPr>
          <p:nvPr/>
        </p:nvPicPr>
        <p:blipFill>
          <a:blip r:embed="rId2" cstate="print"/>
          <a:srcRect/>
          <a:stretch>
            <a:fillRect/>
          </a:stretch>
        </p:blipFill>
        <p:spPr bwMode="auto">
          <a:xfrm>
            <a:off x="1752600" y="152400"/>
            <a:ext cx="4981575" cy="645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610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4" name="Title 3"/>
          <p:cNvSpPr>
            <a:spLocks noGrp="1"/>
          </p:cNvSpPr>
          <p:nvPr>
            <p:ph type="title"/>
          </p:nvPr>
        </p:nvSpPr>
        <p:spPr>
          <a:xfrm>
            <a:off x="609600" y="304800"/>
            <a:ext cx="8077200" cy="838200"/>
          </a:xfrm>
        </p:spPr>
        <p:txBody>
          <a:bodyPr/>
          <a:lstStyle/>
          <a:p>
            <a:pPr fontAlgn="auto">
              <a:spcAft>
                <a:spcPts val="0"/>
              </a:spcAft>
              <a:defRPr/>
            </a:pPr>
            <a:r>
              <a:rPr lang="en-US" sz="3200" b="0" dirty="0" smtClean="0">
                <a:solidFill>
                  <a:schemeClr val="bg1"/>
                </a:solidFill>
                <a:latin typeface="Verdana" pitchFamily="34" charset="0"/>
              </a:rPr>
              <a:t>Born of Fire. Shaped by Ice.</a:t>
            </a:r>
          </a:p>
        </p:txBody>
      </p:sp>
      <p:sp>
        <p:nvSpPr>
          <p:cNvPr id="4100" name="Content Placeholder 4"/>
          <p:cNvSpPr>
            <a:spLocks noGrp="1"/>
          </p:cNvSpPr>
          <p:nvPr>
            <p:ph idx="1"/>
          </p:nvPr>
        </p:nvSpPr>
        <p:spPr>
          <a:xfrm>
            <a:off x="685800" y="1371600"/>
            <a:ext cx="7848600" cy="3886200"/>
          </a:xfrm>
        </p:spPr>
        <p:txBody>
          <a:bodyPr/>
          <a:lstStyle/>
          <a:p>
            <a:pPr>
              <a:buFont typeface="Arial" charset="0"/>
              <a:buNone/>
            </a:pPr>
            <a:endParaRPr lang="en-US" sz="2400" dirty="0" smtClean="0">
              <a:solidFill>
                <a:schemeClr val="bg1"/>
              </a:solidFill>
              <a:latin typeface="Calibri" pitchFamily="34" charset="0"/>
            </a:endParaRPr>
          </a:p>
          <a:p>
            <a:pPr>
              <a:buFont typeface="Arial" charset="0"/>
              <a:buNone/>
            </a:pPr>
            <a:r>
              <a:rPr lang="en-US" sz="2400" dirty="0" smtClean="0">
                <a:solidFill>
                  <a:schemeClr val="bg1"/>
                </a:solidFill>
                <a:latin typeface="Calibri" pitchFamily="34" charset="0"/>
              </a:rPr>
              <a:t>Mount Rainier is born of fire and shaped by ice. </a:t>
            </a:r>
          </a:p>
          <a:p>
            <a:pPr>
              <a:buFont typeface="Arial" charset="0"/>
              <a:buNone/>
            </a:pPr>
            <a:r>
              <a:rPr lang="en-US" sz="2000" dirty="0" smtClean="0">
                <a:solidFill>
                  <a:schemeClr val="bg1"/>
                </a:solidFill>
                <a:latin typeface="Calibri" pitchFamily="34" charset="0"/>
              </a:rPr>
              <a:t>It is a geologically young volcano but has been worn down by the erosive power of glaciers since its birth.</a:t>
            </a:r>
          </a:p>
          <a:p>
            <a:pPr>
              <a:buFont typeface="Arial" charset="0"/>
              <a:buNone/>
            </a:pPr>
            <a:endParaRPr lang="en-US" sz="2400" dirty="0" smtClean="0">
              <a:solidFill>
                <a:schemeClr val="bg1"/>
              </a:solidFill>
              <a:latin typeface="Calibri" pitchFamily="34" charset="0"/>
            </a:endParaRPr>
          </a:p>
          <a:p>
            <a:pPr>
              <a:buFont typeface="Arial" charset="0"/>
              <a:buNone/>
            </a:pPr>
            <a:endParaRPr lang="en-US" sz="2400" dirty="0" smtClean="0">
              <a:solidFill>
                <a:schemeClr val="bg1"/>
              </a:solidFill>
              <a:latin typeface="Calibri" pitchFamily="34" charset="0"/>
            </a:endParaRPr>
          </a:p>
          <a:p>
            <a:pPr>
              <a:buFont typeface="Arial" charset="0"/>
              <a:buNone/>
            </a:pPr>
            <a:r>
              <a:rPr lang="en-US" sz="2400" dirty="0" smtClean="0">
                <a:solidFill>
                  <a:schemeClr val="bg1"/>
                </a:solidFill>
                <a:latin typeface="Calibri" pitchFamily="34" charset="0"/>
              </a:rPr>
              <a:t>Mount Fuji is born of fire. </a:t>
            </a:r>
          </a:p>
          <a:p>
            <a:pPr>
              <a:buFont typeface="Arial" charset="0"/>
              <a:buNone/>
            </a:pPr>
            <a:r>
              <a:rPr lang="en-US" sz="2000" dirty="0" smtClean="0">
                <a:solidFill>
                  <a:schemeClr val="bg1"/>
                </a:solidFill>
                <a:latin typeface="Calibri" pitchFamily="34" charset="0"/>
              </a:rPr>
              <a:t>It is also a geologically young volcano but keeps is conical shape due to the lack of erosion by glaciers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610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8" name="Title 1"/>
          <p:cNvSpPr>
            <a:spLocks noGrp="1"/>
          </p:cNvSpPr>
          <p:nvPr>
            <p:ph type="title"/>
          </p:nvPr>
        </p:nvSpPr>
        <p:spPr>
          <a:xfrm>
            <a:off x="2362200" y="304800"/>
            <a:ext cx="4191000" cy="762000"/>
          </a:xfrm>
        </p:spPr>
        <p:txBody>
          <a:bodyPr/>
          <a:lstStyle/>
          <a:p>
            <a:pPr fontAlgn="auto">
              <a:spcAft>
                <a:spcPts val="0"/>
              </a:spcAft>
              <a:defRPr/>
            </a:pPr>
            <a:r>
              <a:rPr lang="en-US" sz="3200" b="0" dirty="0" smtClean="0">
                <a:solidFill>
                  <a:schemeClr val="bg1"/>
                </a:solidFill>
                <a:latin typeface="Verdana" pitchFamily="34" charset="0"/>
              </a:rPr>
              <a:t>Basic Information</a:t>
            </a:r>
          </a:p>
        </p:txBody>
      </p:sp>
      <p:sp>
        <p:nvSpPr>
          <p:cNvPr id="4099" name="Text Placeholder 2"/>
          <p:cNvSpPr>
            <a:spLocks noGrp="1"/>
          </p:cNvSpPr>
          <p:nvPr>
            <p:ph type="body" idx="1"/>
          </p:nvPr>
        </p:nvSpPr>
        <p:spPr>
          <a:xfrm>
            <a:off x="457200" y="1066800"/>
            <a:ext cx="4040188" cy="639763"/>
          </a:xfrm>
        </p:spPr>
        <p:txBody>
          <a:bodyPr>
            <a:normAutofit/>
          </a:bodyPr>
          <a:lstStyle/>
          <a:p>
            <a:pPr algn="ctr" fontAlgn="auto">
              <a:spcAft>
                <a:spcPts val="0"/>
              </a:spcAft>
              <a:buClr>
                <a:schemeClr val="tx1">
                  <a:shade val="95000"/>
                </a:schemeClr>
              </a:buClr>
              <a:buFont typeface="Wingdings 2"/>
              <a:buNone/>
              <a:defRPr/>
            </a:pPr>
            <a:r>
              <a:rPr lang="en-US" dirty="0" smtClean="0">
                <a:solidFill>
                  <a:schemeClr val="bg1"/>
                </a:solidFill>
                <a:latin typeface="Calibri" pitchFamily="34" charset="0"/>
              </a:rPr>
              <a:t>Mount Rainier</a:t>
            </a:r>
          </a:p>
        </p:txBody>
      </p:sp>
      <p:sp>
        <p:nvSpPr>
          <p:cNvPr id="4101" name="Text Placeholder 4"/>
          <p:cNvSpPr>
            <a:spLocks noGrp="1"/>
          </p:cNvSpPr>
          <p:nvPr>
            <p:ph type="body" sz="half" idx="3"/>
          </p:nvPr>
        </p:nvSpPr>
        <p:spPr>
          <a:xfrm>
            <a:off x="4648200" y="1066800"/>
            <a:ext cx="4041775" cy="639763"/>
          </a:xfrm>
        </p:spPr>
        <p:txBody>
          <a:bodyPr>
            <a:normAutofit/>
          </a:bodyPr>
          <a:lstStyle/>
          <a:p>
            <a:pPr algn="ctr" fontAlgn="auto">
              <a:spcAft>
                <a:spcPts val="0"/>
              </a:spcAft>
              <a:buClr>
                <a:schemeClr val="tx1">
                  <a:shade val="95000"/>
                </a:schemeClr>
              </a:buClr>
              <a:buFont typeface="Wingdings 2"/>
              <a:buNone/>
              <a:defRPr/>
            </a:pPr>
            <a:r>
              <a:rPr lang="en-US" dirty="0" smtClean="0">
                <a:solidFill>
                  <a:schemeClr val="bg1"/>
                </a:solidFill>
                <a:latin typeface="Calibri" pitchFamily="34" charset="0"/>
              </a:rPr>
              <a:t>Mount Fuji</a:t>
            </a:r>
          </a:p>
        </p:txBody>
      </p:sp>
      <p:sp>
        <p:nvSpPr>
          <p:cNvPr id="5126" name="Content Placeholder 3"/>
          <p:cNvSpPr>
            <a:spLocks noGrp="1"/>
          </p:cNvSpPr>
          <p:nvPr>
            <p:ph sz="quarter" idx="2"/>
          </p:nvPr>
        </p:nvSpPr>
        <p:spPr>
          <a:xfrm>
            <a:off x="304800" y="1828800"/>
            <a:ext cx="4191000" cy="4648200"/>
          </a:xfrm>
          <a:ln>
            <a:solidFill>
              <a:srgbClr val="C91103"/>
            </a:solidFill>
          </a:ln>
        </p:spPr>
        <p:txBody>
          <a:bodyPr/>
          <a:lstStyle/>
          <a:p>
            <a:r>
              <a:rPr lang="en-US" dirty="0" smtClean="0">
                <a:solidFill>
                  <a:schemeClr val="bg1"/>
                </a:solidFill>
                <a:latin typeface="Calibri" pitchFamily="34" charset="0"/>
              </a:rPr>
              <a:t>Location: </a:t>
            </a:r>
            <a:r>
              <a:rPr lang="en-US" sz="2000" dirty="0" smtClean="0">
                <a:solidFill>
                  <a:schemeClr val="bg1"/>
                </a:solidFill>
                <a:latin typeface="Calibri" pitchFamily="34" charset="0"/>
              </a:rPr>
              <a:t>Washington, USA</a:t>
            </a:r>
          </a:p>
          <a:p>
            <a:pPr lvl="1"/>
            <a:r>
              <a:rPr lang="en-US" dirty="0" smtClean="0">
                <a:solidFill>
                  <a:schemeClr val="bg1"/>
                </a:solidFill>
                <a:latin typeface="Calibri" pitchFamily="34" charset="0"/>
              </a:rPr>
              <a:t>1 of 13 active volcanoes in the Cascade Range</a:t>
            </a:r>
          </a:p>
          <a:p>
            <a:r>
              <a:rPr lang="en-US" dirty="0" smtClean="0">
                <a:solidFill>
                  <a:schemeClr val="bg1"/>
                </a:solidFill>
                <a:latin typeface="Calibri" pitchFamily="34" charset="0"/>
              </a:rPr>
              <a:t>Height: </a:t>
            </a:r>
            <a:r>
              <a:rPr lang="en-US" sz="2000" dirty="0" smtClean="0">
                <a:solidFill>
                  <a:schemeClr val="bg1"/>
                </a:solidFill>
                <a:latin typeface="Calibri" pitchFamily="34" charset="0"/>
              </a:rPr>
              <a:t>14,410 ft (4,395 m)</a:t>
            </a:r>
          </a:p>
          <a:p>
            <a:r>
              <a:rPr lang="en-US" dirty="0" smtClean="0">
                <a:solidFill>
                  <a:schemeClr val="bg1"/>
                </a:solidFill>
                <a:latin typeface="Calibri" pitchFamily="34" charset="0"/>
              </a:rPr>
              <a:t>Age: </a:t>
            </a:r>
            <a:r>
              <a:rPr lang="en-US" sz="2000" dirty="0" smtClean="0">
                <a:solidFill>
                  <a:schemeClr val="bg1"/>
                </a:solidFill>
                <a:latin typeface="Calibri" pitchFamily="34" charset="0"/>
              </a:rPr>
              <a:t>500,000 to 1,000,000 YO</a:t>
            </a:r>
          </a:p>
          <a:p>
            <a:r>
              <a:rPr lang="en-US" dirty="0" smtClean="0">
                <a:solidFill>
                  <a:schemeClr val="bg1"/>
                </a:solidFill>
                <a:latin typeface="Calibri" pitchFamily="34" charset="0"/>
              </a:rPr>
              <a:t>Type: </a:t>
            </a:r>
            <a:r>
              <a:rPr lang="en-US" sz="2000" dirty="0" err="1" smtClean="0">
                <a:solidFill>
                  <a:schemeClr val="bg1"/>
                </a:solidFill>
                <a:latin typeface="Calibri" pitchFamily="34" charset="0"/>
              </a:rPr>
              <a:t>Strato</a:t>
            </a:r>
            <a:r>
              <a:rPr lang="en-US" sz="2000" dirty="0" smtClean="0">
                <a:solidFill>
                  <a:schemeClr val="bg1"/>
                </a:solidFill>
                <a:latin typeface="Calibri" pitchFamily="34" charset="0"/>
              </a:rPr>
              <a:t>/composite</a:t>
            </a:r>
          </a:p>
          <a:p>
            <a:r>
              <a:rPr lang="en-US" dirty="0" smtClean="0">
                <a:solidFill>
                  <a:schemeClr val="bg1"/>
                </a:solidFill>
                <a:latin typeface="Calibri" pitchFamily="34" charset="0"/>
              </a:rPr>
              <a:t>Rock type: </a:t>
            </a:r>
            <a:r>
              <a:rPr lang="en-US" sz="2000" dirty="0" err="1" smtClean="0">
                <a:solidFill>
                  <a:schemeClr val="bg1"/>
                </a:solidFill>
                <a:latin typeface="Calibri" pitchFamily="34" charset="0"/>
              </a:rPr>
              <a:t>andesite</a:t>
            </a:r>
            <a:r>
              <a:rPr lang="en-US" sz="2000" dirty="0" smtClean="0">
                <a:solidFill>
                  <a:schemeClr val="bg1"/>
                </a:solidFill>
                <a:latin typeface="Calibri" pitchFamily="34" charset="0"/>
              </a:rPr>
              <a:t> and </a:t>
            </a:r>
            <a:r>
              <a:rPr lang="en-US" sz="2000" dirty="0" err="1" smtClean="0">
                <a:solidFill>
                  <a:schemeClr val="bg1"/>
                </a:solidFill>
                <a:latin typeface="Calibri" pitchFamily="34" charset="0"/>
              </a:rPr>
              <a:t>dacite</a:t>
            </a:r>
            <a:endParaRPr lang="en-US" sz="2000" dirty="0" smtClean="0">
              <a:solidFill>
                <a:schemeClr val="bg1"/>
              </a:solidFill>
              <a:latin typeface="Calibri" pitchFamily="34" charset="0"/>
            </a:endParaRPr>
          </a:p>
          <a:p>
            <a:r>
              <a:rPr lang="en-US" dirty="0" smtClean="0">
                <a:solidFill>
                  <a:schemeClr val="bg1"/>
                </a:solidFill>
                <a:latin typeface="Calibri" pitchFamily="34" charset="0"/>
              </a:rPr>
              <a:t>Status: </a:t>
            </a:r>
            <a:r>
              <a:rPr lang="en-US" sz="2000" dirty="0" smtClean="0">
                <a:solidFill>
                  <a:schemeClr val="bg1"/>
                </a:solidFill>
                <a:latin typeface="Calibri" pitchFamily="34" charset="0"/>
              </a:rPr>
              <a:t>active with a high risk due to hydrothermally altered rock</a:t>
            </a:r>
          </a:p>
          <a:p>
            <a:r>
              <a:rPr lang="en-US" dirty="0" smtClean="0">
                <a:solidFill>
                  <a:schemeClr val="bg1"/>
                </a:solidFill>
                <a:latin typeface="Calibri" pitchFamily="34" charset="0"/>
              </a:rPr>
              <a:t>Erosion: </a:t>
            </a:r>
            <a:r>
              <a:rPr lang="en-US" sz="2000" dirty="0" smtClean="0">
                <a:solidFill>
                  <a:schemeClr val="bg1"/>
                </a:solidFill>
                <a:latin typeface="Calibri" pitchFamily="34" charset="0"/>
              </a:rPr>
              <a:t>primarily glaciers</a:t>
            </a:r>
          </a:p>
        </p:txBody>
      </p:sp>
      <p:sp>
        <p:nvSpPr>
          <p:cNvPr id="5127" name="Content Placeholder 5"/>
          <p:cNvSpPr>
            <a:spLocks noGrp="1"/>
          </p:cNvSpPr>
          <p:nvPr>
            <p:ph sz="quarter" idx="4"/>
          </p:nvPr>
        </p:nvSpPr>
        <p:spPr>
          <a:xfrm>
            <a:off x="4800600" y="1828800"/>
            <a:ext cx="4114800" cy="4648200"/>
          </a:xfrm>
          <a:ln>
            <a:solidFill>
              <a:srgbClr val="C91103"/>
            </a:solidFill>
          </a:ln>
        </p:spPr>
        <p:txBody>
          <a:bodyPr/>
          <a:lstStyle/>
          <a:p>
            <a:r>
              <a:rPr lang="en-US" dirty="0" smtClean="0">
                <a:solidFill>
                  <a:schemeClr val="bg1"/>
                </a:solidFill>
                <a:latin typeface="Calibri" pitchFamily="34" charset="0"/>
              </a:rPr>
              <a:t>Location: </a:t>
            </a:r>
            <a:r>
              <a:rPr lang="en-US" sz="2000" dirty="0" smtClean="0">
                <a:solidFill>
                  <a:schemeClr val="bg1"/>
                </a:solidFill>
                <a:latin typeface="Calibri" pitchFamily="34" charset="0"/>
              </a:rPr>
              <a:t>Japan </a:t>
            </a:r>
            <a:r>
              <a:rPr lang="en-US" sz="1400" dirty="0" smtClean="0">
                <a:solidFill>
                  <a:schemeClr val="bg1"/>
                </a:solidFill>
                <a:latin typeface="Calibri" pitchFamily="34" charset="0"/>
              </a:rPr>
              <a:t>(SE main island)</a:t>
            </a:r>
          </a:p>
          <a:p>
            <a:pPr lvl="1"/>
            <a:r>
              <a:rPr lang="en-US" dirty="0" smtClean="0">
                <a:solidFill>
                  <a:schemeClr val="bg1"/>
                </a:solidFill>
                <a:latin typeface="Calibri" pitchFamily="34" charset="0"/>
              </a:rPr>
              <a:t>1 of 108 active volcanoes in Japan</a:t>
            </a:r>
          </a:p>
          <a:p>
            <a:r>
              <a:rPr lang="en-US" dirty="0" smtClean="0">
                <a:solidFill>
                  <a:schemeClr val="bg1"/>
                </a:solidFill>
                <a:latin typeface="Calibri" pitchFamily="34" charset="0"/>
              </a:rPr>
              <a:t>Height: </a:t>
            </a:r>
            <a:r>
              <a:rPr lang="en-US" sz="2000" dirty="0" smtClean="0">
                <a:solidFill>
                  <a:schemeClr val="bg1"/>
                </a:solidFill>
                <a:latin typeface="Calibri" pitchFamily="34" charset="0"/>
              </a:rPr>
              <a:t>12,385 ft (3,776 m)</a:t>
            </a:r>
          </a:p>
          <a:p>
            <a:r>
              <a:rPr lang="en-US" dirty="0" smtClean="0">
                <a:solidFill>
                  <a:schemeClr val="bg1"/>
                </a:solidFill>
                <a:latin typeface="Calibri" pitchFamily="34" charset="0"/>
              </a:rPr>
              <a:t>Age: </a:t>
            </a:r>
            <a:r>
              <a:rPr lang="en-US" sz="2000" dirty="0" smtClean="0">
                <a:solidFill>
                  <a:schemeClr val="bg1"/>
                </a:solidFill>
                <a:latin typeface="Calibri" pitchFamily="34" charset="0"/>
              </a:rPr>
              <a:t>200,000 YO</a:t>
            </a:r>
          </a:p>
          <a:p>
            <a:r>
              <a:rPr lang="en-US" dirty="0" smtClean="0">
                <a:solidFill>
                  <a:schemeClr val="bg1"/>
                </a:solidFill>
                <a:latin typeface="Calibri" pitchFamily="34" charset="0"/>
              </a:rPr>
              <a:t>Type: </a:t>
            </a:r>
            <a:r>
              <a:rPr lang="en-US" sz="2000" dirty="0" err="1" smtClean="0">
                <a:solidFill>
                  <a:schemeClr val="bg1"/>
                </a:solidFill>
                <a:latin typeface="Calibri" pitchFamily="34" charset="0"/>
              </a:rPr>
              <a:t>Strato</a:t>
            </a:r>
            <a:r>
              <a:rPr lang="en-US" sz="2000" dirty="0" smtClean="0">
                <a:solidFill>
                  <a:schemeClr val="bg1"/>
                </a:solidFill>
                <a:latin typeface="Calibri" pitchFamily="34" charset="0"/>
              </a:rPr>
              <a:t>/composite</a:t>
            </a:r>
          </a:p>
          <a:p>
            <a:r>
              <a:rPr lang="en-US" dirty="0" smtClean="0">
                <a:solidFill>
                  <a:schemeClr val="bg1"/>
                </a:solidFill>
                <a:latin typeface="Calibri" pitchFamily="34" charset="0"/>
              </a:rPr>
              <a:t>Rock type</a:t>
            </a:r>
            <a:r>
              <a:rPr lang="en-US" sz="2000" dirty="0" smtClean="0">
                <a:solidFill>
                  <a:schemeClr val="bg1"/>
                </a:solidFill>
                <a:latin typeface="Calibri" pitchFamily="34" charset="0"/>
              </a:rPr>
              <a:t>: basalt</a:t>
            </a:r>
          </a:p>
          <a:p>
            <a:r>
              <a:rPr lang="en-US" dirty="0" smtClean="0">
                <a:solidFill>
                  <a:schemeClr val="bg1"/>
                </a:solidFill>
                <a:latin typeface="Calibri" pitchFamily="34" charset="0"/>
              </a:rPr>
              <a:t>Status: </a:t>
            </a:r>
            <a:r>
              <a:rPr lang="en-US" sz="2000" dirty="0" smtClean="0">
                <a:solidFill>
                  <a:schemeClr val="bg1"/>
                </a:solidFill>
                <a:latin typeface="Calibri" pitchFamily="34" charset="0"/>
              </a:rPr>
              <a:t>active with low risk of eruption</a:t>
            </a:r>
          </a:p>
          <a:p>
            <a:r>
              <a:rPr lang="en-US" dirty="0" smtClean="0">
                <a:solidFill>
                  <a:schemeClr val="bg1"/>
                </a:solidFill>
                <a:latin typeface="Calibri" pitchFamily="34" charset="0"/>
              </a:rPr>
              <a:t>Erosion: </a:t>
            </a:r>
            <a:r>
              <a:rPr lang="en-US" sz="2000" dirty="0" smtClean="0">
                <a:solidFill>
                  <a:schemeClr val="bg1"/>
                </a:solidFill>
                <a:latin typeface="Calibri" pitchFamily="34" charset="0"/>
              </a:rPr>
              <a:t>primarily wind/water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7">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7">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27">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27">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27">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27">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610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2" name="Title 1"/>
          <p:cNvSpPr>
            <a:spLocks noGrp="1"/>
          </p:cNvSpPr>
          <p:nvPr>
            <p:ph type="title"/>
          </p:nvPr>
        </p:nvSpPr>
        <p:spPr>
          <a:xfrm>
            <a:off x="457200" y="381000"/>
            <a:ext cx="8077200" cy="762000"/>
          </a:xfrm>
        </p:spPr>
        <p:txBody>
          <a:bodyPr/>
          <a:lstStyle/>
          <a:p>
            <a:pPr fontAlgn="auto">
              <a:spcAft>
                <a:spcPts val="0"/>
              </a:spcAft>
              <a:defRPr/>
            </a:pPr>
            <a:r>
              <a:rPr lang="en-US" sz="3200" b="0" dirty="0" smtClean="0">
                <a:solidFill>
                  <a:schemeClr val="bg1"/>
                </a:solidFill>
                <a:latin typeface="Verdana" pitchFamily="34" charset="0"/>
              </a:rPr>
              <a:t>Tectonic Setting</a:t>
            </a:r>
          </a:p>
        </p:txBody>
      </p:sp>
      <p:sp>
        <p:nvSpPr>
          <p:cNvPr id="5123" name="Text Placeholder 2"/>
          <p:cNvSpPr>
            <a:spLocks noGrp="1"/>
          </p:cNvSpPr>
          <p:nvPr>
            <p:ph type="body" idx="1"/>
          </p:nvPr>
        </p:nvSpPr>
        <p:spPr>
          <a:xfrm>
            <a:off x="381000" y="1066800"/>
            <a:ext cx="4040188" cy="639763"/>
          </a:xfrm>
        </p:spPr>
        <p:txBody>
          <a:bodyPr>
            <a:normAutofit/>
          </a:bodyPr>
          <a:lstStyle/>
          <a:p>
            <a:pPr algn="ctr" fontAlgn="auto">
              <a:spcAft>
                <a:spcPts val="0"/>
              </a:spcAft>
              <a:buClr>
                <a:schemeClr val="tx1">
                  <a:shade val="95000"/>
                </a:schemeClr>
              </a:buClr>
              <a:buFont typeface="Wingdings 2"/>
              <a:buNone/>
              <a:defRPr/>
            </a:pPr>
            <a:r>
              <a:rPr lang="en-US" dirty="0" smtClean="0">
                <a:solidFill>
                  <a:schemeClr val="bg1"/>
                </a:solidFill>
                <a:latin typeface="Calibri" pitchFamily="34" charset="0"/>
              </a:rPr>
              <a:t>Mount Rainier</a:t>
            </a:r>
          </a:p>
        </p:txBody>
      </p:sp>
      <p:sp>
        <p:nvSpPr>
          <p:cNvPr id="5125" name="Text Placeholder 4"/>
          <p:cNvSpPr>
            <a:spLocks noGrp="1"/>
          </p:cNvSpPr>
          <p:nvPr>
            <p:ph type="body" sz="half" idx="3"/>
          </p:nvPr>
        </p:nvSpPr>
        <p:spPr>
          <a:xfrm>
            <a:off x="4648200" y="1066800"/>
            <a:ext cx="4041775" cy="639763"/>
          </a:xfrm>
        </p:spPr>
        <p:txBody>
          <a:bodyPr>
            <a:normAutofit/>
          </a:bodyPr>
          <a:lstStyle/>
          <a:p>
            <a:pPr algn="ctr" fontAlgn="auto">
              <a:spcAft>
                <a:spcPts val="0"/>
              </a:spcAft>
              <a:buClr>
                <a:schemeClr val="tx1">
                  <a:shade val="95000"/>
                </a:schemeClr>
              </a:buClr>
              <a:buFont typeface="Wingdings 2"/>
              <a:buNone/>
              <a:defRPr/>
            </a:pPr>
            <a:r>
              <a:rPr lang="en-US" dirty="0" smtClean="0">
                <a:solidFill>
                  <a:schemeClr val="bg1"/>
                </a:solidFill>
                <a:latin typeface="Calibri" pitchFamily="34" charset="0"/>
              </a:rPr>
              <a:t>Mount Fuji</a:t>
            </a:r>
          </a:p>
        </p:txBody>
      </p:sp>
      <p:sp>
        <p:nvSpPr>
          <p:cNvPr id="6150" name="Content Placeholder 3"/>
          <p:cNvSpPr>
            <a:spLocks noGrp="1"/>
          </p:cNvSpPr>
          <p:nvPr>
            <p:ph sz="quarter" idx="2"/>
          </p:nvPr>
        </p:nvSpPr>
        <p:spPr>
          <a:xfrm>
            <a:off x="457200" y="1828800"/>
            <a:ext cx="4040188" cy="4800600"/>
          </a:xfrm>
          <a:ln>
            <a:solidFill>
              <a:srgbClr val="C91103"/>
            </a:solidFill>
          </a:ln>
        </p:spPr>
        <p:txBody>
          <a:bodyPr/>
          <a:lstStyle/>
          <a:p>
            <a:r>
              <a:rPr lang="en-US" dirty="0" err="1" smtClean="0">
                <a:solidFill>
                  <a:schemeClr val="bg1"/>
                </a:solidFill>
                <a:latin typeface="Calibri" pitchFamily="34" charset="0"/>
              </a:rPr>
              <a:t>Subduction</a:t>
            </a:r>
            <a:r>
              <a:rPr lang="en-US" dirty="0" smtClean="0">
                <a:solidFill>
                  <a:schemeClr val="bg1"/>
                </a:solidFill>
                <a:latin typeface="Calibri" pitchFamily="34" charset="0"/>
              </a:rPr>
              <a:t> zone with 2 plates involved:</a:t>
            </a:r>
          </a:p>
          <a:p>
            <a:pPr lvl="1"/>
            <a:r>
              <a:rPr lang="en-US" dirty="0" smtClean="0">
                <a:solidFill>
                  <a:schemeClr val="bg1"/>
                </a:solidFill>
                <a:latin typeface="Calibri" pitchFamily="34" charset="0"/>
              </a:rPr>
              <a:t>Eastern edge of Juan de Fuca Plate is </a:t>
            </a:r>
            <a:r>
              <a:rPr lang="en-US" dirty="0" err="1" smtClean="0">
                <a:solidFill>
                  <a:schemeClr val="bg1"/>
                </a:solidFill>
                <a:latin typeface="Calibri" pitchFamily="34" charset="0"/>
              </a:rPr>
              <a:t>subducting</a:t>
            </a:r>
            <a:r>
              <a:rPr lang="en-US" dirty="0" smtClean="0">
                <a:solidFill>
                  <a:schemeClr val="bg1"/>
                </a:solidFill>
                <a:latin typeface="Calibri" pitchFamily="34" charset="0"/>
              </a:rPr>
              <a:t> beneath the North American Plate.</a:t>
            </a:r>
          </a:p>
          <a:p>
            <a:pPr lvl="1"/>
            <a:endParaRPr lang="en-US" dirty="0" smtClean="0">
              <a:solidFill>
                <a:schemeClr val="bg1"/>
              </a:solidFill>
              <a:latin typeface="Calibri" pitchFamily="34" charset="0"/>
            </a:endParaRPr>
          </a:p>
          <a:p>
            <a:pPr lvl="1"/>
            <a:r>
              <a:rPr lang="en-US" dirty="0" smtClean="0">
                <a:solidFill>
                  <a:schemeClr val="bg1"/>
                </a:solidFill>
                <a:latin typeface="Calibri" pitchFamily="34" charset="0"/>
              </a:rPr>
              <a:t>Western edge  of the Juan de Fuca Plate is part of a divergent boundary with the Pacific Plate which creating new plate material that continues to feed </a:t>
            </a:r>
            <a:r>
              <a:rPr lang="en-US" dirty="0" err="1" smtClean="0">
                <a:solidFill>
                  <a:schemeClr val="bg1"/>
                </a:solidFill>
                <a:latin typeface="Calibri" pitchFamily="34" charset="0"/>
              </a:rPr>
              <a:t>subduction</a:t>
            </a:r>
            <a:r>
              <a:rPr lang="en-US" dirty="0" smtClean="0">
                <a:solidFill>
                  <a:schemeClr val="bg1"/>
                </a:solidFill>
                <a:latin typeface="Calibri" pitchFamily="34" charset="0"/>
              </a:rPr>
              <a:t> on the eastern edge.</a:t>
            </a:r>
          </a:p>
        </p:txBody>
      </p:sp>
      <p:sp>
        <p:nvSpPr>
          <p:cNvPr id="6151" name="Content Placeholder 5"/>
          <p:cNvSpPr>
            <a:spLocks noGrp="1"/>
          </p:cNvSpPr>
          <p:nvPr>
            <p:ph sz="quarter" idx="4"/>
          </p:nvPr>
        </p:nvSpPr>
        <p:spPr>
          <a:xfrm>
            <a:off x="4645025" y="1828800"/>
            <a:ext cx="4041775" cy="4800600"/>
          </a:xfrm>
          <a:ln>
            <a:solidFill>
              <a:srgbClr val="C91103"/>
            </a:solidFill>
          </a:ln>
        </p:spPr>
        <p:txBody>
          <a:bodyPr/>
          <a:lstStyle/>
          <a:p>
            <a:r>
              <a:rPr lang="en-US" dirty="0" smtClean="0">
                <a:solidFill>
                  <a:schemeClr val="bg1"/>
                </a:solidFill>
                <a:latin typeface="Calibri" pitchFamily="34" charset="0"/>
              </a:rPr>
              <a:t>Triple junction with 4 plates involved:</a:t>
            </a:r>
          </a:p>
          <a:p>
            <a:pPr lvl="1"/>
            <a:r>
              <a:rPr lang="en-US" sz="1800" dirty="0" smtClean="0">
                <a:solidFill>
                  <a:schemeClr val="bg1"/>
                </a:solidFill>
                <a:latin typeface="Calibri" pitchFamily="34" charset="0"/>
              </a:rPr>
              <a:t>Pacific Plate is </a:t>
            </a:r>
            <a:r>
              <a:rPr lang="en-US" sz="1800" dirty="0" err="1" smtClean="0">
                <a:solidFill>
                  <a:schemeClr val="bg1"/>
                </a:solidFill>
                <a:latin typeface="Calibri" pitchFamily="34" charset="0"/>
              </a:rPr>
              <a:t>subducting</a:t>
            </a:r>
            <a:r>
              <a:rPr lang="en-US" sz="1800" dirty="0" smtClean="0">
                <a:solidFill>
                  <a:schemeClr val="bg1"/>
                </a:solidFill>
                <a:latin typeface="Calibri" pitchFamily="34" charset="0"/>
              </a:rPr>
              <a:t> beneath the North American and Philippine Plates.</a:t>
            </a:r>
          </a:p>
          <a:p>
            <a:pPr lvl="1"/>
            <a:endParaRPr lang="en-US" sz="1800" dirty="0" smtClean="0">
              <a:solidFill>
                <a:schemeClr val="bg1"/>
              </a:solidFill>
              <a:latin typeface="Calibri" pitchFamily="34" charset="0"/>
            </a:endParaRPr>
          </a:p>
          <a:p>
            <a:pPr lvl="1"/>
            <a:r>
              <a:rPr lang="en-US" sz="1800" dirty="0" smtClean="0">
                <a:solidFill>
                  <a:schemeClr val="bg1"/>
                </a:solidFill>
                <a:latin typeface="Calibri" pitchFamily="34" charset="0"/>
              </a:rPr>
              <a:t>The Philippine Plate is also </a:t>
            </a:r>
            <a:r>
              <a:rPr lang="en-US" sz="1800" dirty="0" err="1" smtClean="0">
                <a:solidFill>
                  <a:schemeClr val="bg1"/>
                </a:solidFill>
                <a:latin typeface="Calibri" pitchFamily="34" charset="0"/>
              </a:rPr>
              <a:t>subducting</a:t>
            </a:r>
            <a:r>
              <a:rPr lang="en-US" sz="1800" dirty="0" smtClean="0">
                <a:solidFill>
                  <a:schemeClr val="bg1"/>
                </a:solidFill>
                <a:latin typeface="Calibri" pitchFamily="34" charset="0"/>
              </a:rPr>
              <a:t> beneath the Eurasian Plate.</a:t>
            </a:r>
          </a:p>
          <a:p>
            <a:pPr lvl="1"/>
            <a:endParaRPr lang="en-US" sz="1600" dirty="0" smtClean="0">
              <a:solidFill>
                <a:schemeClr val="bg1"/>
              </a:solidFill>
              <a:latin typeface="Calibri" pitchFamily="34" charset="0"/>
            </a:endParaRPr>
          </a:p>
          <a:p>
            <a:pPr lvl="1"/>
            <a:r>
              <a:rPr lang="en-US" sz="1600" dirty="0" smtClean="0">
                <a:solidFill>
                  <a:schemeClr val="bg1"/>
                </a:solidFill>
                <a:latin typeface="Calibri" pitchFamily="34" charset="0"/>
              </a:rPr>
              <a:t>The Philippine Plate is rifting due to the </a:t>
            </a:r>
            <a:r>
              <a:rPr lang="en-US" sz="1600" dirty="0" err="1" smtClean="0">
                <a:solidFill>
                  <a:schemeClr val="bg1"/>
                </a:solidFill>
                <a:latin typeface="Calibri" pitchFamily="34" charset="0"/>
              </a:rPr>
              <a:t>subducting</a:t>
            </a:r>
            <a:r>
              <a:rPr lang="en-US" sz="1600" dirty="0" smtClean="0">
                <a:solidFill>
                  <a:schemeClr val="bg1"/>
                </a:solidFill>
                <a:latin typeface="Calibri" pitchFamily="34" charset="0"/>
              </a:rPr>
              <a:t> of the Pacific Plate on its eastern edge and its western edge </a:t>
            </a:r>
            <a:r>
              <a:rPr lang="en-US" sz="1600" dirty="0" err="1" smtClean="0">
                <a:solidFill>
                  <a:schemeClr val="bg1"/>
                </a:solidFill>
                <a:latin typeface="Calibri" pitchFamily="34" charset="0"/>
              </a:rPr>
              <a:t>subducting</a:t>
            </a:r>
            <a:r>
              <a:rPr lang="en-US" sz="1600" dirty="0" smtClean="0">
                <a:solidFill>
                  <a:schemeClr val="bg1"/>
                </a:solidFill>
                <a:latin typeface="Calibri" pitchFamily="34" charset="0"/>
              </a:rPr>
              <a:t> beneath the Eurasian Plate.</a:t>
            </a:r>
          </a:p>
          <a:p>
            <a:endParaRPr lang="en-US"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 y="228600"/>
            <a:ext cx="8610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195" name="Picture 2"/>
          <p:cNvPicPr>
            <a:picLocks noChangeAspect="1" noChangeArrowheads="1"/>
          </p:cNvPicPr>
          <p:nvPr/>
        </p:nvPicPr>
        <p:blipFill>
          <a:blip r:embed="rId2" cstate="print"/>
          <a:srcRect/>
          <a:stretch>
            <a:fillRect/>
          </a:stretch>
        </p:blipFill>
        <p:spPr bwMode="auto">
          <a:xfrm>
            <a:off x="685800" y="1143000"/>
            <a:ext cx="7483475" cy="4419600"/>
          </a:xfrm>
          <a:prstGeom prst="rect">
            <a:avLst/>
          </a:prstGeom>
          <a:noFill/>
          <a:ln w="9525">
            <a:noFill/>
            <a:miter lim="800000"/>
            <a:headEnd/>
            <a:tailEnd/>
          </a:ln>
        </p:spPr>
      </p:pic>
      <p:sp>
        <p:nvSpPr>
          <p:cNvPr id="7171" name="Title 16"/>
          <p:cNvSpPr>
            <a:spLocks noGrp="1"/>
          </p:cNvSpPr>
          <p:nvPr>
            <p:ph type="title"/>
          </p:nvPr>
        </p:nvSpPr>
        <p:spPr>
          <a:xfrm>
            <a:off x="1676400" y="457200"/>
            <a:ext cx="5486400" cy="414338"/>
          </a:xfrm>
        </p:spPr>
        <p:txBody>
          <a:bodyPr>
            <a:noAutofit/>
          </a:bodyPr>
          <a:lstStyle/>
          <a:p>
            <a:pPr fontAlgn="auto">
              <a:spcAft>
                <a:spcPts val="0"/>
              </a:spcAft>
              <a:defRPr/>
            </a:pPr>
            <a:r>
              <a:rPr lang="en-US" sz="3200" b="0" dirty="0" err="1" smtClean="0">
                <a:solidFill>
                  <a:schemeClr val="bg1"/>
                </a:solidFill>
                <a:latin typeface="Verdana" pitchFamily="34" charset="0"/>
              </a:rPr>
              <a:t>Subduction</a:t>
            </a:r>
            <a:r>
              <a:rPr lang="en-US" sz="3200" b="0" dirty="0" smtClean="0">
                <a:solidFill>
                  <a:schemeClr val="bg1"/>
                </a:solidFill>
                <a:latin typeface="Verdana" pitchFamily="34" charset="0"/>
              </a:rPr>
              <a:t> Zone</a:t>
            </a:r>
          </a:p>
        </p:txBody>
      </p:sp>
      <p:sp>
        <p:nvSpPr>
          <p:cNvPr id="8197" name="Text Placeholder 18"/>
          <p:cNvSpPr>
            <a:spLocks noGrp="1"/>
          </p:cNvSpPr>
          <p:nvPr>
            <p:ph type="body" sz="half" idx="2"/>
          </p:nvPr>
        </p:nvSpPr>
        <p:spPr>
          <a:xfrm>
            <a:off x="304800" y="5562600"/>
            <a:ext cx="8458200" cy="1066800"/>
          </a:xfrm>
        </p:spPr>
        <p:txBody>
          <a:bodyPr/>
          <a:lstStyle/>
          <a:p>
            <a:pPr algn="l"/>
            <a:r>
              <a:rPr lang="en-US" sz="1600" smtClean="0">
                <a:solidFill>
                  <a:schemeClr val="bg1"/>
                </a:solidFill>
                <a:latin typeface="Calibri" pitchFamily="34" charset="0"/>
              </a:rPr>
              <a:t>The eastern edges of the Explorer Plate, Juan de Fuca Plate, and Gorda Plate are being subducted beneath the North American Plate.</a:t>
            </a:r>
          </a:p>
          <a:p>
            <a:pPr algn="l"/>
            <a:r>
              <a:rPr lang="en-US" sz="1600" smtClean="0">
                <a:solidFill>
                  <a:schemeClr val="bg1"/>
                </a:solidFill>
                <a:latin typeface="Calibri" pitchFamily="34" charset="0"/>
              </a:rPr>
              <a:t>The western edges of these three plates are at a divergent boundaries with the Pacific Plate.</a:t>
            </a:r>
          </a:p>
        </p:txBody>
      </p:sp>
      <p:sp>
        <p:nvSpPr>
          <p:cNvPr id="8198" name="TextBox 19"/>
          <p:cNvSpPr txBox="1">
            <a:spLocks noChangeArrowheads="1"/>
          </p:cNvSpPr>
          <p:nvPr/>
        </p:nvSpPr>
        <p:spPr bwMode="auto">
          <a:xfrm>
            <a:off x="838200" y="1295400"/>
            <a:ext cx="1489075"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Explorer Plate</a:t>
            </a:r>
          </a:p>
        </p:txBody>
      </p:sp>
      <p:cxnSp>
        <p:nvCxnSpPr>
          <p:cNvPr id="22" name="Straight Arrow Connector 21"/>
          <p:cNvCxnSpPr/>
          <p:nvPr/>
        </p:nvCxnSpPr>
        <p:spPr>
          <a:xfrm>
            <a:off x="2209800" y="1600200"/>
            <a:ext cx="1143000" cy="228600"/>
          </a:xfrm>
          <a:prstGeom prst="straightConnector1">
            <a:avLst/>
          </a:prstGeom>
          <a:ln w="25400"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200" name="TextBox 22"/>
          <p:cNvSpPr txBox="1">
            <a:spLocks noChangeArrowheads="1"/>
          </p:cNvSpPr>
          <p:nvPr/>
        </p:nvSpPr>
        <p:spPr bwMode="auto">
          <a:xfrm>
            <a:off x="685800" y="1752600"/>
            <a:ext cx="128428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Gorda Plate</a:t>
            </a:r>
          </a:p>
        </p:txBody>
      </p:sp>
      <p:cxnSp>
        <p:nvCxnSpPr>
          <p:cNvPr id="25" name="Straight Arrow Connector 24"/>
          <p:cNvCxnSpPr/>
          <p:nvPr/>
        </p:nvCxnSpPr>
        <p:spPr>
          <a:xfrm>
            <a:off x="1828800" y="2057400"/>
            <a:ext cx="1447800" cy="8382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81000"/>
            <a:ext cx="8610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6" name="Title 7"/>
          <p:cNvSpPr>
            <a:spLocks noGrp="1"/>
          </p:cNvSpPr>
          <p:nvPr>
            <p:ph type="title"/>
          </p:nvPr>
        </p:nvSpPr>
        <p:spPr>
          <a:xfrm>
            <a:off x="457200" y="381000"/>
            <a:ext cx="8077200" cy="914400"/>
          </a:xfrm>
        </p:spPr>
        <p:txBody>
          <a:bodyPr/>
          <a:lstStyle/>
          <a:p>
            <a:pPr fontAlgn="auto">
              <a:spcAft>
                <a:spcPts val="0"/>
              </a:spcAft>
              <a:defRPr/>
            </a:pPr>
            <a:r>
              <a:rPr lang="en-US" sz="3200" b="0" dirty="0" smtClean="0">
                <a:solidFill>
                  <a:schemeClr val="bg1"/>
                </a:solidFill>
                <a:latin typeface="Verdana" pitchFamily="34" charset="0"/>
              </a:rPr>
              <a:t>Triple Junction</a:t>
            </a:r>
          </a:p>
        </p:txBody>
      </p:sp>
      <p:pic>
        <p:nvPicPr>
          <p:cNvPr id="7172" name="Picture 2" descr="techtonic plates"/>
          <p:cNvPicPr>
            <a:picLocks noGrp="1" noChangeAspect="1" noChangeArrowheads="1"/>
          </p:cNvPicPr>
          <p:nvPr>
            <p:ph idx="1"/>
          </p:nvPr>
        </p:nvPicPr>
        <p:blipFill>
          <a:blip r:embed="rId2" cstate="print"/>
          <a:srcRect/>
          <a:stretch>
            <a:fillRect/>
          </a:stretch>
        </p:blipFill>
        <p:spPr>
          <a:xfrm>
            <a:off x="160338" y="1371600"/>
            <a:ext cx="4616450" cy="5105400"/>
          </a:xfrm>
          <a:noFill/>
        </p:spPr>
      </p:pic>
      <p:sp>
        <p:nvSpPr>
          <p:cNvPr id="7173" name="Text Placeholder 9"/>
          <p:cNvSpPr>
            <a:spLocks noGrp="1"/>
          </p:cNvSpPr>
          <p:nvPr>
            <p:ph type="body" sz="half" idx="4294967295"/>
          </p:nvPr>
        </p:nvSpPr>
        <p:spPr>
          <a:xfrm>
            <a:off x="5105400" y="1371600"/>
            <a:ext cx="4038600" cy="5334000"/>
          </a:xfrm>
        </p:spPr>
        <p:txBody>
          <a:bodyPr/>
          <a:lstStyle/>
          <a:p>
            <a:r>
              <a:rPr lang="en-US" sz="2200" smtClean="0">
                <a:solidFill>
                  <a:schemeClr val="bg1"/>
                </a:solidFill>
                <a:latin typeface="Calibri" pitchFamily="34" charset="0"/>
              </a:rPr>
              <a:t>Pacific Plate is subducting beneath the North American and Philippine Plates.</a:t>
            </a:r>
          </a:p>
          <a:p>
            <a:endParaRPr lang="en-US" sz="2200" smtClean="0">
              <a:solidFill>
                <a:schemeClr val="bg1"/>
              </a:solidFill>
              <a:latin typeface="Calibri" pitchFamily="34" charset="0"/>
            </a:endParaRPr>
          </a:p>
          <a:p>
            <a:r>
              <a:rPr lang="en-US" sz="2200" smtClean="0">
                <a:solidFill>
                  <a:schemeClr val="bg1"/>
                </a:solidFill>
                <a:latin typeface="Calibri" pitchFamily="34" charset="0"/>
              </a:rPr>
              <a:t>The Philippine Plate is also subducting beneath the Eurasian Plate.</a:t>
            </a:r>
          </a:p>
          <a:p>
            <a:endParaRPr lang="en-US" sz="2200" smtClean="0">
              <a:solidFill>
                <a:schemeClr val="bg1"/>
              </a:solidFill>
              <a:latin typeface="Calibri" pitchFamily="34" charset="0"/>
            </a:endParaRPr>
          </a:p>
          <a:p>
            <a:r>
              <a:rPr lang="en-US" sz="2200" smtClean="0">
                <a:solidFill>
                  <a:schemeClr val="bg1"/>
                </a:solidFill>
                <a:latin typeface="Calibri" pitchFamily="34" charset="0"/>
              </a:rPr>
              <a:t>The Philippine Plate is rifting due to the subductiing of the Pacific Plate on its eastern edge and , its western edge subducting beneath the Eurasian Plate.</a:t>
            </a:r>
          </a:p>
          <a:p>
            <a:endParaRPr lang="en-US" sz="220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304800"/>
            <a:ext cx="8610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4" name="Title 3"/>
          <p:cNvSpPr>
            <a:spLocks noGrp="1"/>
          </p:cNvSpPr>
          <p:nvPr>
            <p:ph type="title"/>
          </p:nvPr>
        </p:nvSpPr>
        <p:spPr>
          <a:xfrm>
            <a:off x="457200" y="0"/>
            <a:ext cx="8229600" cy="1143000"/>
          </a:xfrm>
        </p:spPr>
        <p:txBody>
          <a:bodyPr/>
          <a:lstStyle/>
          <a:p>
            <a:pPr fontAlgn="auto">
              <a:spcAft>
                <a:spcPts val="0"/>
              </a:spcAft>
              <a:defRPr/>
            </a:pPr>
            <a:r>
              <a:rPr lang="en-US" sz="3200" b="0" dirty="0" smtClean="0">
                <a:solidFill>
                  <a:schemeClr val="bg1"/>
                </a:solidFill>
                <a:effectLst>
                  <a:outerShdw blurRad="38100" dist="38100" dir="2700000" algn="tl">
                    <a:srgbClr val="000000">
                      <a:alpha val="43137"/>
                    </a:srgbClr>
                  </a:outerShdw>
                </a:effectLst>
              </a:rPr>
              <a:t>Eruption History</a:t>
            </a:r>
          </a:p>
        </p:txBody>
      </p:sp>
      <p:sp>
        <p:nvSpPr>
          <p:cNvPr id="8195" name="Text Placeholder 4"/>
          <p:cNvSpPr>
            <a:spLocks noGrp="1"/>
          </p:cNvSpPr>
          <p:nvPr>
            <p:ph type="body" idx="1"/>
          </p:nvPr>
        </p:nvSpPr>
        <p:spPr>
          <a:xfrm>
            <a:off x="457200" y="914400"/>
            <a:ext cx="4038600" cy="487363"/>
          </a:xfrm>
        </p:spPr>
        <p:txBody>
          <a:bodyPr>
            <a:normAutofit/>
          </a:bodyPr>
          <a:lstStyle/>
          <a:p>
            <a:pPr algn="ctr" fontAlgn="auto">
              <a:spcAft>
                <a:spcPts val="0"/>
              </a:spcAft>
              <a:buClr>
                <a:schemeClr val="tx1">
                  <a:shade val="95000"/>
                </a:schemeClr>
              </a:buClr>
              <a:buFont typeface="Wingdings 2"/>
              <a:buNone/>
              <a:defRPr/>
            </a:pPr>
            <a:r>
              <a:rPr lang="en-US" dirty="0" smtClean="0">
                <a:solidFill>
                  <a:schemeClr val="bg1"/>
                </a:solidFill>
                <a:latin typeface="Calibri" pitchFamily="34" charset="0"/>
              </a:rPr>
              <a:t>Mount Rainier</a:t>
            </a:r>
          </a:p>
        </p:txBody>
      </p:sp>
      <p:sp>
        <p:nvSpPr>
          <p:cNvPr id="8197" name="Text Placeholder 6"/>
          <p:cNvSpPr>
            <a:spLocks noGrp="1"/>
          </p:cNvSpPr>
          <p:nvPr>
            <p:ph type="body" sz="half" idx="3"/>
          </p:nvPr>
        </p:nvSpPr>
        <p:spPr>
          <a:xfrm>
            <a:off x="5029200" y="914400"/>
            <a:ext cx="3048000" cy="563563"/>
          </a:xfrm>
        </p:spPr>
        <p:txBody>
          <a:bodyPr>
            <a:normAutofit/>
          </a:bodyPr>
          <a:lstStyle/>
          <a:p>
            <a:pPr algn="ctr" fontAlgn="auto">
              <a:spcAft>
                <a:spcPts val="0"/>
              </a:spcAft>
              <a:buClr>
                <a:schemeClr val="tx1">
                  <a:shade val="95000"/>
                </a:schemeClr>
              </a:buClr>
              <a:buFont typeface="Wingdings 2"/>
              <a:buNone/>
              <a:defRPr/>
            </a:pPr>
            <a:r>
              <a:rPr lang="en-US" dirty="0" smtClean="0">
                <a:solidFill>
                  <a:schemeClr val="bg1"/>
                </a:solidFill>
                <a:latin typeface="Calibri" pitchFamily="34" charset="0"/>
              </a:rPr>
              <a:t>Mount</a:t>
            </a:r>
            <a:r>
              <a:rPr lang="en-US" dirty="0" smtClean="0">
                <a:latin typeface="Calibri" pitchFamily="34" charset="0"/>
              </a:rPr>
              <a:t> </a:t>
            </a:r>
            <a:r>
              <a:rPr lang="en-US" dirty="0" smtClean="0">
                <a:solidFill>
                  <a:schemeClr val="bg1"/>
                </a:solidFill>
                <a:latin typeface="Calibri" pitchFamily="34" charset="0"/>
              </a:rPr>
              <a:t>Fuji</a:t>
            </a:r>
          </a:p>
        </p:txBody>
      </p:sp>
      <p:sp>
        <p:nvSpPr>
          <p:cNvPr id="9222" name="Content Placeholder 5"/>
          <p:cNvSpPr>
            <a:spLocks noGrp="1"/>
          </p:cNvSpPr>
          <p:nvPr>
            <p:ph sz="quarter" idx="2"/>
          </p:nvPr>
        </p:nvSpPr>
        <p:spPr>
          <a:xfrm>
            <a:off x="457200" y="1447800"/>
            <a:ext cx="4040188" cy="5105400"/>
          </a:xfrm>
          <a:ln>
            <a:solidFill>
              <a:srgbClr val="C91103"/>
            </a:solidFill>
          </a:ln>
        </p:spPr>
        <p:txBody>
          <a:bodyPr/>
          <a:lstStyle/>
          <a:p>
            <a:pPr lvl="1"/>
            <a:r>
              <a:rPr lang="en-US" sz="1600" dirty="0" smtClean="0">
                <a:solidFill>
                  <a:schemeClr val="bg1"/>
                </a:solidFill>
                <a:latin typeface="Calibri" pitchFamily="34" charset="0"/>
              </a:rPr>
              <a:t>1-2 MYA</a:t>
            </a:r>
          </a:p>
          <a:p>
            <a:pPr lvl="2"/>
            <a:r>
              <a:rPr lang="en-US" sz="1600" dirty="0" smtClean="0">
                <a:solidFill>
                  <a:schemeClr val="bg1"/>
                </a:solidFill>
                <a:latin typeface="Calibri" pitchFamily="34" charset="0"/>
              </a:rPr>
              <a:t>Ancestral Rainier</a:t>
            </a:r>
          </a:p>
          <a:p>
            <a:pPr lvl="2"/>
            <a:r>
              <a:rPr lang="en-US" sz="1600" dirty="0" err="1" smtClean="0">
                <a:solidFill>
                  <a:schemeClr val="bg1"/>
                </a:solidFill>
                <a:latin typeface="Calibri" pitchFamily="34" charset="0"/>
              </a:rPr>
              <a:t>Adesite</a:t>
            </a:r>
            <a:r>
              <a:rPr lang="en-US" sz="1600" dirty="0" smtClean="0">
                <a:solidFill>
                  <a:schemeClr val="bg1"/>
                </a:solidFill>
                <a:latin typeface="Calibri" pitchFamily="34" charset="0"/>
              </a:rPr>
              <a:t> and </a:t>
            </a:r>
            <a:r>
              <a:rPr lang="en-US" sz="1600" dirty="0" err="1" smtClean="0">
                <a:solidFill>
                  <a:schemeClr val="bg1"/>
                </a:solidFill>
                <a:latin typeface="Calibri" pitchFamily="34" charset="0"/>
              </a:rPr>
              <a:t>dacite</a:t>
            </a:r>
            <a:r>
              <a:rPr lang="en-US" sz="1600" dirty="0" smtClean="0">
                <a:solidFill>
                  <a:schemeClr val="bg1"/>
                </a:solidFill>
                <a:latin typeface="Calibri" pitchFamily="34" charset="0"/>
              </a:rPr>
              <a:t> lava flows</a:t>
            </a:r>
          </a:p>
          <a:p>
            <a:pPr lvl="1"/>
            <a:r>
              <a:rPr lang="en-US" sz="1600" dirty="0" smtClean="0">
                <a:solidFill>
                  <a:schemeClr val="bg1"/>
                </a:solidFill>
                <a:latin typeface="Calibri" pitchFamily="34" charset="0"/>
              </a:rPr>
              <a:t>500 to 400  KYA</a:t>
            </a:r>
          </a:p>
          <a:p>
            <a:pPr lvl="2"/>
            <a:r>
              <a:rPr lang="en-US" sz="1600" dirty="0" smtClean="0">
                <a:solidFill>
                  <a:schemeClr val="bg1"/>
                </a:solidFill>
                <a:latin typeface="Calibri" pitchFamily="34" charset="0"/>
              </a:rPr>
              <a:t>Growth of modern cone and massive </a:t>
            </a:r>
            <a:r>
              <a:rPr lang="en-US" sz="1600" dirty="0" err="1" smtClean="0">
                <a:solidFill>
                  <a:schemeClr val="bg1"/>
                </a:solidFill>
                <a:latin typeface="Calibri" pitchFamily="34" charset="0"/>
              </a:rPr>
              <a:t>andesite</a:t>
            </a:r>
            <a:r>
              <a:rPr lang="en-US" sz="1600" dirty="0" smtClean="0">
                <a:solidFill>
                  <a:schemeClr val="bg1"/>
                </a:solidFill>
                <a:latin typeface="Calibri" pitchFamily="34" charset="0"/>
              </a:rPr>
              <a:t> lava flows</a:t>
            </a:r>
          </a:p>
          <a:p>
            <a:pPr lvl="1"/>
            <a:r>
              <a:rPr lang="en-US" sz="1600" dirty="0" smtClean="0">
                <a:solidFill>
                  <a:schemeClr val="bg1"/>
                </a:solidFill>
                <a:latin typeface="Calibri" pitchFamily="34" charset="0"/>
              </a:rPr>
              <a:t>400 to 280 KYA</a:t>
            </a:r>
          </a:p>
          <a:p>
            <a:pPr lvl="2"/>
            <a:r>
              <a:rPr lang="en-US" sz="1600" dirty="0" smtClean="0">
                <a:solidFill>
                  <a:schemeClr val="bg1"/>
                </a:solidFill>
                <a:latin typeface="Calibri" pitchFamily="34" charset="0"/>
              </a:rPr>
              <a:t>Little to no activity</a:t>
            </a:r>
          </a:p>
          <a:p>
            <a:pPr lvl="1"/>
            <a:r>
              <a:rPr lang="en-US" sz="1600" dirty="0" smtClean="0">
                <a:solidFill>
                  <a:schemeClr val="bg1"/>
                </a:solidFill>
                <a:latin typeface="Calibri" pitchFamily="34" charset="0"/>
              </a:rPr>
              <a:t>280 to 90 KYA</a:t>
            </a:r>
          </a:p>
          <a:p>
            <a:pPr lvl="2"/>
            <a:r>
              <a:rPr lang="en-US" sz="1600" dirty="0" smtClean="0">
                <a:solidFill>
                  <a:schemeClr val="bg1"/>
                </a:solidFill>
                <a:latin typeface="Calibri" pitchFamily="34" charset="0"/>
              </a:rPr>
              <a:t>Far traveling flows with ice contact features, </a:t>
            </a:r>
            <a:r>
              <a:rPr lang="en-US" sz="1600" dirty="0" err="1" smtClean="0">
                <a:solidFill>
                  <a:schemeClr val="bg1"/>
                </a:solidFill>
                <a:latin typeface="Calibri" pitchFamily="34" charset="0"/>
              </a:rPr>
              <a:t>pyroclastic</a:t>
            </a:r>
            <a:r>
              <a:rPr lang="en-US" sz="1600" dirty="0" smtClean="0">
                <a:solidFill>
                  <a:schemeClr val="bg1"/>
                </a:solidFill>
                <a:latin typeface="Calibri" pitchFamily="34" charset="0"/>
              </a:rPr>
              <a:t> flows</a:t>
            </a:r>
          </a:p>
          <a:p>
            <a:pPr lvl="2"/>
            <a:r>
              <a:rPr lang="en-US" sz="1600" dirty="0" smtClean="0">
                <a:solidFill>
                  <a:schemeClr val="bg1"/>
                </a:solidFill>
                <a:latin typeface="Calibri" pitchFamily="34" charset="0"/>
              </a:rPr>
              <a:t>40 to 20 KYA</a:t>
            </a:r>
          </a:p>
          <a:p>
            <a:pPr lvl="2"/>
            <a:r>
              <a:rPr lang="en-US" sz="1600" dirty="0" smtClean="0">
                <a:solidFill>
                  <a:schemeClr val="bg1"/>
                </a:solidFill>
                <a:latin typeface="Calibri" pitchFamily="34" charset="0"/>
              </a:rPr>
              <a:t>Frequency and volume increase but only on summit</a:t>
            </a:r>
          </a:p>
          <a:p>
            <a:pPr lvl="1"/>
            <a:r>
              <a:rPr lang="en-US" sz="1600" dirty="0" smtClean="0">
                <a:solidFill>
                  <a:schemeClr val="bg1"/>
                </a:solidFill>
                <a:latin typeface="Calibri" pitchFamily="34" charset="0"/>
              </a:rPr>
              <a:t>20 KYA to present</a:t>
            </a:r>
          </a:p>
          <a:p>
            <a:pPr lvl="2"/>
            <a:r>
              <a:rPr lang="en-US" sz="1600" dirty="0" smtClean="0">
                <a:solidFill>
                  <a:schemeClr val="bg1"/>
                </a:solidFill>
                <a:latin typeface="Calibri" pitchFamily="34" charset="0"/>
              </a:rPr>
              <a:t>40 ash and </a:t>
            </a:r>
            <a:r>
              <a:rPr lang="en-US" sz="1600" dirty="0" err="1" smtClean="0">
                <a:solidFill>
                  <a:schemeClr val="bg1"/>
                </a:solidFill>
                <a:latin typeface="Calibri" pitchFamily="34" charset="0"/>
              </a:rPr>
              <a:t>tehra</a:t>
            </a:r>
            <a:r>
              <a:rPr lang="en-US" sz="1600" dirty="0" smtClean="0">
                <a:solidFill>
                  <a:schemeClr val="bg1"/>
                </a:solidFill>
                <a:latin typeface="Calibri" pitchFamily="34" charset="0"/>
              </a:rPr>
              <a:t> flows</a:t>
            </a:r>
          </a:p>
          <a:p>
            <a:pPr lvl="2"/>
            <a:r>
              <a:rPr lang="en-US" sz="1600" dirty="0" smtClean="0">
                <a:solidFill>
                  <a:schemeClr val="bg1"/>
                </a:solidFill>
                <a:latin typeface="Calibri" pitchFamily="34" charset="0"/>
              </a:rPr>
              <a:t>50+ lahars. Large Mudflows</a:t>
            </a:r>
          </a:p>
        </p:txBody>
      </p:sp>
      <p:sp>
        <p:nvSpPr>
          <p:cNvPr id="9223" name="Content Placeholder 7"/>
          <p:cNvSpPr>
            <a:spLocks noGrp="1"/>
          </p:cNvSpPr>
          <p:nvPr>
            <p:ph sz="quarter" idx="4"/>
          </p:nvPr>
        </p:nvSpPr>
        <p:spPr>
          <a:xfrm>
            <a:off x="4724400" y="1447800"/>
            <a:ext cx="3962400" cy="5105400"/>
          </a:xfrm>
          <a:ln>
            <a:solidFill>
              <a:srgbClr val="C91103"/>
            </a:solidFill>
          </a:ln>
        </p:spPr>
        <p:txBody>
          <a:bodyPr/>
          <a:lstStyle/>
          <a:p>
            <a:r>
              <a:rPr lang="en-US" sz="1600" dirty="0" smtClean="0">
                <a:solidFill>
                  <a:schemeClr val="bg1"/>
                </a:solidFill>
                <a:latin typeface="Calibri" pitchFamily="34" charset="0"/>
              </a:rPr>
              <a:t>4 phases of volcanic activity:</a:t>
            </a:r>
          </a:p>
          <a:p>
            <a:pPr lvl="1"/>
            <a:r>
              <a:rPr lang="en-US" sz="1600" dirty="0" err="1" smtClean="0">
                <a:solidFill>
                  <a:schemeClr val="bg1"/>
                </a:solidFill>
                <a:latin typeface="Calibri" pitchFamily="34" charset="0"/>
              </a:rPr>
              <a:t>Sen</a:t>
            </a:r>
            <a:r>
              <a:rPr lang="en-US" sz="1600" dirty="0" smtClean="0">
                <a:solidFill>
                  <a:schemeClr val="bg1"/>
                </a:solidFill>
                <a:latin typeface="Calibri" pitchFamily="34" charset="0"/>
              </a:rPr>
              <a:t> (ancient)</a:t>
            </a:r>
            <a:r>
              <a:rPr lang="en-US" sz="1600" dirty="0" err="1" smtClean="0">
                <a:solidFill>
                  <a:schemeClr val="bg1"/>
                </a:solidFill>
                <a:latin typeface="Calibri" pitchFamily="34" charset="0"/>
              </a:rPr>
              <a:t>Komitake</a:t>
            </a:r>
            <a:endParaRPr lang="en-US" sz="1600" dirty="0" smtClean="0">
              <a:solidFill>
                <a:schemeClr val="bg1"/>
              </a:solidFill>
              <a:latin typeface="Calibri" pitchFamily="34" charset="0"/>
            </a:endParaRPr>
          </a:p>
          <a:p>
            <a:pPr lvl="2"/>
            <a:r>
              <a:rPr lang="en-US" sz="1600" dirty="0" smtClean="0">
                <a:solidFill>
                  <a:schemeClr val="bg1"/>
                </a:solidFill>
                <a:latin typeface="Calibri" pitchFamily="34" charset="0"/>
              </a:rPr>
              <a:t>200,000 YA </a:t>
            </a:r>
          </a:p>
          <a:p>
            <a:pPr lvl="2"/>
            <a:r>
              <a:rPr lang="en-US" sz="1600" dirty="0" smtClean="0">
                <a:solidFill>
                  <a:schemeClr val="bg1"/>
                </a:solidFill>
                <a:latin typeface="Calibri" pitchFamily="34" charset="0"/>
              </a:rPr>
              <a:t>Ancient </a:t>
            </a:r>
            <a:r>
              <a:rPr lang="en-US" sz="1600" dirty="0" err="1" smtClean="0">
                <a:solidFill>
                  <a:schemeClr val="bg1"/>
                </a:solidFill>
                <a:latin typeface="Calibri" pitchFamily="34" charset="0"/>
              </a:rPr>
              <a:t>andesite</a:t>
            </a:r>
            <a:r>
              <a:rPr lang="en-US" sz="1600" dirty="0" smtClean="0">
                <a:solidFill>
                  <a:schemeClr val="bg1"/>
                </a:solidFill>
                <a:latin typeface="Calibri" pitchFamily="34" charset="0"/>
              </a:rPr>
              <a:t> core</a:t>
            </a:r>
          </a:p>
          <a:p>
            <a:pPr lvl="1"/>
            <a:r>
              <a:rPr lang="en-US" sz="1600" dirty="0" err="1" smtClean="0">
                <a:solidFill>
                  <a:schemeClr val="bg1"/>
                </a:solidFill>
                <a:latin typeface="Calibri" pitchFamily="34" charset="0"/>
              </a:rPr>
              <a:t>Komitake</a:t>
            </a:r>
            <a:endParaRPr lang="en-US" sz="1600" dirty="0" smtClean="0">
              <a:solidFill>
                <a:schemeClr val="bg1"/>
              </a:solidFill>
              <a:latin typeface="Calibri" pitchFamily="34" charset="0"/>
            </a:endParaRPr>
          </a:p>
          <a:p>
            <a:pPr lvl="2"/>
            <a:r>
              <a:rPr lang="en-US" sz="1600" dirty="0" smtClean="0">
                <a:solidFill>
                  <a:schemeClr val="bg1"/>
                </a:solidFill>
                <a:latin typeface="Calibri" pitchFamily="34" charset="0"/>
              </a:rPr>
              <a:t>200,000 to 100,000 YA</a:t>
            </a:r>
          </a:p>
          <a:p>
            <a:pPr lvl="2"/>
            <a:r>
              <a:rPr lang="en-US" sz="1600" dirty="0" smtClean="0">
                <a:solidFill>
                  <a:schemeClr val="bg1"/>
                </a:solidFill>
                <a:latin typeface="Calibri" pitchFamily="34" charset="0"/>
              </a:rPr>
              <a:t>Built up by basalt and </a:t>
            </a:r>
            <a:r>
              <a:rPr lang="en-US" sz="1600" dirty="0" err="1" smtClean="0">
                <a:solidFill>
                  <a:schemeClr val="bg1"/>
                </a:solidFill>
                <a:latin typeface="Calibri" pitchFamily="34" charset="0"/>
              </a:rPr>
              <a:t>pyroclastic</a:t>
            </a:r>
            <a:r>
              <a:rPr lang="en-US" sz="1600" dirty="0" smtClean="0">
                <a:solidFill>
                  <a:schemeClr val="bg1"/>
                </a:solidFill>
                <a:latin typeface="Calibri" pitchFamily="34" charset="0"/>
              </a:rPr>
              <a:t> layers</a:t>
            </a:r>
          </a:p>
          <a:p>
            <a:pPr lvl="1"/>
            <a:r>
              <a:rPr lang="en-US" sz="1600" dirty="0" err="1" smtClean="0">
                <a:solidFill>
                  <a:schemeClr val="bg1"/>
                </a:solidFill>
                <a:latin typeface="Calibri" pitchFamily="34" charset="0"/>
              </a:rPr>
              <a:t>Ko</a:t>
            </a:r>
            <a:r>
              <a:rPr lang="en-US" sz="1600" dirty="0" smtClean="0">
                <a:solidFill>
                  <a:schemeClr val="bg1"/>
                </a:solidFill>
                <a:latin typeface="Calibri" pitchFamily="34" charset="0"/>
              </a:rPr>
              <a:t> (old) Fuji</a:t>
            </a:r>
          </a:p>
          <a:p>
            <a:pPr lvl="2"/>
            <a:r>
              <a:rPr lang="en-US" sz="1600" dirty="0" smtClean="0">
                <a:solidFill>
                  <a:schemeClr val="bg1"/>
                </a:solidFill>
                <a:latin typeface="Calibri" pitchFamily="34" charset="0"/>
              </a:rPr>
              <a:t>100,000 to 11,000 YA</a:t>
            </a:r>
          </a:p>
          <a:p>
            <a:pPr lvl="2"/>
            <a:r>
              <a:rPr lang="en-US" sz="1600" dirty="0" smtClean="0">
                <a:solidFill>
                  <a:schemeClr val="bg1"/>
                </a:solidFill>
                <a:latin typeface="Calibri" pitchFamily="34" charset="0"/>
              </a:rPr>
              <a:t>Erupted over </a:t>
            </a:r>
            <a:r>
              <a:rPr lang="en-US" sz="1600" dirty="0" err="1" smtClean="0">
                <a:solidFill>
                  <a:schemeClr val="bg1"/>
                </a:solidFill>
                <a:latin typeface="Calibri" pitchFamily="34" charset="0"/>
              </a:rPr>
              <a:t>Komitake</a:t>
            </a:r>
            <a:endParaRPr lang="en-US" sz="1600" dirty="0" smtClean="0">
              <a:solidFill>
                <a:schemeClr val="bg1"/>
              </a:solidFill>
              <a:latin typeface="Calibri" pitchFamily="34" charset="0"/>
            </a:endParaRPr>
          </a:p>
          <a:p>
            <a:pPr lvl="1"/>
            <a:r>
              <a:rPr lang="en-US" sz="1600" dirty="0" smtClean="0">
                <a:solidFill>
                  <a:schemeClr val="bg1"/>
                </a:solidFill>
                <a:latin typeface="Calibri" pitchFamily="34" charset="0"/>
              </a:rPr>
              <a:t>Shin (new) Fuji</a:t>
            </a:r>
          </a:p>
          <a:p>
            <a:pPr lvl="2"/>
            <a:r>
              <a:rPr lang="en-US" sz="1600" dirty="0" smtClean="0">
                <a:solidFill>
                  <a:schemeClr val="bg1"/>
                </a:solidFill>
                <a:latin typeface="Calibri" pitchFamily="34" charset="0"/>
              </a:rPr>
              <a:t>11,000 YA to present</a:t>
            </a:r>
          </a:p>
          <a:p>
            <a:pPr lvl="2"/>
            <a:r>
              <a:rPr lang="en-US" sz="1600" dirty="0" smtClean="0">
                <a:solidFill>
                  <a:schemeClr val="bg1"/>
                </a:solidFill>
                <a:latin typeface="Calibri" pitchFamily="34" charset="0"/>
              </a:rPr>
              <a:t>Overtook nearby volcano </a:t>
            </a:r>
            <a:r>
              <a:rPr lang="en-US" sz="1600" dirty="0" err="1" smtClean="0">
                <a:solidFill>
                  <a:schemeClr val="bg1"/>
                </a:solidFill>
                <a:latin typeface="Calibri" pitchFamily="34" charset="0"/>
              </a:rPr>
              <a:t>Ashitaka</a:t>
            </a:r>
            <a:endParaRPr lang="en-US" sz="1600" dirty="0" smtClean="0">
              <a:solidFill>
                <a:schemeClr val="bg1"/>
              </a:solidFill>
              <a:latin typeface="Calibri" pitchFamily="34" charset="0"/>
            </a:endParaRPr>
          </a:p>
          <a:p>
            <a:endParaRPr lang="en-US"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2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2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2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2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2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2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2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2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22">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223">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223">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223">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223">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223">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23">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223">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223">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223">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223">
                                            <p:txEl>
                                              <p:pRg st="9" end="9"/>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223">
                                            <p:txEl>
                                              <p:pRg st="10" end="1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23">
                                            <p:txEl>
                                              <p:pRg st="11" end="11"/>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22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381000"/>
            <a:ext cx="8534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3" name="Content Placeholder 3"/>
          <p:cNvSpPr>
            <a:spLocks noGrp="1"/>
          </p:cNvSpPr>
          <p:nvPr>
            <p:ph sz="quarter" idx="2"/>
          </p:nvPr>
        </p:nvSpPr>
        <p:spPr>
          <a:xfrm>
            <a:off x="457200" y="1600200"/>
            <a:ext cx="4040188" cy="5029200"/>
          </a:xfrm>
          <a:ln>
            <a:solidFill>
              <a:srgbClr val="C91103"/>
            </a:solidFill>
          </a:ln>
        </p:spPr>
        <p:txBody>
          <a:bodyPr/>
          <a:lstStyle/>
          <a:p>
            <a:pPr lvl="1"/>
            <a:r>
              <a:rPr lang="en-US" dirty="0" smtClean="0">
                <a:solidFill>
                  <a:schemeClr val="bg1"/>
                </a:solidFill>
                <a:latin typeface="Calibri" pitchFamily="34" charset="0"/>
              </a:rPr>
              <a:t>5,600 YA- Osceola Mudflow</a:t>
            </a:r>
          </a:p>
          <a:p>
            <a:pPr lvl="2"/>
            <a:r>
              <a:rPr lang="en-US" sz="1600" dirty="0" smtClean="0">
                <a:solidFill>
                  <a:schemeClr val="bg1"/>
                </a:solidFill>
                <a:latin typeface="Calibri" pitchFamily="34" charset="0"/>
              </a:rPr>
              <a:t>Collapse of hydrothermally altered rock on the east flank</a:t>
            </a:r>
          </a:p>
          <a:p>
            <a:pPr lvl="2"/>
            <a:r>
              <a:rPr lang="en-US" sz="1600" dirty="0" smtClean="0">
                <a:solidFill>
                  <a:schemeClr val="bg1"/>
                </a:solidFill>
                <a:latin typeface="Calibri" pitchFamily="34" charset="0"/>
              </a:rPr>
              <a:t>Initiated Osceola Mudflow which flowed down the White River and extended Puget Sound by 212 miles</a:t>
            </a:r>
          </a:p>
          <a:p>
            <a:pPr lvl="2"/>
            <a:r>
              <a:rPr lang="en-US" sz="1600" dirty="0" smtClean="0">
                <a:solidFill>
                  <a:schemeClr val="bg1"/>
                </a:solidFill>
                <a:latin typeface="Calibri" pitchFamily="34" charset="0"/>
              </a:rPr>
              <a:t>Some of mudflow sloshed down the Nisqually River</a:t>
            </a:r>
          </a:p>
          <a:p>
            <a:pPr lvl="2"/>
            <a:r>
              <a:rPr lang="en-US" sz="1600" dirty="0" smtClean="0">
                <a:solidFill>
                  <a:schemeClr val="bg1"/>
                </a:solidFill>
                <a:latin typeface="Calibri" pitchFamily="34" charset="0"/>
              </a:rPr>
              <a:t>Largest </a:t>
            </a:r>
            <a:r>
              <a:rPr lang="en-US" sz="1600" dirty="0" err="1" smtClean="0">
                <a:solidFill>
                  <a:schemeClr val="bg1"/>
                </a:solidFill>
                <a:latin typeface="Calibri" pitchFamily="34" charset="0"/>
              </a:rPr>
              <a:t>lahar</a:t>
            </a:r>
            <a:r>
              <a:rPr lang="en-US" sz="1600" dirty="0" smtClean="0">
                <a:solidFill>
                  <a:schemeClr val="bg1"/>
                </a:solidFill>
                <a:latin typeface="Calibri" pitchFamily="34" charset="0"/>
              </a:rPr>
              <a:t> ever in park</a:t>
            </a:r>
          </a:p>
          <a:p>
            <a:pPr lvl="1"/>
            <a:r>
              <a:rPr lang="en-US" dirty="0" smtClean="0">
                <a:solidFill>
                  <a:schemeClr val="bg1"/>
                </a:solidFill>
                <a:latin typeface="Calibri" pitchFamily="34" charset="0"/>
              </a:rPr>
              <a:t>1502- Electron Mudflow</a:t>
            </a:r>
          </a:p>
          <a:p>
            <a:pPr lvl="2"/>
            <a:r>
              <a:rPr lang="en-US" sz="1600" dirty="0" smtClean="0">
                <a:solidFill>
                  <a:schemeClr val="bg1"/>
                </a:solidFill>
                <a:latin typeface="Calibri" pitchFamily="34" charset="0"/>
              </a:rPr>
              <a:t>Collapse of hydrothermally altered rock on the west flank</a:t>
            </a:r>
          </a:p>
          <a:p>
            <a:pPr lvl="2"/>
            <a:r>
              <a:rPr lang="en-US" sz="1600" dirty="0" smtClean="0">
                <a:solidFill>
                  <a:schemeClr val="bg1"/>
                </a:solidFill>
                <a:latin typeface="Calibri" pitchFamily="34" charset="0"/>
              </a:rPr>
              <a:t>Initiated Electron Mudflow which flowed down the Puyallup River</a:t>
            </a:r>
          </a:p>
          <a:p>
            <a:pPr lvl="2"/>
            <a:r>
              <a:rPr lang="en-US" sz="1600" dirty="0" smtClean="0">
                <a:solidFill>
                  <a:schemeClr val="bg1"/>
                </a:solidFill>
                <a:latin typeface="Calibri" pitchFamily="34" charset="0"/>
              </a:rPr>
              <a:t>Average of 15 ft thick</a:t>
            </a:r>
          </a:p>
          <a:p>
            <a:pPr lvl="2"/>
            <a:endParaRPr lang="en-US" dirty="0" smtClean="0">
              <a:solidFill>
                <a:schemeClr val="bg1"/>
              </a:solidFill>
            </a:endParaRPr>
          </a:p>
        </p:txBody>
      </p:sp>
      <p:sp>
        <p:nvSpPr>
          <p:cNvPr id="10244" name="Content Placeholder 5"/>
          <p:cNvSpPr>
            <a:spLocks noGrp="1"/>
          </p:cNvSpPr>
          <p:nvPr>
            <p:ph sz="quarter" idx="4"/>
          </p:nvPr>
        </p:nvSpPr>
        <p:spPr>
          <a:xfrm>
            <a:off x="4645025" y="1600200"/>
            <a:ext cx="4041775" cy="5029200"/>
          </a:xfrm>
          <a:ln>
            <a:solidFill>
              <a:srgbClr val="C91103"/>
            </a:solidFill>
          </a:ln>
        </p:spPr>
        <p:txBody>
          <a:bodyPr/>
          <a:lstStyle/>
          <a:p>
            <a:r>
              <a:rPr lang="en-US" dirty="0" smtClean="0">
                <a:solidFill>
                  <a:schemeClr val="bg1"/>
                </a:solidFill>
                <a:latin typeface="Calibri" pitchFamily="34" charset="0"/>
              </a:rPr>
              <a:t>1707- </a:t>
            </a:r>
            <a:r>
              <a:rPr lang="en-US" dirty="0" err="1" smtClean="0">
                <a:solidFill>
                  <a:schemeClr val="bg1"/>
                </a:solidFill>
                <a:latin typeface="Calibri" pitchFamily="34" charset="0"/>
              </a:rPr>
              <a:t>Hoei</a:t>
            </a:r>
            <a:r>
              <a:rPr lang="en-US" dirty="0" smtClean="0">
                <a:solidFill>
                  <a:schemeClr val="bg1"/>
                </a:solidFill>
                <a:latin typeface="Calibri" pitchFamily="34" charset="0"/>
              </a:rPr>
              <a:t> Eruption</a:t>
            </a:r>
          </a:p>
          <a:p>
            <a:pPr lvl="1"/>
            <a:r>
              <a:rPr lang="en-US" dirty="0" smtClean="0">
                <a:solidFill>
                  <a:schemeClr val="bg1"/>
                </a:solidFill>
                <a:latin typeface="Calibri" pitchFamily="34" charset="0"/>
              </a:rPr>
              <a:t>Last and most recent</a:t>
            </a:r>
          </a:p>
          <a:p>
            <a:pPr lvl="1"/>
            <a:r>
              <a:rPr lang="en-US" dirty="0" smtClean="0">
                <a:solidFill>
                  <a:schemeClr val="bg1"/>
                </a:solidFill>
                <a:latin typeface="Calibri" pitchFamily="34" charset="0"/>
              </a:rPr>
              <a:t>Known as the </a:t>
            </a:r>
            <a:r>
              <a:rPr lang="en-US" dirty="0" err="1" smtClean="0">
                <a:solidFill>
                  <a:schemeClr val="bg1"/>
                </a:solidFill>
                <a:latin typeface="Calibri" pitchFamily="34" charset="0"/>
              </a:rPr>
              <a:t>Hoei</a:t>
            </a:r>
            <a:r>
              <a:rPr lang="en-US" dirty="0" smtClean="0">
                <a:solidFill>
                  <a:schemeClr val="bg1"/>
                </a:solidFill>
                <a:latin typeface="Calibri" pitchFamily="34" charset="0"/>
              </a:rPr>
              <a:t> eruption</a:t>
            </a:r>
          </a:p>
          <a:p>
            <a:pPr lvl="1"/>
            <a:r>
              <a:rPr lang="en-US" dirty="0" smtClean="0">
                <a:solidFill>
                  <a:schemeClr val="bg1"/>
                </a:solidFill>
                <a:latin typeface="Calibri" pitchFamily="34" charset="0"/>
              </a:rPr>
              <a:t>Opened up </a:t>
            </a:r>
            <a:r>
              <a:rPr lang="en-US" dirty="0" err="1" smtClean="0">
                <a:solidFill>
                  <a:schemeClr val="bg1"/>
                </a:solidFill>
                <a:latin typeface="Calibri" pitchFamily="34" charset="0"/>
              </a:rPr>
              <a:t>Hoei</a:t>
            </a:r>
            <a:r>
              <a:rPr lang="en-US" dirty="0" smtClean="0">
                <a:solidFill>
                  <a:schemeClr val="bg1"/>
                </a:solidFill>
                <a:latin typeface="Calibri" pitchFamily="34" charset="0"/>
              </a:rPr>
              <a:t> crater</a:t>
            </a:r>
          </a:p>
          <a:p>
            <a:pPr lvl="1"/>
            <a:r>
              <a:rPr lang="en-US" dirty="0" smtClean="0">
                <a:solidFill>
                  <a:schemeClr val="bg1"/>
                </a:solidFill>
                <a:latin typeface="Calibri" pitchFamily="34" charset="0"/>
              </a:rPr>
              <a:t>One of most violent eruptions</a:t>
            </a:r>
          </a:p>
          <a:p>
            <a:pPr lvl="1"/>
            <a:r>
              <a:rPr lang="en-US" dirty="0" smtClean="0">
                <a:solidFill>
                  <a:schemeClr val="bg1"/>
                </a:solidFill>
                <a:latin typeface="Calibri" pitchFamily="34" charset="0"/>
              </a:rPr>
              <a:t>Large amounts of </a:t>
            </a:r>
            <a:r>
              <a:rPr lang="en-US" dirty="0" err="1" smtClean="0">
                <a:solidFill>
                  <a:schemeClr val="bg1"/>
                </a:solidFill>
                <a:latin typeface="Calibri" pitchFamily="34" charset="0"/>
              </a:rPr>
              <a:t>pyroclastics</a:t>
            </a:r>
            <a:endParaRPr lang="en-US" dirty="0" smtClean="0">
              <a:solidFill>
                <a:schemeClr val="bg1"/>
              </a:solidFill>
              <a:latin typeface="Calibri" pitchFamily="34" charset="0"/>
            </a:endParaRPr>
          </a:p>
          <a:p>
            <a:pPr lvl="2"/>
            <a:r>
              <a:rPr lang="en-US" dirty="0" smtClean="0">
                <a:solidFill>
                  <a:schemeClr val="bg1"/>
                </a:solidFill>
                <a:latin typeface="Calibri" pitchFamily="34" charset="0"/>
              </a:rPr>
              <a:t>Pumice fall</a:t>
            </a:r>
          </a:p>
          <a:p>
            <a:pPr lvl="2"/>
            <a:r>
              <a:rPr lang="en-US" dirty="0" smtClean="0">
                <a:solidFill>
                  <a:schemeClr val="bg1"/>
                </a:solidFill>
                <a:latin typeface="Calibri" pitchFamily="34" charset="0"/>
              </a:rPr>
              <a:t>Scoria fall</a:t>
            </a:r>
          </a:p>
          <a:p>
            <a:pPr lvl="2"/>
            <a:r>
              <a:rPr lang="en-US" dirty="0" smtClean="0">
                <a:solidFill>
                  <a:schemeClr val="bg1"/>
                </a:solidFill>
                <a:latin typeface="Calibri" pitchFamily="34" charset="0"/>
              </a:rPr>
              <a:t>Volcanic bombs</a:t>
            </a:r>
          </a:p>
          <a:p>
            <a:pPr lvl="1"/>
            <a:r>
              <a:rPr lang="en-US" dirty="0" smtClean="0">
                <a:solidFill>
                  <a:schemeClr val="bg1"/>
                </a:solidFill>
                <a:latin typeface="Calibri" pitchFamily="34" charset="0"/>
              </a:rPr>
              <a:t>Large amount of lava flows</a:t>
            </a:r>
          </a:p>
          <a:p>
            <a:endParaRPr lang="en-US" dirty="0" smtClean="0">
              <a:solidFill>
                <a:schemeClr val="bg1"/>
              </a:solidFill>
            </a:endParaRPr>
          </a:p>
        </p:txBody>
      </p:sp>
      <p:sp>
        <p:nvSpPr>
          <p:cNvPr id="7" name="TextBox 6"/>
          <p:cNvSpPr txBox="1"/>
          <p:nvPr/>
        </p:nvSpPr>
        <p:spPr>
          <a:xfrm>
            <a:off x="533400" y="381000"/>
            <a:ext cx="8077200" cy="584200"/>
          </a:xfrm>
          <a:prstGeom prst="rect">
            <a:avLst/>
          </a:prstGeom>
          <a:noFill/>
        </p:spPr>
        <p:txBody>
          <a:bodyPr>
            <a:spAutoFit/>
          </a:bodyPr>
          <a:lstStyle/>
          <a:p>
            <a:pPr algn="ctr">
              <a:defRPr/>
            </a:pPr>
            <a:r>
              <a:rPr lang="en-US" sz="3200" dirty="0">
                <a:solidFill>
                  <a:schemeClr val="bg1"/>
                </a:solidFill>
                <a:effectLst>
                  <a:outerShdw blurRad="38100" dist="38100" dir="2700000" algn="tl">
                    <a:srgbClr val="000000">
                      <a:alpha val="43137"/>
                    </a:srgbClr>
                  </a:outerShdw>
                </a:effectLst>
                <a:latin typeface="Verdana" pitchFamily="34" charset="0"/>
              </a:rPr>
              <a:t>Notable Events and Eruptions</a:t>
            </a:r>
          </a:p>
        </p:txBody>
      </p:sp>
      <p:sp>
        <p:nvSpPr>
          <p:cNvPr id="10246" name="TextBox 8"/>
          <p:cNvSpPr txBox="1">
            <a:spLocks noChangeArrowheads="1"/>
          </p:cNvSpPr>
          <p:nvPr/>
        </p:nvSpPr>
        <p:spPr bwMode="auto">
          <a:xfrm>
            <a:off x="990600" y="1066800"/>
            <a:ext cx="3276600" cy="461963"/>
          </a:xfrm>
          <a:prstGeom prst="rect">
            <a:avLst/>
          </a:prstGeom>
          <a:noFill/>
          <a:ln w="9525">
            <a:noFill/>
            <a:miter lim="800000"/>
            <a:headEnd/>
            <a:tailEnd/>
          </a:ln>
        </p:spPr>
        <p:txBody>
          <a:bodyPr>
            <a:spAutoFit/>
          </a:bodyPr>
          <a:lstStyle/>
          <a:p>
            <a:r>
              <a:rPr lang="en-US" sz="2400">
                <a:solidFill>
                  <a:schemeClr val="bg1"/>
                </a:solidFill>
                <a:latin typeface="Calibri" pitchFamily="34" charset="0"/>
              </a:rPr>
              <a:t>MOUNT RAINIER</a:t>
            </a:r>
          </a:p>
        </p:txBody>
      </p:sp>
      <p:sp>
        <p:nvSpPr>
          <p:cNvPr id="10247" name="TextBox 10"/>
          <p:cNvSpPr txBox="1">
            <a:spLocks noChangeArrowheads="1"/>
          </p:cNvSpPr>
          <p:nvPr/>
        </p:nvSpPr>
        <p:spPr bwMode="auto">
          <a:xfrm>
            <a:off x="5486400" y="1066800"/>
            <a:ext cx="2438400" cy="461963"/>
          </a:xfrm>
          <a:prstGeom prst="rect">
            <a:avLst/>
          </a:prstGeom>
          <a:noFill/>
          <a:ln w="9525">
            <a:noFill/>
            <a:miter lim="800000"/>
            <a:headEnd/>
            <a:tailEnd/>
          </a:ln>
        </p:spPr>
        <p:txBody>
          <a:bodyPr>
            <a:spAutoFit/>
          </a:bodyPr>
          <a:lstStyle/>
          <a:p>
            <a:r>
              <a:rPr lang="en-US" sz="2400">
                <a:solidFill>
                  <a:schemeClr val="bg1"/>
                </a:solidFill>
                <a:latin typeface="Calibri" pitchFamily="34" charset="0"/>
              </a:rPr>
              <a:t>MOUNT FUJI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44">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44">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44">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44">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44">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44">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44">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44">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4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228600"/>
            <a:ext cx="8610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2" name="Title 1"/>
          <p:cNvSpPr>
            <a:spLocks noGrp="1"/>
          </p:cNvSpPr>
          <p:nvPr>
            <p:ph type="title"/>
          </p:nvPr>
        </p:nvSpPr>
        <p:spPr>
          <a:xfrm>
            <a:off x="457200" y="0"/>
            <a:ext cx="8229600" cy="1143000"/>
          </a:xfrm>
        </p:spPr>
        <p:txBody>
          <a:bodyPr/>
          <a:lstStyle/>
          <a:p>
            <a:pPr fontAlgn="auto">
              <a:spcAft>
                <a:spcPts val="0"/>
              </a:spcAft>
              <a:defRPr/>
            </a:pPr>
            <a:r>
              <a:rPr lang="en-US" sz="3200" b="0" dirty="0" smtClean="0">
                <a:solidFill>
                  <a:schemeClr val="bg1"/>
                </a:solidFill>
                <a:latin typeface="Verdana" pitchFamily="34" charset="0"/>
              </a:rPr>
              <a:t>Eruption Style &amp; Hazards</a:t>
            </a:r>
          </a:p>
        </p:txBody>
      </p:sp>
      <p:sp>
        <p:nvSpPr>
          <p:cNvPr id="10243" name="Text Placeholder 2"/>
          <p:cNvSpPr>
            <a:spLocks noGrp="1"/>
          </p:cNvSpPr>
          <p:nvPr>
            <p:ph type="body" idx="1"/>
          </p:nvPr>
        </p:nvSpPr>
        <p:spPr>
          <a:xfrm>
            <a:off x="533400" y="1066800"/>
            <a:ext cx="4040188" cy="639763"/>
          </a:xfrm>
        </p:spPr>
        <p:txBody>
          <a:bodyPr>
            <a:normAutofit/>
          </a:bodyPr>
          <a:lstStyle/>
          <a:p>
            <a:pPr algn="ctr" fontAlgn="auto">
              <a:spcAft>
                <a:spcPts val="0"/>
              </a:spcAft>
              <a:buClr>
                <a:schemeClr val="tx1">
                  <a:shade val="95000"/>
                </a:schemeClr>
              </a:buClr>
              <a:buFont typeface="Wingdings 2"/>
              <a:buNone/>
              <a:defRPr/>
            </a:pPr>
            <a:r>
              <a:rPr lang="en-US" dirty="0" smtClean="0">
                <a:solidFill>
                  <a:schemeClr val="bg1"/>
                </a:solidFill>
                <a:latin typeface="Calibri" pitchFamily="34" charset="0"/>
              </a:rPr>
              <a:t>Mount Rainier</a:t>
            </a:r>
          </a:p>
        </p:txBody>
      </p:sp>
      <p:sp>
        <p:nvSpPr>
          <p:cNvPr id="10245" name="Text Placeholder 4"/>
          <p:cNvSpPr>
            <a:spLocks noGrp="1"/>
          </p:cNvSpPr>
          <p:nvPr>
            <p:ph type="body" sz="half" idx="3"/>
          </p:nvPr>
        </p:nvSpPr>
        <p:spPr>
          <a:xfrm>
            <a:off x="4648200" y="1066800"/>
            <a:ext cx="4041775" cy="639763"/>
          </a:xfrm>
        </p:spPr>
        <p:txBody>
          <a:bodyPr>
            <a:normAutofit/>
          </a:bodyPr>
          <a:lstStyle/>
          <a:p>
            <a:pPr algn="ctr" fontAlgn="auto">
              <a:spcAft>
                <a:spcPts val="0"/>
              </a:spcAft>
              <a:buClr>
                <a:schemeClr val="tx1">
                  <a:shade val="95000"/>
                </a:schemeClr>
              </a:buClr>
              <a:buFont typeface="Wingdings 2"/>
              <a:buNone/>
              <a:defRPr/>
            </a:pPr>
            <a:r>
              <a:rPr lang="en-US" dirty="0" smtClean="0">
                <a:solidFill>
                  <a:schemeClr val="bg1"/>
                </a:solidFill>
                <a:latin typeface="Calibri" pitchFamily="34" charset="0"/>
              </a:rPr>
              <a:t>Mount Fuji</a:t>
            </a:r>
          </a:p>
        </p:txBody>
      </p:sp>
      <p:sp>
        <p:nvSpPr>
          <p:cNvPr id="11270" name="Content Placeholder 3"/>
          <p:cNvSpPr>
            <a:spLocks noGrp="1"/>
          </p:cNvSpPr>
          <p:nvPr>
            <p:ph sz="quarter" idx="2"/>
          </p:nvPr>
        </p:nvSpPr>
        <p:spPr>
          <a:xfrm>
            <a:off x="457200" y="1600200"/>
            <a:ext cx="4040188" cy="5105400"/>
          </a:xfrm>
          <a:ln>
            <a:solidFill>
              <a:srgbClr val="C91103"/>
            </a:solidFill>
          </a:ln>
        </p:spPr>
        <p:txBody>
          <a:bodyPr/>
          <a:lstStyle/>
          <a:p>
            <a:r>
              <a:rPr lang="en-US" dirty="0" smtClean="0">
                <a:solidFill>
                  <a:schemeClr val="bg1"/>
                </a:solidFill>
                <a:latin typeface="Calibri" pitchFamily="34" charset="0"/>
              </a:rPr>
              <a:t>Eruption Style:</a:t>
            </a:r>
          </a:p>
          <a:p>
            <a:pPr lvl="1"/>
            <a:r>
              <a:rPr lang="en-US" dirty="0" err="1" smtClean="0">
                <a:solidFill>
                  <a:schemeClr val="bg1"/>
                </a:solidFill>
                <a:latin typeface="Calibri" pitchFamily="34" charset="0"/>
              </a:rPr>
              <a:t>Plinian</a:t>
            </a:r>
            <a:endParaRPr lang="en-US" dirty="0" smtClean="0">
              <a:solidFill>
                <a:schemeClr val="bg1"/>
              </a:solidFill>
              <a:latin typeface="Calibri" pitchFamily="34" charset="0"/>
            </a:endParaRPr>
          </a:p>
          <a:p>
            <a:pPr lvl="2"/>
            <a:r>
              <a:rPr lang="en-US" dirty="0" smtClean="0">
                <a:solidFill>
                  <a:schemeClr val="bg1"/>
                </a:solidFill>
                <a:latin typeface="Calibri" pitchFamily="34" charset="0"/>
              </a:rPr>
              <a:t>Thin </a:t>
            </a:r>
            <a:r>
              <a:rPr lang="en-US" dirty="0" err="1" smtClean="0">
                <a:solidFill>
                  <a:schemeClr val="bg1"/>
                </a:solidFill>
                <a:latin typeface="Calibri" pitchFamily="34" charset="0"/>
              </a:rPr>
              <a:t>andesite</a:t>
            </a:r>
            <a:r>
              <a:rPr lang="en-US" dirty="0" smtClean="0">
                <a:solidFill>
                  <a:schemeClr val="bg1"/>
                </a:solidFill>
                <a:latin typeface="Calibri" pitchFamily="34" charset="0"/>
              </a:rPr>
              <a:t> lava flows at summit, thicker below due to glaciers</a:t>
            </a:r>
          </a:p>
          <a:p>
            <a:pPr lvl="2"/>
            <a:r>
              <a:rPr lang="en-US" dirty="0" err="1" smtClean="0">
                <a:solidFill>
                  <a:schemeClr val="bg1"/>
                </a:solidFill>
                <a:latin typeface="Calibri" pitchFamily="34" charset="0"/>
              </a:rPr>
              <a:t>Pyroclastic</a:t>
            </a:r>
            <a:r>
              <a:rPr lang="en-US" dirty="0" smtClean="0">
                <a:solidFill>
                  <a:schemeClr val="bg1"/>
                </a:solidFill>
                <a:latin typeface="Calibri" pitchFamily="34" charset="0"/>
              </a:rPr>
              <a:t> flows</a:t>
            </a:r>
          </a:p>
          <a:p>
            <a:pPr lvl="2"/>
            <a:r>
              <a:rPr lang="en-US" dirty="0" smtClean="0">
                <a:solidFill>
                  <a:schemeClr val="bg1"/>
                </a:solidFill>
                <a:latin typeface="Calibri" pitchFamily="34" charset="0"/>
              </a:rPr>
              <a:t>Several thick </a:t>
            </a:r>
            <a:r>
              <a:rPr lang="en-US" dirty="0" err="1" smtClean="0">
                <a:solidFill>
                  <a:schemeClr val="bg1"/>
                </a:solidFill>
                <a:latin typeface="Calibri" pitchFamily="34" charset="0"/>
              </a:rPr>
              <a:t>tephra</a:t>
            </a:r>
            <a:r>
              <a:rPr lang="en-US" dirty="0" smtClean="0">
                <a:solidFill>
                  <a:schemeClr val="bg1"/>
                </a:solidFill>
                <a:latin typeface="Calibri" pitchFamily="34" charset="0"/>
              </a:rPr>
              <a:t> layers</a:t>
            </a:r>
          </a:p>
          <a:p>
            <a:pPr lvl="2"/>
            <a:r>
              <a:rPr lang="en-US" dirty="0" smtClean="0">
                <a:solidFill>
                  <a:schemeClr val="bg1"/>
                </a:solidFill>
                <a:latin typeface="Calibri" pitchFamily="34" charset="0"/>
              </a:rPr>
              <a:t>Many thin </a:t>
            </a:r>
            <a:r>
              <a:rPr lang="en-US" dirty="0" err="1" smtClean="0">
                <a:solidFill>
                  <a:schemeClr val="bg1"/>
                </a:solidFill>
                <a:latin typeface="Calibri" pitchFamily="34" charset="0"/>
              </a:rPr>
              <a:t>tephra</a:t>
            </a:r>
            <a:r>
              <a:rPr lang="en-US" dirty="0" smtClean="0">
                <a:solidFill>
                  <a:schemeClr val="bg1"/>
                </a:solidFill>
                <a:latin typeface="Calibri" pitchFamily="34" charset="0"/>
              </a:rPr>
              <a:t> layers</a:t>
            </a:r>
          </a:p>
          <a:p>
            <a:r>
              <a:rPr lang="en-US" dirty="0" smtClean="0">
                <a:solidFill>
                  <a:schemeClr val="bg1"/>
                </a:solidFill>
                <a:latin typeface="Calibri" pitchFamily="34" charset="0"/>
              </a:rPr>
              <a:t>Hazards</a:t>
            </a:r>
          </a:p>
          <a:p>
            <a:pPr lvl="1"/>
            <a:r>
              <a:rPr lang="en-US" sz="1800" dirty="0" err="1" smtClean="0">
                <a:solidFill>
                  <a:schemeClr val="bg1"/>
                </a:solidFill>
                <a:latin typeface="Calibri" pitchFamily="34" charset="0"/>
              </a:rPr>
              <a:t>Lahar</a:t>
            </a:r>
            <a:endParaRPr lang="en-US" sz="1800" dirty="0" smtClean="0">
              <a:solidFill>
                <a:schemeClr val="bg1"/>
              </a:solidFill>
              <a:latin typeface="Calibri" pitchFamily="34" charset="0"/>
            </a:endParaRPr>
          </a:p>
          <a:p>
            <a:pPr lvl="1"/>
            <a:r>
              <a:rPr lang="en-US" sz="1800" dirty="0" smtClean="0">
                <a:solidFill>
                  <a:schemeClr val="bg1"/>
                </a:solidFill>
                <a:latin typeface="Calibri" pitchFamily="34" charset="0"/>
              </a:rPr>
              <a:t>Debris flows</a:t>
            </a:r>
          </a:p>
          <a:p>
            <a:pPr lvl="1"/>
            <a:r>
              <a:rPr lang="en-US" sz="1800" dirty="0" err="1" smtClean="0">
                <a:solidFill>
                  <a:schemeClr val="bg1"/>
                </a:solidFill>
                <a:latin typeface="Calibri" pitchFamily="34" charset="0"/>
              </a:rPr>
              <a:t>Pyroclastic</a:t>
            </a:r>
            <a:r>
              <a:rPr lang="en-US" sz="1800" dirty="0" smtClean="0">
                <a:solidFill>
                  <a:schemeClr val="bg1"/>
                </a:solidFill>
                <a:latin typeface="Calibri" pitchFamily="34" charset="0"/>
              </a:rPr>
              <a:t> flows</a:t>
            </a:r>
          </a:p>
          <a:p>
            <a:pPr lvl="1"/>
            <a:r>
              <a:rPr lang="en-US" sz="1800" dirty="0" smtClean="0">
                <a:solidFill>
                  <a:schemeClr val="bg1"/>
                </a:solidFill>
                <a:latin typeface="Calibri" pitchFamily="34" charset="0"/>
              </a:rPr>
              <a:t>Flooding</a:t>
            </a:r>
          </a:p>
          <a:p>
            <a:pPr lvl="1"/>
            <a:r>
              <a:rPr lang="en-US" sz="1800" dirty="0" smtClean="0">
                <a:solidFill>
                  <a:schemeClr val="bg1"/>
                </a:solidFill>
                <a:latin typeface="Calibri" pitchFamily="34" charset="0"/>
              </a:rPr>
              <a:t>Earthquakes</a:t>
            </a:r>
          </a:p>
          <a:p>
            <a:pPr lvl="1"/>
            <a:r>
              <a:rPr lang="en-US" sz="1800" dirty="0" smtClean="0">
                <a:solidFill>
                  <a:schemeClr val="bg1"/>
                </a:solidFill>
                <a:latin typeface="Calibri" pitchFamily="34" charset="0"/>
              </a:rPr>
              <a:t>Gas emissions</a:t>
            </a:r>
          </a:p>
        </p:txBody>
      </p:sp>
      <p:sp>
        <p:nvSpPr>
          <p:cNvPr id="11271" name="Content Placeholder 5"/>
          <p:cNvSpPr>
            <a:spLocks noGrp="1"/>
          </p:cNvSpPr>
          <p:nvPr>
            <p:ph sz="quarter" idx="4"/>
          </p:nvPr>
        </p:nvSpPr>
        <p:spPr>
          <a:xfrm>
            <a:off x="4645025" y="1600200"/>
            <a:ext cx="4041775" cy="5105400"/>
          </a:xfrm>
          <a:ln>
            <a:solidFill>
              <a:srgbClr val="C91103"/>
            </a:solidFill>
          </a:ln>
        </p:spPr>
        <p:txBody>
          <a:bodyPr/>
          <a:lstStyle/>
          <a:p>
            <a:r>
              <a:rPr lang="en-US" dirty="0" smtClean="0">
                <a:solidFill>
                  <a:schemeClr val="bg1"/>
                </a:solidFill>
                <a:latin typeface="Calibri" pitchFamily="34" charset="0"/>
              </a:rPr>
              <a:t>Eruption Style:</a:t>
            </a:r>
          </a:p>
          <a:p>
            <a:pPr lvl="1"/>
            <a:r>
              <a:rPr lang="en-US" dirty="0" err="1" smtClean="0">
                <a:solidFill>
                  <a:schemeClr val="bg1"/>
                </a:solidFill>
                <a:latin typeface="Calibri" pitchFamily="34" charset="0"/>
              </a:rPr>
              <a:t>Plinian</a:t>
            </a:r>
            <a:endParaRPr lang="en-US" dirty="0" smtClean="0">
              <a:solidFill>
                <a:schemeClr val="bg1"/>
              </a:solidFill>
              <a:latin typeface="Calibri" pitchFamily="34" charset="0"/>
            </a:endParaRPr>
          </a:p>
          <a:p>
            <a:pPr lvl="2"/>
            <a:r>
              <a:rPr lang="en-US" dirty="0" smtClean="0">
                <a:solidFill>
                  <a:schemeClr val="bg1"/>
                </a:solidFill>
                <a:latin typeface="Calibri" pitchFamily="34" charset="0"/>
              </a:rPr>
              <a:t>Thick basalt lava flows</a:t>
            </a:r>
          </a:p>
          <a:p>
            <a:pPr lvl="2"/>
            <a:r>
              <a:rPr lang="en-US" dirty="0" err="1" smtClean="0">
                <a:solidFill>
                  <a:schemeClr val="bg1"/>
                </a:solidFill>
                <a:latin typeface="Calibri" pitchFamily="34" charset="0"/>
              </a:rPr>
              <a:t>Pyroclastic</a:t>
            </a:r>
            <a:r>
              <a:rPr lang="en-US" dirty="0" smtClean="0">
                <a:solidFill>
                  <a:schemeClr val="bg1"/>
                </a:solidFill>
                <a:latin typeface="Calibri" pitchFamily="34" charset="0"/>
              </a:rPr>
              <a:t> flows</a:t>
            </a:r>
          </a:p>
          <a:p>
            <a:pPr lvl="2"/>
            <a:r>
              <a:rPr lang="en-US" dirty="0" smtClean="0">
                <a:solidFill>
                  <a:schemeClr val="bg1"/>
                </a:solidFill>
                <a:latin typeface="Calibri" pitchFamily="34" charset="0"/>
              </a:rPr>
              <a:t>Thin </a:t>
            </a:r>
            <a:r>
              <a:rPr lang="en-US" dirty="0" err="1" smtClean="0">
                <a:solidFill>
                  <a:schemeClr val="bg1"/>
                </a:solidFill>
                <a:latin typeface="Calibri" pitchFamily="34" charset="0"/>
              </a:rPr>
              <a:t>tephra</a:t>
            </a:r>
            <a:r>
              <a:rPr lang="en-US" dirty="0" smtClean="0">
                <a:solidFill>
                  <a:schemeClr val="bg1"/>
                </a:solidFill>
                <a:latin typeface="Calibri" pitchFamily="34" charset="0"/>
              </a:rPr>
              <a:t> layers</a:t>
            </a:r>
          </a:p>
          <a:p>
            <a:endParaRPr lang="en-US" dirty="0" smtClean="0">
              <a:solidFill>
                <a:schemeClr val="bg1"/>
              </a:solidFill>
              <a:latin typeface="Calibri" pitchFamily="34" charset="0"/>
            </a:endParaRPr>
          </a:p>
          <a:p>
            <a:r>
              <a:rPr lang="en-US" dirty="0" smtClean="0">
                <a:solidFill>
                  <a:schemeClr val="bg1"/>
                </a:solidFill>
                <a:latin typeface="Calibri" pitchFamily="34" charset="0"/>
              </a:rPr>
              <a:t>Hazards</a:t>
            </a:r>
          </a:p>
          <a:p>
            <a:pPr lvl="1"/>
            <a:r>
              <a:rPr lang="en-US" sz="1800" dirty="0" err="1" smtClean="0">
                <a:solidFill>
                  <a:schemeClr val="bg1"/>
                </a:solidFill>
                <a:latin typeface="Calibri" pitchFamily="34" charset="0"/>
              </a:rPr>
              <a:t>Pyroclastic</a:t>
            </a:r>
            <a:r>
              <a:rPr lang="en-US" sz="1800" dirty="0" smtClean="0">
                <a:solidFill>
                  <a:schemeClr val="bg1"/>
                </a:solidFill>
                <a:latin typeface="Calibri" pitchFamily="34" charset="0"/>
              </a:rPr>
              <a:t> flows</a:t>
            </a:r>
          </a:p>
          <a:p>
            <a:pPr lvl="1"/>
            <a:r>
              <a:rPr lang="en-US" sz="1800" dirty="0" smtClean="0">
                <a:solidFill>
                  <a:schemeClr val="bg1"/>
                </a:solidFill>
                <a:latin typeface="Calibri" pitchFamily="34" charset="0"/>
              </a:rPr>
              <a:t>Debris flows</a:t>
            </a:r>
          </a:p>
          <a:p>
            <a:pPr lvl="1"/>
            <a:r>
              <a:rPr lang="en-US" sz="1800" dirty="0" smtClean="0">
                <a:solidFill>
                  <a:schemeClr val="bg1"/>
                </a:solidFill>
                <a:latin typeface="Calibri" pitchFamily="34" charset="0"/>
              </a:rPr>
              <a:t>Flooding</a:t>
            </a:r>
          </a:p>
          <a:p>
            <a:pPr lvl="1"/>
            <a:r>
              <a:rPr lang="en-US" sz="1800" dirty="0" smtClean="0">
                <a:solidFill>
                  <a:schemeClr val="bg1"/>
                </a:solidFill>
                <a:latin typeface="Calibri" pitchFamily="34" charset="0"/>
              </a:rPr>
              <a:t>Earthquakes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7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7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7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7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70">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7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7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70">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70">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270">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270">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271">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271">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271">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271">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271">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271">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271">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271">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271">
                                            <p:txEl>
                                              <p:pRg st="9" end="9"/>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2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676</TotalTime>
  <Words>831</Words>
  <Application>Microsoft Office PowerPoint</Application>
  <PresentationFormat>On-screen Show (4:3)</PresentationFormat>
  <Paragraphs>145</Paragraphs>
  <Slides>16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Lucida Sans</vt:lpstr>
      <vt:lpstr>Book Antiqua</vt:lpstr>
      <vt:lpstr>Wingdings 2</vt:lpstr>
      <vt:lpstr>Wingdings</vt:lpstr>
      <vt:lpstr>Wingdings 3</vt:lpstr>
      <vt:lpstr>Calibri</vt:lpstr>
      <vt:lpstr>Verdana</vt:lpstr>
      <vt:lpstr>Apex</vt:lpstr>
      <vt:lpstr>Fire and Ice</vt:lpstr>
      <vt:lpstr>Born of Fire. Shaped by Ice.</vt:lpstr>
      <vt:lpstr>Basic Information</vt:lpstr>
      <vt:lpstr>Tectonic Setting</vt:lpstr>
      <vt:lpstr>Subduction Zone</vt:lpstr>
      <vt:lpstr>Triple Junction</vt:lpstr>
      <vt:lpstr>Eruption History</vt:lpstr>
      <vt:lpstr>Slide 8</vt:lpstr>
      <vt:lpstr>Eruption Style &amp; Hazards</vt:lpstr>
      <vt:lpstr>Why Sister Mountains?</vt:lpstr>
      <vt:lpstr>Mount Rainier</vt:lpstr>
      <vt:lpstr>Mount Fuji</vt:lpstr>
      <vt:lpstr>Slide 13</vt:lpstr>
      <vt:lpstr>Slide 14</vt:lpstr>
      <vt:lpstr>Slide 15</vt:lpstr>
      <vt:lpstr>Slide 16</vt:lpstr>
    </vt:vector>
  </TitlesOfParts>
  <Company>National Park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and Ice</dc:title>
  <dc:creator>Don Winter</dc:creator>
  <cp:lastModifiedBy>Everett</cp:lastModifiedBy>
  <cp:revision>73</cp:revision>
  <dcterms:created xsi:type="dcterms:W3CDTF">2009-07-29T21:34:44Z</dcterms:created>
  <dcterms:modified xsi:type="dcterms:W3CDTF">2011-07-27T21:14:03Z</dcterms:modified>
</cp:coreProperties>
</file>