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D4CC18-5908-4219-ACB6-8136C0E7B661}" type="datetimeFigureOut">
              <a:rPr lang="en-US" smtClean="0"/>
              <a:pPr/>
              <a:t>Jul/26/2010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F7D15A-D4D1-46C9-9145-63D65DD67DB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4CC18-5908-4219-ACB6-8136C0E7B661}" type="datetimeFigureOut">
              <a:rPr lang="en-US" smtClean="0"/>
              <a:pPr/>
              <a:t>Jul/26/2010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F7D15A-D4D1-46C9-9145-63D65DD67DB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676400"/>
          </a:xfrm>
        </p:spPr>
        <p:txBody>
          <a:bodyPr>
            <a:noAutofit/>
          </a:bodyPr>
          <a:lstStyle/>
          <a:p>
            <a:r>
              <a:rPr lang="en-US" sz="8000" b="1" dirty="0">
                <a:latin typeface="Script MT Bold" pitchFamily="66" charset="0"/>
              </a:rPr>
              <a:t>Nisqually Glacier</a:t>
            </a:r>
            <a:br>
              <a:rPr lang="en-US" sz="8000" b="1" dirty="0">
                <a:latin typeface="Script MT Bold" pitchFamily="66" charset="0"/>
              </a:rPr>
            </a:br>
            <a:endParaRPr lang="en-US" sz="8000" b="1" dirty="0">
              <a:latin typeface="Script MT Bold" pitchFamily="66" charset="0"/>
            </a:endParaRPr>
          </a:p>
        </p:txBody>
      </p:sp>
      <p:sp>
        <p:nvSpPr>
          <p:cNvPr id="3" name="Subtitle 2"/>
          <p:cNvSpPr>
            <a:spLocks noGrp="1"/>
          </p:cNvSpPr>
          <p:nvPr>
            <p:ph type="subTitle" idx="1"/>
          </p:nvPr>
        </p:nvSpPr>
        <p:spPr>
          <a:xfrm>
            <a:off x="838200" y="1600200"/>
            <a:ext cx="7391400" cy="4953000"/>
          </a:xfrm>
        </p:spPr>
        <p:txBody>
          <a:bodyPr>
            <a:normAutofit fontScale="25000" lnSpcReduction="20000"/>
          </a:bodyPr>
          <a:lstStyle/>
          <a:p>
            <a:r>
              <a:rPr lang="en-US" sz="9000" b="1" i="1" dirty="0"/>
              <a:t>Glaciers are important sources of fresh water to human, plant and animal components of downstream communities. Glacier-fed streams traditionally have less variability to stream flow, due to summer melting which makes up for less precipitation falling during the summer. In the winter when precipitation increases, melting decreases due to colder temperatures. Ecosystems that form along glacier-fed streams are reliant on a steady, consistent supply of cold water. The Nisqually glacier has been studied by scientists since 1918 and provides the longest continuous record for any glacier in the Western Hemisphere. Today, the Nisqually Glacier terminus lies more than 2,500 meters upstream from its furthest known extent down valley dating to some time in the mid-1820’s.</a:t>
            </a:r>
            <a:endParaRPr lang="en-US" sz="9000" b="1"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Rainier 7"/>
          <p:cNvPicPr>
            <a:picLocks noChangeAspect="1" noChangeArrowheads="1"/>
          </p:cNvPicPr>
          <p:nvPr/>
        </p:nvPicPr>
        <p:blipFill>
          <a:blip r:embed="rId2" cstate="print"/>
          <a:srcRect/>
          <a:stretch>
            <a:fillRect/>
          </a:stretch>
        </p:blipFill>
        <p:spPr bwMode="auto">
          <a:xfrm>
            <a:off x="0" y="0"/>
            <a:ext cx="5075795" cy="3810000"/>
          </a:xfrm>
          <a:prstGeom prst="rect">
            <a:avLst/>
          </a:prstGeom>
          <a:noFill/>
          <a:ln w="9525">
            <a:noFill/>
            <a:miter lim="800000"/>
            <a:headEnd/>
            <a:tailEnd/>
          </a:ln>
        </p:spPr>
      </p:pic>
      <p:pic>
        <p:nvPicPr>
          <p:cNvPr id="1026" name="Picture 2" descr="http://farm4.static.flickr.com/3048/2730090455_4df58f75dd.jpg"/>
          <p:cNvPicPr>
            <a:picLocks noChangeAspect="1" noChangeArrowheads="1"/>
          </p:cNvPicPr>
          <p:nvPr/>
        </p:nvPicPr>
        <p:blipFill>
          <a:blip r:embed="rId3" cstate="print"/>
          <a:srcRect/>
          <a:stretch>
            <a:fillRect/>
          </a:stretch>
        </p:blipFill>
        <p:spPr bwMode="auto">
          <a:xfrm>
            <a:off x="4953000" y="4067175"/>
            <a:ext cx="4191000" cy="2790825"/>
          </a:xfrm>
          <a:prstGeom prst="rect">
            <a:avLst/>
          </a:prstGeom>
          <a:noFill/>
        </p:spPr>
      </p:pic>
      <p:pic>
        <p:nvPicPr>
          <p:cNvPr id="1028" name="Picture 4" descr="http://www.alaska-in-pictures.com/data/media/10/rain-storm-clouds-in-anwr_480.jpg"/>
          <p:cNvPicPr>
            <a:picLocks noChangeAspect="1" noChangeArrowheads="1"/>
          </p:cNvPicPr>
          <p:nvPr/>
        </p:nvPicPr>
        <p:blipFill>
          <a:blip r:embed="rId4" cstate="print"/>
          <a:srcRect/>
          <a:stretch>
            <a:fillRect/>
          </a:stretch>
        </p:blipFill>
        <p:spPr bwMode="auto">
          <a:xfrm>
            <a:off x="0" y="4162424"/>
            <a:ext cx="4191000" cy="2695576"/>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b="1" dirty="0">
                <a:latin typeface="MS Mincho" pitchFamily="49" charset="-128"/>
                <a:ea typeface="MS Mincho" pitchFamily="49" charset="-128"/>
              </a:rPr>
              <a:t>More precipitation falling as rain and less as snow leads to fewer sources of snow and ice needed for glacier </a:t>
            </a:r>
            <a:r>
              <a:rPr lang="en-US" b="1" dirty="0" smtClean="0">
                <a:latin typeface="MS Mincho" pitchFamily="49" charset="-128"/>
                <a:ea typeface="MS Mincho" pitchFamily="49" charset="-128"/>
              </a:rPr>
              <a:t>formation. With </a:t>
            </a:r>
            <a:r>
              <a:rPr lang="en-US" b="1" dirty="0">
                <a:latin typeface="MS Mincho" pitchFamily="49" charset="-128"/>
                <a:ea typeface="MS Mincho" pitchFamily="49" charset="-128"/>
              </a:rPr>
              <a:t>less supply during the winter, warmer temperatures in the summer and longer snow-free seasons causing </a:t>
            </a:r>
            <a:r>
              <a:rPr lang="en-US" b="1" dirty="0" smtClean="0">
                <a:latin typeface="MS Mincho" pitchFamily="49" charset="-128"/>
                <a:ea typeface="MS Mincho" pitchFamily="49" charset="-128"/>
              </a:rPr>
              <a:t>more melting</a:t>
            </a:r>
            <a:r>
              <a:rPr lang="en-US" b="1" dirty="0">
                <a:latin typeface="MS Mincho" pitchFamily="49" charset="-128"/>
                <a:ea typeface="MS Mincho" pitchFamily="49" charset="-128"/>
              </a:rPr>
              <a:t>, glaciers are getting smaller and thinner. </a:t>
            </a:r>
            <a:endParaRPr lang="en-US" b="1" dirty="0" smtClean="0">
              <a:latin typeface="MS Mincho" pitchFamily="49" charset="-128"/>
              <a:ea typeface="MS Mincho" pitchFamily="49" charset="-128"/>
            </a:endParaRPr>
          </a:p>
          <a:p>
            <a:r>
              <a:rPr lang="en-US" b="1" dirty="0" smtClean="0">
                <a:latin typeface="Ravie" pitchFamily="82" charset="0"/>
              </a:rPr>
              <a:t>The Cascade </a:t>
            </a:r>
            <a:r>
              <a:rPr lang="en-US" b="1" dirty="0">
                <a:latin typeface="Ravie" pitchFamily="82" charset="0"/>
              </a:rPr>
              <a:t>mountain </a:t>
            </a:r>
            <a:r>
              <a:rPr lang="en-US" b="1" dirty="0" smtClean="0">
                <a:latin typeface="Ravie" pitchFamily="82" charset="0"/>
              </a:rPr>
              <a:t>range has decreased </a:t>
            </a:r>
            <a:r>
              <a:rPr lang="en-US" b="1" dirty="0">
                <a:latin typeface="Ravie" pitchFamily="82" charset="0"/>
              </a:rPr>
              <a:t>in April 1</a:t>
            </a:r>
            <a:r>
              <a:rPr lang="en-US" b="1" baseline="30000" dirty="0">
                <a:latin typeface="Ravie" pitchFamily="82" charset="0"/>
              </a:rPr>
              <a:t>st</a:t>
            </a:r>
            <a:r>
              <a:rPr lang="en-US" b="1" dirty="0">
                <a:latin typeface="Ravie" pitchFamily="82" charset="0"/>
              </a:rPr>
              <a:t> snowpack measurements of between 30-60%; glaciers on Mount Rainier lost 21% of their </a:t>
            </a:r>
            <a:r>
              <a:rPr lang="en-US" b="1" dirty="0" smtClean="0">
                <a:latin typeface="Ravie" pitchFamily="82" charset="0"/>
              </a:rPr>
              <a:t>surface area </a:t>
            </a:r>
            <a:r>
              <a:rPr lang="en-US" b="1" dirty="0">
                <a:latin typeface="Ravie" pitchFamily="82" charset="0"/>
              </a:rPr>
              <a:t>between 1913 and 1994.</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a:latin typeface="Perpetua" pitchFamily="18" charset="0"/>
                <a:cs typeface="Narkisim" pitchFamily="2" charset="-79"/>
              </a:rPr>
              <a:t>Retreating glaciers uncover sediments. When combined with more precipitation falling as rain and increases in </a:t>
            </a:r>
            <a:r>
              <a:rPr lang="en-US" b="1" dirty="0" smtClean="0">
                <a:latin typeface="Perpetua" pitchFamily="18" charset="0"/>
                <a:cs typeface="Narkisim" pitchFamily="2" charset="-79"/>
              </a:rPr>
              <a:t>the frequency </a:t>
            </a:r>
            <a:r>
              <a:rPr lang="en-US" b="1" dirty="0">
                <a:latin typeface="Perpetua" pitchFamily="18" charset="0"/>
                <a:cs typeface="Narkisim" pitchFamily="2" charset="-79"/>
              </a:rPr>
              <a:t>of extreme weather events, loose sediments lead to debris flows and stream </a:t>
            </a:r>
            <a:r>
              <a:rPr lang="en-US" b="1" dirty="0" err="1">
                <a:latin typeface="Perpetua" pitchFamily="18" charset="0"/>
                <a:cs typeface="Narkisim" pitchFamily="2" charset="-79"/>
              </a:rPr>
              <a:t>aggradation</a:t>
            </a:r>
            <a:r>
              <a:rPr lang="en-US" b="1" dirty="0">
                <a:latin typeface="Perpetua" pitchFamily="18" charset="0"/>
                <a:cs typeface="Narkisim" pitchFamily="2" charset="-79"/>
              </a:rPr>
              <a:t>. </a:t>
            </a:r>
          </a:p>
          <a:p>
            <a:r>
              <a:rPr lang="en-US" b="1" dirty="0" smtClean="0">
                <a:latin typeface="Papyrus" pitchFamily="66" charset="0"/>
              </a:rPr>
              <a:t>The </a:t>
            </a:r>
            <a:r>
              <a:rPr lang="en-US" b="1" dirty="0">
                <a:latin typeface="Papyrus" pitchFamily="66" charset="0"/>
              </a:rPr>
              <a:t>retreating Van Trump glacier produced four debris flows between 2001 and 2006 that filled the Nisqually River </a:t>
            </a:r>
            <a:r>
              <a:rPr lang="en-US" b="1" dirty="0" smtClean="0">
                <a:latin typeface="Papyrus" pitchFamily="66" charset="0"/>
              </a:rPr>
              <a:t>with sediment </a:t>
            </a:r>
            <a:r>
              <a:rPr lang="en-US" b="1" dirty="0">
                <a:latin typeface="Papyrus" pitchFamily="66" charset="0"/>
              </a:rPr>
              <a:t>and raised the river bed at least six feet. Debris flow can destroy downstream ecosystems and require </a:t>
            </a:r>
            <a:r>
              <a:rPr lang="en-US" b="1" dirty="0" smtClean="0">
                <a:latin typeface="Papyrus" pitchFamily="66" charset="0"/>
              </a:rPr>
              <a:t>hundreds of </a:t>
            </a:r>
            <a:r>
              <a:rPr lang="en-US" b="1" dirty="0">
                <a:latin typeface="Papyrus" pitchFamily="66" charset="0"/>
              </a:rPr>
              <a:t>years of succession to return to their original state.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a:latin typeface="Palatino Linotype" pitchFamily="18" charset="0"/>
              </a:rPr>
              <a:t>Higher stream beds, due to stream </a:t>
            </a:r>
            <a:r>
              <a:rPr lang="en-US" b="1" dirty="0" err="1">
                <a:latin typeface="Palatino Linotype" pitchFamily="18" charset="0"/>
              </a:rPr>
              <a:t>aggradation</a:t>
            </a:r>
            <a:r>
              <a:rPr lang="en-US" b="1" dirty="0">
                <a:latin typeface="Palatino Linotype" pitchFamily="18" charset="0"/>
              </a:rPr>
              <a:t>, increase the risk of floods. Flooding can damage roads, homes and </a:t>
            </a:r>
            <a:r>
              <a:rPr lang="en-US" b="1" dirty="0" smtClean="0">
                <a:latin typeface="Palatino Linotype" pitchFamily="18" charset="0"/>
              </a:rPr>
              <a:t>other infrastructure </a:t>
            </a:r>
            <a:r>
              <a:rPr lang="en-US" b="1" dirty="0">
                <a:latin typeface="Palatino Linotype" pitchFamily="18" charset="0"/>
              </a:rPr>
              <a:t>and bury fertile farmland in inches of less fertile sand and gravel. </a:t>
            </a:r>
            <a:endParaRPr lang="en-US" b="1" dirty="0" smtClean="0">
              <a:latin typeface="Palatino Linotype"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b="1" dirty="0">
                <a:latin typeface="SimHei" pitchFamily="2" charset="-122"/>
                <a:ea typeface="SimHei" pitchFamily="2" charset="-122"/>
              </a:rPr>
              <a:t>Flooding and increased sediment also negatively impact native fish populations such as salmon </a:t>
            </a:r>
            <a:r>
              <a:rPr lang="en-US" b="1" dirty="0" smtClean="0">
                <a:latin typeface="SimHei" pitchFamily="2" charset="-122"/>
                <a:ea typeface="SimHei" pitchFamily="2" charset="-122"/>
              </a:rPr>
              <a:t>species. In </a:t>
            </a:r>
            <a:r>
              <a:rPr lang="en-US" b="1" dirty="0" smtClean="0">
                <a:latin typeface="SimHei" pitchFamily="2" charset="-122"/>
                <a:ea typeface="SimHei" pitchFamily="2" charset="-122"/>
              </a:rPr>
              <a:t>contrast, retreating glaciers also uncover space that can then be colonized by forest and meadow habitats.</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a:latin typeface="Tahoma" pitchFamily="34" charset="0"/>
                <a:cs typeface="Tahoma" pitchFamily="34" charset="0"/>
              </a:rPr>
              <a:t>Late summer stream flow is predominantly fed by glaciers. More winter precipitation and less summer </a:t>
            </a:r>
            <a:r>
              <a:rPr lang="en-US" b="1" dirty="0" smtClean="0">
                <a:latin typeface="Tahoma" pitchFamily="34" charset="0"/>
                <a:cs typeface="Tahoma" pitchFamily="34" charset="0"/>
              </a:rPr>
              <a:t>precipitation, combined </a:t>
            </a:r>
            <a:r>
              <a:rPr lang="en-US" b="1" dirty="0">
                <a:latin typeface="Tahoma" pitchFamily="34" charset="0"/>
                <a:cs typeface="Tahoma" pitchFamily="34" charset="0"/>
              </a:rPr>
              <a:t>with less snow and glacial melt-off reduces the stream flow, especially in the late summer when </a:t>
            </a:r>
            <a:r>
              <a:rPr lang="en-US" b="1" dirty="0" smtClean="0">
                <a:latin typeface="Tahoma" pitchFamily="34" charset="0"/>
                <a:cs typeface="Tahoma" pitchFamily="34" charset="0"/>
              </a:rPr>
              <a:t>temperatures are </a:t>
            </a:r>
            <a:r>
              <a:rPr lang="en-US" b="1" dirty="0">
                <a:latin typeface="Tahoma" pitchFamily="34" charset="0"/>
                <a:cs typeface="Tahoma" pitchFamily="34" charset="0"/>
              </a:rPr>
              <a:t>at their highest. </a:t>
            </a:r>
            <a:endParaRPr lang="en-US" b="1" dirty="0" smtClean="0">
              <a:latin typeface="Tahoma" pitchFamily="34" charset="0"/>
              <a:cs typeface="Tahoma" pitchFamily="34" charset="0"/>
            </a:endParaRPr>
          </a:p>
          <a:p>
            <a:r>
              <a:rPr lang="en-US" b="1" dirty="0" smtClean="0">
                <a:latin typeface="Tempus Sans ITC" pitchFamily="82" charset="0"/>
              </a:rPr>
              <a:t>Lower </a:t>
            </a:r>
            <a:r>
              <a:rPr lang="en-US" b="1" dirty="0">
                <a:latin typeface="Tempus Sans ITC" pitchFamily="82" charset="0"/>
              </a:rPr>
              <a:t>stream flow and higher temperature together raise stream temperatures, impacting fish </a:t>
            </a:r>
            <a:r>
              <a:rPr lang="en-US" b="1" dirty="0" smtClean="0">
                <a:latin typeface="Tempus Sans ITC" pitchFamily="82" charset="0"/>
              </a:rPr>
              <a:t>and amphibian species.</a:t>
            </a:r>
            <a:endParaRPr lang="en-US" b="1" dirty="0">
              <a:latin typeface="Tempus Sans ITC" pitchFamily="82"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b="1" dirty="0">
                <a:latin typeface="Tw Cen MT Condensed" pitchFamily="34" charset="0"/>
                <a:cs typeface="Rod Transparent" pitchFamily="49" charset="-79"/>
              </a:rPr>
              <a:t>Hotter summer months require increased use of irrigation for farming, leading to extraction of water from already </a:t>
            </a:r>
            <a:r>
              <a:rPr lang="en-US" b="1" dirty="0" smtClean="0">
                <a:latin typeface="Tw Cen MT Condensed" pitchFamily="34" charset="0"/>
                <a:cs typeface="Rod Transparent" pitchFamily="49" charset="-79"/>
              </a:rPr>
              <a:t>low stream </a:t>
            </a:r>
            <a:r>
              <a:rPr lang="en-US" b="1" dirty="0">
                <a:latin typeface="Tw Cen MT Condensed" pitchFamily="34" charset="0"/>
                <a:cs typeface="Rod Transparent" pitchFamily="49" charset="-79"/>
              </a:rPr>
              <a:t>flow. This impacts the water quality and availability to downstream populations and ecosystems, placing </a:t>
            </a:r>
            <a:r>
              <a:rPr lang="en-US" b="1" dirty="0" smtClean="0">
                <a:latin typeface="Tw Cen MT Condensed" pitchFamily="34" charset="0"/>
                <a:cs typeface="Rod Transparent" pitchFamily="49" charset="-79"/>
              </a:rPr>
              <a:t>farmers in </a:t>
            </a:r>
            <a:r>
              <a:rPr lang="en-US" b="1" dirty="0">
                <a:latin typeface="Tw Cen MT Condensed" pitchFamily="34" charset="0"/>
                <a:cs typeface="Rod Transparent" pitchFamily="49" charset="-79"/>
              </a:rPr>
              <a:t>conflict with other stakeholders such as fisheries, power suppliers, Native Americans, environmental </a:t>
            </a:r>
            <a:r>
              <a:rPr lang="en-US" b="1" dirty="0" smtClean="0">
                <a:latin typeface="Tw Cen MT Condensed" pitchFamily="34" charset="0"/>
                <a:cs typeface="Rod Transparent" pitchFamily="49" charset="-79"/>
              </a:rPr>
              <a:t>protection organizations</a:t>
            </a:r>
            <a:r>
              <a:rPr lang="en-US" b="1" dirty="0">
                <a:latin typeface="Tw Cen MT Condensed" pitchFamily="34" charset="0"/>
                <a:cs typeface="Rod Transparent" pitchFamily="49" charset="-79"/>
              </a:rPr>
              <a:t>, community water supply and regulators who are also dependant on limited water resources.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b="1" dirty="0">
                <a:latin typeface="Trebuchet MS" pitchFamily="34" charset="0"/>
              </a:rPr>
              <a:t>Hydroelectric dams are often placed on glacially-fed streams due to their year-round water supply. As stream </a:t>
            </a:r>
            <a:r>
              <a:rPr lang="en-US" b="1" dirty="0" smtClean="0">
                <a:latin typeface="Trebuchet MS" pitchFamily="34" charset="0"/>
              </a:rPr>
              <a:t>flow diminishes</a:t>
            </a:r>
            <a:r>
              <a:rPr lang="en-US" b="1" dirty="0">
                <a:latin typeface="Trebuchet MS" pitchFamily="34" charset="0"/>
              </a:rPr>
              <a:t>, water is diverted around power generating turbines, rather than pooled behind dams for power </a:t>
            </a:r>
            <a:r>
              <a:rPr lang="en-US" b="1" dirty="0" smtClean="0">
                <a:latin typeface="Trebuchet MS" pitchFamily="34" charset="0"/>
              </a:rPr>
              <a:t>generation, therefore </a:t>
            </a:r>
            <a:r>
              <a:rPr lang="en-US" b="1" dirty="0">
                <a:latin typeface="Trebuchet MS" pitchFamily="34" charset="0"/>
              </a:rPr>
              <a:t>reducing the amount of electricity available for human use. Less availability of hydroelectric power increases </a:t>
            </a:r>
            <a:r>
              <a:rPr lang="en-US" b="1" dirty="0" smtClean="0">
                <a:latin typeface="Trebuchet MS" pitchFamily="34" charset="0"/>
              </a:rPr>
              <a:t>the dependence </a:t>
            </a:r>
            <a:r>
              <a:rPr lang="en-US" b="1" dirty="0">
                <a:latin typeface="Trebuchet MS" pitchFamily="34" charset="0"/>
              </a:rPr>
              <a:t>upon other possibly less-desirable sources of energy such as coal power. In addition, empty power </a:t>
            </a:r>
            <a:r>
              <a:rPr lang="en-US" b="1" dirty="0" smtClean="0">
                <a:latin typeface="Trebuchet MS" pitchFamily="34" charset="0"/>
              </a:rPr>
              <a:t>generation reservoirs </a:t>
            </a:r>
            <a:r>
              <a:rPr lang="en-US" b="1" dirty="0">
                <a:latin typeface="Trebuchet MS" pitchFamily="34" charset="0"/>
              </a:rPr>
              <a:t>are not as appealing for recreational activities such as water sports, fishing, boating or camping.</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Nov"/>
          <p:cNvPicPr>
            <a:picLocks noChangeAspect="1" noChangeArrowheads="1"/>
          </p:cNvPicPr>
          <p:nvPr/>
        </p:nvPicPr>
        <p:blipFill>
          <a:blip r:embed="rId2" cstate="print"/>
          <a:srcRect/>
          <a:stretch>
            <a:fillRect/>
          </a:stretch>
        </p:blipFill>
        <p:spPr bwMode="auto">
          <a:xfrm>
            <a:off x="-1" y="0"/>
            <a:ext cx="4673601" cy="3505200"/>
          </a:xfrm>
          <a:prstGeom prst="rect">
            <a:avLst/>
          </a:prstGeom>
          <a:noFill/>
          <a:ln w="9525">
            <a:noFill/>
            <a:miter lim="800000"/>
            <a:headEnd/>
            <a:tailEnd/>
          </a:ln>
        </p:spPr>
      </p:pic>
      <p:pic>
        <p:nvPicPr>
          <p:cNvPr id="2050" name="Picture 2" descr="http://ga.water.usgs.gov/edu/pictures/irrigation.jpg"/>
          <p:cNvPicPr>
            <a:picLocks noChangeAspect="1" noChangeArrowheads="1"/>
          </p:cNvPicPr>
          <p:nvPr/>
        </p:nvPicPr>
        <p:blipFill>
          <a:blip r:embed="rId3" cstate="print"/>
          <a:srcRect/>
          <a:stretch>
            <a:fillRect/>
          </a:stretch>
        </p:blipFill>
        <p:spPr bwMode="auto">
          <a:xfrm>
            <a:off x="5591175" y="4391025"/>
            <a:ext cx="3552825" cy="2466975"/>
          </a:xfrm>
          <a:prstGeom prst="rect">
            <a:avLst/>
          </a:prstGeom>
          <a:noFill/>
        </p:spPr>
      </p:pic>
      <p:pic>
        <p:nvPicPr>
          <p:cNvPr id="2052" name="Picture 4" descr="http://www.hydrosphere.com/services/images/stream_survey_000.jpg"/>
          <p:cNvPicPr>
            <a:picLocks noChangeAspect="1" noChangeArrowheads="1"/>
          </p:cNvPicPr>
          <p:nvPr/>
        </p:nvPicPr>
        <p:blipFill>
          <a:blip r:embed="rId4" cstate="print"/>
          <a:srcRect/>
          <a:stretch>
            <a:fillRect/>
          </a:stretch>
        </p:blipFill>
        <p:spPr bwMode="auto">
          <a:xfrm>
            <a:off x="5534025" y="0"/>
            <a:ext cx="3609975" cy="3638551"/>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TotalTime>
  <Words>584</Words>
  <Application>Microsoft Office PowerPoint</Application>
  <PresentationFormat>On-screen Show (4:3)</PresentationFormat>
  <Paragraphs>12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Nisqually Glacier </vt:lpstr>
      <vt:lpstr>Slide 2</vt:lpstr>
      <vt:lpstr>Slide 3</vt:lpstr>
      <vt:lpstr>Slide 4</vt:lpstr>
      <vt:lpstr>Slide 5</vt:lpstr>
      <vt:lpstr>Slide 6</vt:lpstr>
      <vt:lpstr>Slide 7</vt:lpstr>
      <vt:lpstr>Slide 8</vt:lpstr>
      <vt:lpstr>Slide 9</vt:lpstr>
      <vt:lpstr>Slide 10</vt:lpstr>
    </vt:vector>
  </TitlesOfParts>
  <Company>National Park Service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mphillipy</dc:creator>
  <cp:lastModifiedBy>mphillipy</cp:lastModifiedBy>
  <cp:revision>6</cp:revision>
  <dcterms:created xsi:type="dcterms:W3CDTF">2010-07-26T18:57:01Z</dcterms:created>
  <dcterms:modified xsi:type="dcterms:W3CDTF">2010-07-26T21:50:11Z</dcterms:modified>
</cp:coreProperties>
</file>