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893C3F-D283-4C5F-8F6E-93E7EC9A1C3F}" type="datetimeFigureOut">
              <a:rPr lang="en-US" smtClean="0"/>
              <a:pPr/>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AD843-04C5-4D3B-B5CB-85224A4138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93C3F-D283-4C5F-8F6E-93E7EC9A1C3F}" type="datetimeFigureOut">
              <a:rPr lang="en-US" smtClean="0"/>
              <a:pPr/>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AD843-04C5-4D3B-B5CB-85224A4138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93C3F-D283-4C5F-8F6E-93E7EC9A1C3F}" type="datetimeFigureOut">
              <a:rPr lang="en-US" smtClean="0"/>
              <a:pPr/>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AD843-04C5-4D3B-B5CB-85224A4138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93C3F-D283-4C5F-8F6E-93E7EC9A1C3F}" type="datetimeFigureOut">
              <a:rPr lang="en-US" smtClean="0"/>
              <a:pPr/>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AD843-04C5-4D3B-B5CB-85224A4138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893C3F-D283-4C5F-8F6E-93E7EC9A1C3F}" type="datetimeFigureOut">
              <a:rPr lang="en-US" smtClean="0"/>
              <a:pPr/>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AD843-04C5-4D3B-B5CB-85224A4138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893C3F-D283-4C5F-8F6E-93E7EC9A1C3F}" type="datetimeFigureOut">
              <a:rPr lang="en-US" smtClean="0"/>
              <a:pPr/>
              <a:t>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AD843-04C5-4D3B-B5CB-85224A4138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893C3F-D283-4C5F-8F6E-93E7EC9A1C3F}" type="datetimeFigureOut">
              <a:rPr lang="en-US" smtClean="0"/>
              <a:pPr/>
              <a:t>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1AD843-04C5-4D3B-B5CB-85224A4138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893C3F-D283-4C5F-8F6E-93E7EC9A1C3F}" type="datetimeFigureOut">
              <a:rPr lang="en-US" smtClean="0"/>
              <a:pPr/>
              <a:t>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1AD843-04C5-4D3B-B5CB-85224A4138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93C3F-D283-4C5F-8F6E-93E7EC9A1C3F}" type="datetimeFigureOut">
              <a:rPr lang="en-US" smtClean="0"/>
              <a:pPr/>
              <a:t>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1AD843-04C5-4D3B-B5CB-85224A4138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93C3F-D283-4C5F-8F6E-93E7EC9A1C3F}" type="datetimeFigureOut">
              <a:rPr lang="en-US" smtClean="0"/>
              <a:pPr/>
              <a:t>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AD843-04C5-4D3B-B5CB-85224A4138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93C3F-D283-4C5F-8F6E-93E7EC9A1C3F}" type="datetimeFigureOut">
              <a:rPr lang="en-US" smtClean="0"/>
              <a:pPr/>
              <a:t>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AD843-04C5-4D3B-B5CB-85224A4138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93C3F-D283-4C5F-8F6E-93E7EC9A1C3F}" type="datetimeFigureOut">
              <a:rPr lang="en-US" smtClean="0"/>
              <a:pPr/>
              <a:t>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AD843-04C5-4D3B-B5CB-85224A4138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Great Egret – 10 Years Later</a:t>
            </a:r>
            <a:endParaRPr lang="en-US" dirty="0"/>
          </a:p>
        </p:txBody>
      </p:sp>
      <p:sp>
        <p:nvSpPr>
          <p:cNvPr id="3" name="Subtitle 2"/>
          <p:cNvSpPr>
            <a:spLocks noGrp="1"/>
          </p:cNvSpPr>
          <p:nvPr>
            <p:ph type="subTitle" idx="1"/>
          </p:nvPr>
        </p:nvSpPr>
        <p:spPr/>
        <p:txBody>
          <a:bodyPr/>
          <a:lstStyle/>
          <a:p>
            <a:r>
              <a:rPr lang="en-US" dirty="0" smtClean="0"/>
              <a:t>Don McCrimmon</a:t>
            </a:r>
          </a:p>
          <a:p>
            <a:r>
              <a:rPr lang="en-US" dirty="0" smtClean="0"/>
              <a:t>Cazenovia College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010400" y="4343400"/>
            <a:ext cx="942975" cy="142875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and Future Everglades</a:t>
            </a:r>
            <a:endParaRPr lang="en-US" dirty="0"/>
          </a:p>
        </p:txBody>
      </p:sp>
      <p:sp>
        <p:nvSpPr>
          <p:cNvPr id="3" name="Content Placeholder 2"/>
          <p:cNvSpPr>
            <a:spLocks noGrp="1"/>
          </p:cNvSpPr>
          <p:nvPr>
            <p:ph sz="half" idx="1"/>
          </p:nvPr>
        </p:nvSpPr>
        <p:spPr/>
        <p:txBody>
          <a:bodyPr/>
          <a:lstStyle/>
          <a:p>
            <a:r>
              <a:rPr lang="en-US" dirty="0" smtClean="0"/>
              <a:t>Populations continued to increase in the first decade of the  21</a:t>
            </a:r>
            <a:r>
              <a:rPr lang="en-US" baseline="30000" dirty="0" smtClean="0"/>
              <a:t>st</a:t>
            </a:r>
            <a:r>
              <a:rPr lang="en-US" dirty="0" smtClean="0"/>
              <a:t> </a:t>
            </a:r>
            <a:r>
              <a:rPr lang="en-US" dirty="0"/>
              <a:t>Century, though among-year variation has also been significant</a:t>
            </a:r>
            <a:r>
              <a:rPr lang="en-US" dirty="0" smtClean="0"/>
              <a:t>.</a:t>
            </a:r>
          </a:p>
          <a:p>
            <a:pPr lvl="1"/>
            <a:r>
              <a:rPr lang="en-US" dirty="0" smtClean="0"/>
              <a:t> </a:t>
            </a:r>
            <a:r>
              <a:rPr lang="en-US" dirty="0"/>
              <a:t>6,000-7,000 pairs </a:t>
            </a:r>
            <a:r>
              <a:rPr lang="en-US" sz="1200" dirty="0"/>
              <a:t>(Ogden 1999. Cook &amp; </a:t>
            </a:r>
            <a:r>
              <a:rPr lang="en-US" sz="1200" dirty="0" err="1"/>
              <a:t>Kobza</a:t>
            </a:r>
            <a:r>
              <a:rPr lang="en-US" sz="1200" dirty="0"/>
              <a:t> 2009).</a:t>
            </a:r>
          </a:p>
          <a:p>
            <a:pPr lvl="1"/>
            <a:endParaRPr lang="en-US" dirty="0"/>
          </a:p>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5133701" y="1600200"/>
            <a:ext cx="306759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Present and Future Everglades</a:t>
            </a:r>
            <a:endParaRPr lang="en-US" dirty="0"/>
          </a:p>
        </p:txBody>
      </p:sp>
      <p:sp>
        <p:nvSpPr>
          <p:cNvPr id="3" name="Content Placeholder 2"/>
          <p:cNvSpPr>
            <a:spLocks noGrp="1"/>
          </p:cNvSpPr>
          <p:nvPr>
            <p:ph idx="1"/>
          </p:nvPr>
        </p:nvSpPr>
        <p:spPr>
          <a:xfrm>
            <a:off x="457200" y="762000"/>
            <a:ext cx="8229600" cy="4525963"/>
          </a:xfrm>
        </p:spPr>
        <p:txBody>
          <a:bodyPr>
            <a:normAutofit/>
          </a:bodyPr>
          <a:lstStyle/>
          <a:p>
            <a:r>
              <a:rPr lang="en-US" dirty="0"/>
              <a:t>The </a:t>
            </a:r>
            <a:r>
              <a:rPr lang="en-US" dirty="0" smtClean="0"/>
              <a:t>Everglades </a:t>
            </a:r>
            <a:r>
              <a:rPr lang="en-US" dirty="0"/>
              <a:t>restoration program </a:t>
            </a:r>
            <a:r>
              <a:rPr lang="en-US" dirty="0" smtClean="0"/>
              <a:t>will</a:t>
            </a:r>
          </a:p>
          <a:p>
            <a:pPr lvl="1"/>
            <a:r>
              <a:rPr lang="en-US" dirty="0" smtClean="0"/>
              <a:t>increase </a:t>
            </a:r>
            <a:r>
              <a:rPr lang="en-US" dirty="0"/>
              <a:t>flows of water into </a:t>
            </a:r>
            <a:r>
              <a:rPr lang="en-US" dirty="0" smtClean="0"/>
              <a:t>the Park</a:t>
            </a:r>
          </a:p>
          <a:p>
            <a:pPr lvl="1"/>
            <a:r>
              <a:rPr lang="en-US" dirty="0" smtClean="0"/>
              <a:t>reduce </a:t>
            </a:r>
            <a:r>
              <a:rPr lang="en-US" dirty="0"/>
              <a:t>the unnatural effects resulting from </a:t>
            </a:r>
            <a:r>
              <a:rPr lang="en-US" dirty="0" smtClean="0"/>
              <a:t>impoundments</a:t>
            </a:r>
          </a:p>
          <a:p>
            <a:pPr lvl="1"/>
            <a:r>
              <a:rPr lang="en-US" dirty="0" smtClean="0"/>
              <a:t>removal </a:t>
            </a:r>
            <a:r>
              <a:rPr lang="en-US" dirty="0"/>
              <a:t>of many internal Everglades levees may cause disruptions in Great Egret nesting patterns.</a:t>
            </a:r>
          </a:p>
        </p:txBody>
      </p:sp>
      <p:pic>
        <p:nvPicPr>
          <p:cNvPr id="8194" name="Picture 2"/>
          <p:cNvPicPr>
            <a:picLocks noGrp="1" noChangeAspect="1" noChangeArrowheads="1"/>
          </p:cNvPicPr>
          <p:nvPr>
            <p:ph sz="half" idx="4294967295"/>
          </p:nvPr>
        </p:nvPicPr>
        <p:blipFill>
          <a:blip r:embed="rId2" cstate="print"/>
          <a:srcRect/>
          <a:stretch>
            <a:fillRect/>
          </a:stretch>
        </p:blipFill>
        <p:spPr bwMode="auto">
          <a:xfrm>
            <a:off x="1828800" y="3886200"/>
            <a:ext cx="5191736" cy="2834640"/>
          </a:xfrm>
          <a:prstGeom prst="rect">
            <a:avLst/>
          </a:prstGeom>
          <a:noFill/>
          <a:ln w="9525">
            <a:noFill/>
            <a:miter lim="800000"/>
            <a:headEnd/>
            <a:tailEnd/>
          </a:ln>
          <a:effectLst/>
        </p:spPr>
      </p:pic>
      <p:sp>
        <p:nvSpPr>
          <p:cNvPr id="6" name="TextBox 5"/>
          <p:cNvSpPr txBox="1"/>
          <p:nvPr/>
        </p:nvSpPr>
        <p:spPr>
          <a:xfrm>
            <a:off x="7239000" y="6248400"/>
            <a:ext cx="1676400" cy="461665"/>
          </a:xfrm>
          <a:prstGeom prst="rect">
            <a:avLst/>
          </a:prstGeom>
          <a:noFill/>
        </p:spPr>
        <p:txBody>
          <a:bodyPr wrap="square" rtlCol="0">
            <a:spAutoFit/>
          </a:bodyPr>
          <a:lstStyle/>
          <a:p>
            <a:r>
              <a:rPr lang="en-US" sz="1200" dirty="0" smtClean="0"/>
              <a:t>National Academies Press</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and Future Everglades</a:t>
            </a:r>
            <a:endParaRPr lang="en-US" dirty="0"/>
          </a:p>
        </p:txBody>
      </p:sp>
      <p:sp>
        <p:nvSpPr>
          <p:cNvPr id="3" name="Content Placeholder 2"/>
          <p:cNvSpPr>
            <a:spLocks noGrp="1"/>
          </p:cNvSpPr>
          <p:nvPr>
            <p:ph sz="half" idx="1"/>
          </p:nvPr>
        </p:nvSpPr>
        <p:spPr/>
        <p:txBody>
          <a:bodyPr>
            <a:normAutofit fontScale="70000" lnSpcReduction="20000"/>
          </a:bodyPr>
          <a:lstStyle/>
          <a:p>
            <a:r>
              <a:rPr lang="en-US" sz="4000" dirty="0" smtClean="0"/>
              <a:t>Thus, there is a possible paradox or at least a lot of uncertainty</a:t>
            </a:r>
          </a:p>
          <a:p>
            <a:r>
              <a:rPr lang="en-US" dirty="0" smtClean="0"/>
              <a:t>Re-establishment of  </a:t>
            </a:r>
            <a:r>
              <a:rPr lang="en-US" dirty="0"/>
              <a:t>higher volumes of uninterrupted sheet flow </a:t>
            </a:r>
            <a:r>
              <a:rPr lang="en-US" dirty="0" smtClean="0"/>
              <a:t>will </a:t>
            </a:r>
            <a:r>
              <a:rPr lang="en-US" dirty="0"/>
              <a:t>also alter current patterns of abundance, distribution and availability of small fishes.  </a:t>
            </a:r>
            <a:endParaRPr lang="en-US" dirty="0" smtClean="0"/>
          </a:p>
          <a:p>
            <a:r>
              <a:rPr lang="en-US" dirty="0" smtClean="0"/>
              <a:t>It </a:t>
            </a:r>
            <a:r>
              <a:rPr lang="en-US" dirty="0"/>
              <a:t>is possible that increased numbers of nesting Great Egrets beginning in the late 1980s has been due to hydrological and ecological patterns that were comparatively stable between </a:t>
            </a:r>
            <a:r>
              <a:rPr lang="en-US" dirty="0" smtClean="0"/>
              <a:t>1980s-2000s</a:t>
            </a:r>
            <a:endParaRPr lang="en-US" dirty="0"/>
          </a:p>
        </p:txBody>
      </p:sp>
      <p:pic>
        <p:nvPicPr>
          <p:cNvPr id="9219" name="Picture 3"/>
          <p:cNvPicPr>
            <a:picLocks noGrp="1" noChangeAspect="1" noChangeArrowheads="1"/>
          </p:cNvPicPr>
          <p:nvPr>
            <p:ph sz="half" idx="2"/>
          </p:nvPr>
        </p:nvPicPr>
        <p:blipFill>
          <a:blip r:embed="rId2" cstate="print"/>
          <a:srcRect/>
          <a:stretch>
            <a:fillRect/>
          </a:stretch>
        </p:blipFill>
        <p:spPr bwMode="auto">
          <a:xfrm>
            <a:off x="4648200" y="2347360"/>
            <a:ext cx="4038600" cy="30316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Variables</a:t>
            </a:r>
            <a:br>
              <a:rPr lang="en-US" dirty="0" smtClean="0"/>
            </a:br>
            <a:endParaRPr lang="en-US" dirty="0"/>
          </a:p>
        </p:txBody>
      </p:sp>
      <p:sp>
        <p:nvSpPr>
          <p:cNvPr id="3" name="Content Placeholder 2"/>
          <p:cNvSpPr>
            <a:spLocks noGrp="1"/>
          </p:cNvSpPr>
          <p:nvPr>
            <p:ph sz="half" idx="1"/>
          </p:nvPr>
        </p:nvSpPr>
        <p:spPr/>
        <p:txBody>
          <a:bodyPr>
            <a:normAutofit fontScale="62500" lnSpcReduction="20000"/>
          </a:bodyPr>
          <a:lstStyle/>
          <a:p>
            <a:r>
              <a:rPr lang="en-US" sz="4400" dirty="0" smtClean="0"/>
              <a:t>In the 2001 publication, evaluation </a:t>
            </a:r>
            <a:r>
              <a:rPr lang="en-US" sz="4400" dirty="0"/>
              <a:t>of mercury concentrations in eggs, livers, and feathers of Great Egrets from a variety of studies suggested the threshold for impaired reproduction may have been exceeded in some individuals </a:t>
            </a:r>
            <a:r>
              <a:rPr lang="en-US" sz="2200" dirty="0" smtClean="0"/>
              <a:t>(</a:t>
            </a:r>
            <a:r>
              <a:rPr lang="en-US" sz="2200" dirty="0" err="1" smtClean="0"/>
              <a:t>Rumbold</a:t>
            </a:r>
            <a:r>
              <a:rPr lang="en-US" sz="2200" dirty="0" smtClean="0"/>
              <a:t> </a:t>
            </a:r>
            <a:r>
              <a:rPr lang="en-US" sz="2200" dirty="0"/>
              <a:t>et al. </a:t>
            </a:r>
            <a:r>
              <a:rPr lang="en-US" sz="2200" dirty="0" smtClean="0"/>
              <a:t>1999)</a:t>
            </a:r>
          </a:p>
          <a:p>
            <a:endParaRPr lang="en-US" dirty="0"/>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4648200" y="2667714"/>
            <a:ext cx="4038600" cy="239093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Variables</a:t>
            </a:r>
            <a:br>
              <a:rPr lang="en-US" dirty="0" smtClean="0"/>
            </a:br>
            <a:endParaRPr lang="en-US" dirty="0"/>
          </a:p>
        </p:txBody>
      </p:sp>
      <p:sp>
        <p:nvSpPr>
          <p:cNvPr id="3" name="Content Placeholder 2"/>
          <p:cNvSpPr>
            <a:spLocks noGrp="1"/>
          </p:cNvSpPr>
          <p:nvPr>
            <p:ph sz="half" idx="1"/>
          </p:nvPr>
        </p:nvSpPr>
        <p:spPr/>
        <p:txBody>
          <a:bodyPr>
            <a:normAutofit fontScale="92500" lnSpcReduction="20000"/>
          </a:bodyPr>
          <a:lstStyle/>
          <a:p>
            <a:r>
              <a:rPr lang="en-US" sz="2400" dirty="0" smtClean="0"/>
              <a:t>However, mercury concentrations in the aggregate diet of free ranging Everglades Great Egrets appear to have declined by 67% from 1994 – 2000, attributed to the decline in mercury availability in the wetland food web. </a:t>
            </a:r>
            <a:r>
              <a:rPr lang="en-US" sz="1400" dirty="0" smtClean="0"/>
              <a:t>(Frederick 2002), </a:t>
            </a:r>
          </a:p>
          <a:p>
            <a:r>
              <a:rPr lang="en-US" sz="2400" dirty="0" smtClean="0"/>
              <a:t>Similarly,  other data indicate that levels of total mercury in both eggs and feathers of Everglades Great Egrets in 1999 and 2000 were lower than for samples collected in 1993-1995.  </a:t>
            </a:r>
            <a:r>
              <a:rPr lang="en-US" sz="1400" dirty="0" smtClean="0"/>
              <a:t>(</a:t>
            </a:r>
            <a:r>
              <a:rPr lang="en-US" sz="1400" dirty="0" err="1" smtClean="0"/>
              <a:t>Rumbold</a:t>
            </a:r>
            <a:r>
              <a:rPr lang="en-US" sz="1400" dirty="0" smtClean="0"/>
              <a:t> et al. 2001) </a:t>
            </a:r>
          </a:p>
          <a:p>
            <a:endParaRPr lang="en-US" sz="2200" dirty="0" smtClean="0"/>
          </a:p>
          <a:p>
            <a:endParaRPr lang="en-US"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4648200" y="2494545"/>
            <a:ext cx="4038600" cy="273727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Monitoring</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Conservation Status</a:t>
            </a:r>
          </a:p>
          <a:p>
            <a:pPr lvl="1"/>
            <a:r>
              <a:rPr lang="en-US" dirty="0"/>
              <a:t>Considered Threatened in Connecticut and Pennsylvania, but not in New York </a:t>
            </a:r>
            <a:r>
              <a:rPr lang="en-US" sz="1200" dirty="0"/>
              <a:t>(</a:t>
            </a:r>
            <a:r>
              <a:rPr lang="en-US" sz="1200" dirty="0" smtClean="0"/>
              <a:t>McCrimmon </a:t>
            </a:r>
            <a:r>
              <a:rPr lang="en-US" sz="1200" dirty="0"/>
              <a:t>2008</a:t>
            </a:r>
            <a:r>
              <a:rPr lang="en-US" sz="1200" dirty="0" smtClean="0"/>
              <a:t>)</a:t>
            </a:r>
          </a:p>
          <a:p>
            <a:pPr lvl="1"/>
            <a:r>
              <a:rPr lang="en-US" sz="2800" dirty="0" smtClean="0"/>
              <a:t>In Florida a </a:t>
            </a:r>
            <a:r>
              <a:rPr lang="en-US" sz="2800" dirty="0"/>
              <a:t>Species of Special Concern because of wetland loss </a:t>
            </a:r>
            <a:r>
              <a:rPr lang="en-US" sz="2800" dirty="0" smtClean="0"/>
              <a:t>and </a:t>
            </a:r>
            <a:r>
              <a:rPr lang="en-US" sz="2800" dirty="0"/>
              <a:t>alteration of natural hydrologic regimes. </a:t>
            </a:r>
            <a:endParaRPr lang="en-US" sz="2800" dirty="0" smtClean="0"/>
          </a:p>
          <a:p>
            <a:pPr lvl="1"/>
            <a:r>
              <a:rPr lang="en-US" sz="2800" dirty="0" smtClean="0"/>
              <a:t>Continent-wide</a:t>
            </a:r>
            <a:r>
              <a:rPr lang="en-US" sz="2800" dirty="0"/>
              <a:t>, the North American </a:t>
            </a:r>
            <a:r>
              <a:rPr lang="en-US" sz="2800" dirty="0" err="1"/>
              <a:t>Waterbird</a:t>
            </a:r>
            <a:r>
              <a:rPr lang="en-US" sz="2800" dirty="0"/>
              <a:t> Conservation Plan </a:t>
            </a:r>
            <a:r>
              <a:rPr lang="en-US" sz="2800" dirty="0" smtClean="0"/>
              <a:t>considers </a:t>
            </a:r>
            <a:r>
              <a:rPr lang="en-US" sz="2800" dirty="0"/>
              <a:t>Great Egret populations  not currently at risk</a:t>
            </a:r>
            <a:r>
              <a:rPr lang="en-US" sz="2800" dirty="0" smtClean="0"/>
              <a:t>. </a:t>
            </a:r>
            <a:r>
              <a:rPr lang="en-US" sz="1500" dirty="0" smtClean="0"/>
              <a:t>(</a:t>
            </a:r>
            <a:r>
              <a:rPr lang="en-US" sz="1500" dirty="0" err="1" smtClean="0"/>
              <a:t>Kushlan</a:t>
            </a:r>
            <a:r>
              <a:rPr lang="en-US" sz="1500" dirty="0" smtClean="0"/>
              <a:t> et al. 2002)</a:t>
            </a:r>
          </a:p>
          <a:p>
            <a:pPr lvl="1"/>
            <a:endParaRPr lang="en-US" sz="1500" dirty="0"/>
          </a:p>
          <a:p>
            <a:pPr lvl="1"/>
            <a:endParaRPr lang="en-US" sz="2800" dirty="0"/>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4648200" y="2251533"/>
            <a:ext cx="4038600" cy="322329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Monitoring</a:t>
            </a:r>
            <a:endParaRPr lang="en-US" dirty="0"/>
          </a:p>
        </p:txBody>
      </p:sp>
      <p:sp>
        <p:nvSpPr>
          <p:cNvPr id="3" name="Content Placeholder 2"/>
          <p:cNvSpPr>
            <a:spLocks noGrp="1"/>
          </p:cNvSpPr>
          <p:nvPr>
            <p:ph sz="half" idx="1"/>
          </p:nvPr>
        </p:nvSpPr>
        <p:spPr/>
        <p:txBody>
          <a:bodyPr>
            <a:normAutofit fontScale="25000" lnSpcReduction="20000"/>
          </a:bodyPr>
          <a:lstStyle/>
          <a:p>
            <a:r>
              <a:rPr lang="en-US" sz="8000" dirty="0" smtClean="0"/>
              <a:t>Monitoring of nesting colonies on a local basis is typically done by counts of active nests from the ground.  Aerial surveys for larger areas are typical and cost effective. </a:t>
            </a:r>
          </a:p>
          <a:p>
            <a:r>
              <a:rPr lang="en-US" sz="8000" dirty="0" smtClean="0"/>
              <a:t>Recent empirical studies strongly suggests that, when compared to ground counts,  not only do aerial surveys often significantly undercount populations of very detectable species such as Great Egrets, there may be substantial variation in aerial surveys themselves. </a:t>
            </a:r>
            <a:r>
              <a:rPr lang="en-US" sz="4800" dirty="0" smtClean="0"/>
              <a:t>(Frederick et al. 2003, Conroy et al. 2008, Williams et al. 2008) </a:t>
            </a:r>
          </a:p>
          <a:p>
            <a:r>
              <a:rPr lang="en-US" sz="8000" dirty="0" smtClean="0"/>
              <a:t>The use of dual observers,  double counting, or other calibration methods  to reduce such variation is recommended.</a:t>
            </a:r>
          </a:p>
          <a:p>
            <a:endParaRPr lang="en-US" sz="3200"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4800600" y="3962400"/>
            <a:ext cx="4038600" cy="268200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5791200" y="1219200"/>
            <a:ext cx="2030488" cy="265176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570 in </a:t>
            </a:r>
            <a:r>
              <a:rPr lang="en-US" i="1" dirty="0" smtClean="0"/>
              <a:t>The Birds of North America</a:t>
            </a:r>
            <a:endParaRPr lang="en-US" dirty="0"/>
          </a:p>
        </p:txBody>
      </p:sp>
      <p:sp>
        <p:nvSpPr>
          <p:cNvPr id="3" name="Content Placeholder 2"/>
          <p:cNvSpPr>
            <a:spLocks noGrp="1"/>
          </p:cNvSpPr>
          <p:nvPr>
            <p:ph idx="1"/>
          </p:nvPr>
        </p:nvSpPr>
        <p:spPr>
          <a:xfrm>
            <a:off x="457200" y="1600200"/>
            <a:ext cx="4191000" cy="4525963"/>
          </a:xfrm>
        </p:spPr>
        <p:txBody>
          <a:bodyPr>
            <a:normAutofit fontScale="92500"/>
          </a:bodyPr>
          <a:lstStyle/>
          <a:p>
            <a:r>
              <a:rPr lang="en-US" dirty="0" smtClean="0"/>
              <a:t>The species account for the Great Egret (</a:t>
            </a:r>
            <a:r>
              <a:rPr lang="en-US" i="1" dirty="0" err="1" smtClean="0"/>
              <a:t>Ardea</a:t>
            </a:r>
            <a:r>
              <a:rPr lang="en-US" i="1" dirty="0" smtClean="0"/>
              <a:t> </a:t>
            </a:r>
            <a:r>
              <a:rPr lang="en-US" dirty="0" smtClean="0"/>
              <a:t>alba) </a:t>
            </a:r>
          </a:p>
          <a:p>
            <a:r>
              <a:rPr lang="en-US" dirty="0" smtClean="0"/>
              <a:t>First </a:t>
            </a:r>
            <a:r>
              <a:rPr lang="en-US" dirty="0"/>
              <a:t>published in 2001 </a:t>
            </a:r>
            <a:endParaRPr lang="en-US" dirty="0" smtClean="0"/>
          </a:p>
          <a:p>
            <a:r>
              <a:rPr lang="en-US" dirty="0" smtClean="0"/>
              <a:t>For 2011, updated </a:t>
            </a:r>
            <a:r>
              <a:rPr lang="en-US" dirty="0"/>
              <a:t>and expanded</a:t>
            </a:r>
            <a:r>
              <a:rPr lang="en-US" dirty="0" smtClean="0"/>
              <a:t>,</a:t>
            </a:r>
          </a:p>
          <a:p>
            <a:pPr lvl="1"/>
            <a:r>
              <a:rPr lang="en-US" dirty="0" smtClean="0"/>
              <a:t>total </a:t>
            </a:r>
            <a:r>
              <a:rPr lang="en-US" dirty="0"/>
              <a:t>of 276 </a:t>
            </a:r>
            <a:r>
              <a:rPr lang="en-US" dirty="0" smtClean="0"/>
              <a:t>references</a:t>
            </a:r>
          </a:p>
          <a:p>
            <a:pPr lvl="1"/>
            <a:r>
              <a:rPr lang="en-US" dirty="0" smtClean="0"/>
              <a:t> </a:t>
            </a:r>
            <a:r>
              <a:rPr lang="en-US" dirty="0"/>
              <a:t>59 </a:t>
            </a:r>
            <a:r>
              <a:rPr lang="en-US" dirty="0" smtClean="0"/>
              <a:t>are new  </a:t>
            </a:r>
            <a:r>
              <a:rPr lang="en-US" dirty="0"/>
              <a:t>– a 27% increase. </a:t>
            </a:r>
          </a:p>
        </p:txBody>
      </p:sp>
      <p:pic>
        <p:nvPicPr>
          <p:cNvPr id="1026" name="Picture 2"/>
          <p:cNvPicPr>
            <a:picLocks noChangeAspect="1" noChangeArrowheads="1"/>
          </p:cNvPicPr>
          <p:nvPr/>
        </p:nvPicPr>
        <p:blipFill>
          <a:blip r:embed="rId2" cstate="print"/>
          <a:srcRect/>
          <a:stretch>
            <a:fillRect/>
          </a:stretch>
        </p:blipFill>
        <p:spPr bwMode="auto">
          <a:xfrm>
            <a:off x="5410200" y="1524000"/>
            <a:ext cx="3438525" cy="51435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Much New Information on Food Habits (18 New Citations)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Foraging Microhabitat</a:t>
            </a:r>
          </a:p>
          <a:p>
            <a:pPr lvl="1"/>
            <a:r>
              <a:rPr lang="en-US" dirty="0"/>
              <a:t>Will forage at both shallow and deeper water depths but preference may be for shallower areas </a:t>
            </a:r>
            <a:r>
              <a:rPr lang="en-US" sz="1300" dirty="0"/>
              <a:t>(</a:t>
            </a:r>
            <a:r>
              <a:rPr lang="en-US" sz="1300" dirty="0" err="1"/>
              <a:t>Gawlik</a:t>
            </a:r>
            <a:r>
              <a:rPr lang="en-US" sz="1300" dirty="0"/>
              <a:t> 2002</a:t>
            </a:r>
            <a:r>
              <a:rPr lang="en-US" sz="1300" dirty="0" smtClean="0"/>
              <a:t>).</a:t>
            </a:r>
          </a:p>
          <a:p>
            <a:pPr lvl="1"/>
            <a:r>
              <a:rPr lang="en-US" dirty="0"/>
              <a:t>In contrast </a:t>
            </a:r>
            <a:r>
              <a:rPr lang="en-US" dirty="0" smtClean="0"/>
              <a:t>to White Ibis </a:t>
            </a:r>
            <a:r>
              <a:rPr lang="en-US" dirty="0"/>
              <a:t>(</a:t>
            </a:r>
            <a:r>
              <a:rPr lang="en-US" i="1" dirty="0" err="1"/>
              <a:t>Eudocimus</a:t>
            </a:r>
            <a:r>
              <a:rPr lang="en-US" i="1" dirty="0"/>
              <a:t> </a:t>
            </a:r>
            <a:r>
              <a:rPr lang="en-US" i="1" dirty="0" err="1"/>
              <a:t>albus</a:t>
            </a:r>
            <a:r>
              <a:rPr lang="en-US" dirty="0"/>
              <a:t>) that forages in areas only when prey availability is high, Great Egrets will continue foraging in areas where prey availability is reduced </a:t>
            </a:r>
            <a:r>
              <a:rPr lang="en-US" sz="1300" dirty="0"/>
              <a:t>(</a:t>
            </a:r>
            <a:r>
              <a:rPr lang="en-US" sz="1300" dirty="0" err="1"/>
              <a:t>Gawlik</a:t>
            </a:r>
            <a:r>
              <a:rPr lang="en-US" sz="1300" dirty="0"/>
              <a:t> 2002, Herring et al. 2010, Lance et al. 2010).</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2523685"/>
            <a:ext cx="4038600" cy="267899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Much New Information on Food Habits</a:t>
            </a:r>
            <a:endParaRPr lang="en-US" dirty="0"/>
          </a:p>
        </p:txBody>
      </p:sp>
      <p:sp>
        <p:nvSpPr>
          <p:cNvPr id="3" name="Content Placeholder 2"/>
          <p:cNvSpPr>
            <a:spLocks noGrp="1"/>
          </p:cNvSpPr>
          <p:nvPr>
            <p:ph sz="half" idx="1"/>
          </p:nvPr>
        </p:nvSpPr>
        <p:spPr/>
        <p:txBody>
          <a:bodyPr>
            <a:normAutofit/>
          </a:bodyPr>
          <a:lstStyle/>
          <a:p>
            <a:r>
              <a:rPr lang="en-US" dirty="0" smtClean="0"/>
              <a:t>Foraging Microhabitat</a:t>
            </a:r>
          </a:p>
          <a:p>
            <a:pPr lvl="1"/>
            <a:r>
              <a:rPr lang="en-US" dirty="0" smtClean="0"/>
              <a:t>Rhode </a:t>
            </a:r>
            <a:r>
              <a:rPr lang="en-US" dirty="0"/>
              <a:t>Island,  Great Egrets strongly preferred salt marsh pools,  mosquito control ditches were rarely used for foraging and the species was never detected in </a:t>
            </a:r>
            <a:r>
              <a:rPr lang="en-US" i="1" dirty="0" err="1"/>
              <a:t>Phragmites</a:t>
            </a:r>
            <a:r>
              <a:rPr lang="en-US" i="1" dirty="0"/>
              <a:t> </a:t>
            </a:r>
            <a:r>
              <a:rPr lang="en-US" i="1" dirty="0" err="1"/>
              <a:t>australis</a:t>
            </a:r>
            <a:r>
              <a:rPr lang="en-US" dirty="0"/>
              <a:t> stands  </a:t>
            </a:r>
            <a:r>
              <a:rPr lang="en-US" sz="1200" dirty="0"/>
              <a:t>(Trocki,C. L. and P. W. C. Paton 2006)</a:t>
            </a: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8200" y="2152821"/>
            <a:ext cx="4038600" cy="3420721"/>
          </a:xfrm>
          <a:prstGeom prst="rect">
            <a:avLst/>
          </a:prstGeom>
          <a:noFill/>
          <a:ln w="9525">
            <a:noFill/>
            <a:miter lim="800000"/>
            <a:headEnd/>
            <a:tailEnd/>
          </a:ln>
          <a:effectLst/>
        </p:spPr>
      </p:pic>
      <p:sp>
        <p:nvSpPr>
          <p:cNvPr id="7" name="TextBox 6"/>
          <p:cNvSpPr txBox="1"/>
          <p:nvPr/>
        </p:nvSpPr>
        <p:spPr>
          <a:xfrm>
            <a:off x="4724400" y="5715000"/>
            <a:ext cx="3962400" cy="461665"/>
          </a:xfrm>
          <a:prstGeom prst="rect">
            <a:avLst/>
          </a:prstGeom>
          <a:noFill/>
        </p:spPr>
        <p:txBody>
          <a:bodyPr wrap="square" rtlCol="0">
            <a:spAutoFit/>
          </a:bodyPr>
          <a:lstStyle/>
          <a:p>
            <a:r>
              <a:rPr lang="en-US" sz="1200" u="none" strike="noStrike" dirty="0" smtClean="0"/>
              <a:t>wildphotosphotography.com</a:t>
            </a:r>
            <a:r>
              <a:rPr lang="en-US" sz="1200" dirty="0" smtClean="0"/>
              <a:t/>
            </a:r>
            <a:br>
              <a:rPr lang="en-US" sz="1200" dirty="0" smtClean="0"/>
            </a:b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studies of foraging habitat conducted during breeding season.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In </a:t>
            </a:r>
            <a:r>
              <a:rPr lang="en-US" dirty="0"/>
              <a:t>winter in Texas, non-breeding Great Egrets open water feeding habitats overlapped extensively with Reddish Egrets and Tricolored Herons, showing preferences for salt-marsh lakes (areas &gt; 100 m</a:t>
            </a:r>
            <a:r>
              <a:rPr lang="en-US" baseline="30000" dirty="0"/>
              <a:t>2</a:t>
            </a:r>
            <a:r>
              <a:rPr lang="en-US" dirty="0"/>
              <a:t>) and  </a:t>
            </a:r>
            <a:r>
              <a:rPr lang="en-US" baseline="30000" dirty="0"/>
              <a:t> </a:t>
            </a:r>
            <a:r>
              <a:rPr lang="en-US" dirty="0"/>
              <a:t>pools (&lt; 4 m</a:t>
            </a:r>
            <a:r>
              <a:rPr lang="en-US" baseline="30000" dirty="0"/>
              <a:t>2</a:t>
            </a:r>
            <a:r>
              <a:rPr lang="en-US" dirty="0"/>
              <a:t>) </a:t>
            </a:r>
            <a:r>
              <a:rPr lang="en-US" sz="1300" dirty="0"/>
              <a:t>(Chavez-Ramirez and Slack 1995). </a:t>
            </a:r>
          </a:p>
          <a:p>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8200" y="2134660"/>
            <a:ext cx="4038600" cy="3457042"/>
          </a:xfrm>
          <a:prstGeom prst="rect">
            <a:avLst/>
          </a:prstGeom>
          <a:noFill/>
          <a:ln w="9525">
            <a:noFill/>
            <a:miter lim="800000"/>
            <a:headEnd/>
            <a:tailEnd/>
          </a:ln>
          <a:effectLst/>
        </p:spPr>
      </p:pic>
      <p:sp>
        <p:nvSpPr>
          <p:cNvPr id="6" name="TextBox 5"/>
          <p:cNvSpPr txBox="1"/>
          <p:nvPr/>
        </p:nvSpPr>
        <p:spPr>
          <a:xfrm>
            <a:off x="4648200" y="5867400"/>
            <a:ext cx="3733800" cy="553998"/>
          </a:xfrm>
          <a:prstGeom prst="rect">
            <a:avLst/>
          </a:prstGeom>
          <a:noFill/>
        </p:spPr>
        <p:txBody>
          <a:bodyPr wrap="square" rtlCol="0">
            <a:spAutoFit/>
          </a:bodyPr>
          <a:lstStyle/>
          <a:p>
            <a:r>
              <a:rPr lang="en-US" sz="1200" dirty="0" smtClean="0"/>
              <a:t>http://www.flickr.com/photos/barloventomagico/with/4265166636</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spatial scale at which data are collected and analyzed is important for the interpretation of foraging habitat</a:t>
            </a:r>
            <a:endParaRPr lang="en-US" dirty="0"/>
          </a:p>
        </p:txBody>
      </p:sp>
      <p:sp>
        <p:nvSpPr>
          <p:cNvPr id="3" name="Content Placeholder 2"/>
          <p:cNvSpPr>
            <a:spLocks noGrp="1"/>
          </p:cNvSpPr>
          <p:nvPr>
            <p:ph sz="half" idx="1"/>
          </p:nvPr>
        </p:nvSpPr>
        <p:spPr>
          <a:xfrm>
            <a:off x="457200" y="1951037"/>
            <a:ext cx="4038600" cy="4525963"/>
          </a:xfrm>
        </p:spPr>
        <p:txBody>
          <a:bodyPr>
            <a:noAutofit/>
          </a:bodyPr>
          <a:lstStyle/>
          <a:p>
            <a:r>
              <a:rPr lang="en-US" sz="1800" dirty="0" smtClean="0"/>
              <a:t>Stolen </a:t>
            </a:r>
            <a:r>
              <a:rPr lang="en-US" sz="1800" dirty="0"/>
              <a:t>et al. (2007) partitioned Indian River, Florida habitat at scales of five, ten and 15 km from nesting </a:t>
            </a:r>
            <a:r>
              <a:rPr lang="en-US" sz="1800" dirty="0" smtClean="0"/>
              <a:t>colonies</a:t>
            </a:r>
          </a:p>
          <a:p>
            <a:pPr lvl="1"/>
            <a:r>
              <a:rPr lang="en-US" sz="1800" dirty="0" smtClean="0"/>
              <a:t>At </a:t>
            </a:r>
            <a:r>
              <a:rPr lang="en-US" sz="1800" dirty="0"/>
              <a:t>the broadest spatial scale Great Egrets used impounded salt marsh and estuarine edge habitat more than expected based on availability of those habitat types. </a:t>
            </a:r>
            <a:endParaRPr lang="en-US" sz="1800" dirty="0" smtClean="0"/>
          </a:p>
          <a:p>
            <a:pPr lvl="1"/>
            <a:r>
              <a:rPr lang="en-US" sz="1800" dirty="0" smtClean="0"/>
              <a:t> </a:t>
            </a:r>
            <a:r>
              <a:rPr lang="en-US" sz="1800" dirty="0"/>
              <a:t>However, at more local scales, habitat use more closely matched availability.  </a:t>
            </a:r>
            <a:endParaRPr lang="en-US" sz="1800" dirty="0" smtClean="0"/>
          </a:p>
          <a:p>
            <a:r>
              <a:rPr lang="en-US" sz="1800" b="1" dirty="0" smtClean="0"/>
              <a:t>Thus</a:t>
            </a:r>
            <a:r>
              <a:rPr lang="en-US" sz="1800" b="1" dirty="0"/>
              <a:t>, selection patterns can depend both upon the scale chosen for analysis, in addition to the habitat categories used per se.</a:t>
            </a:r>
          </a:p>
          <a:p>
            <a:endParaRPr lang="en-US" sz="18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873326" y="2027237"/>
            <a:ext cx="3588348"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Energetics</a:t>
            </a:r>
            <a:r>
              <a:rPr lang="en-US" dirty="0" smtClean="0"/>
              <a:t>!</a:t>
            </a:r>
            <a:endParaRPr lang="en-US" dirty="0"/>
          </a:p>
        </p:txBody>
      </p:sp>
      <p:sp>
        <p:nvSpPr>
          <p:cNvPr id="3" name="Content Placeholder 2"/>
          <p:cNvSpPr>
            <a:spLocks noGrp="1"/>
          </p:cNvSpPr>
          <p:nvPr>
            <p:ph sz="half" idx="1"/>
          </p:nvPr>
        </p:nvSpPr>
        <p:spPr/>
        <p:txBody>
          <a:bodyPr>
            <a:normAutofit lnSpcReduction="10000"/>
          </a:bodyPr>
          <a:lstStyle/>
          <a:p>
            <a:r>
              <a:rPr lang="en-US" dirty="0"/>
              <a:t>In Kansas, Great Egrets </a:t>
            </a:r>
            <a:r>
              <a:rPr lang="en-US" b="1" dirty="0" smtClean="0"/>
              <a:t>(</a:t>
            </a:r>
            <a:r>
              <a:rPr lang="en-US" b="1" dirty="0"/>
              <a:t>49.6 W ± 10.9 SE) </a:t>
            </a:r>
            <a:r>
              <a:rPr lang="en-US" dirty="0"/>
              <a:t>had a higher rate of gross energy intake than Snowy Egrets </a:t>
            </a:r>
            <a:r>
              <a:rPr lang="en-US" b="1" dirty="0"/>
              <a:t>(15.5 W ± 2.9 SE)</a:t>
            </a:r>
            <a:r>
              <a:rPr lang="en-US" dirty="0"/>
              <a:t> when foraging principally on sand shiners (</a:t>
            </a:r>
            <a:r>
              <a:rPr lang="en-US" i="1" dirty="0" err="1"/>
              <a:t>Notropis</a:t>
            </a:r>
            <a:r>
              <a:rPr lang="en-US" i="1" dirty="0"/>
              <a:t> </a:t>
            </a:r>
            <a:r>
              <a:rPr lang="en-US" i="1" dirty="0" err="1"/>
              <a:t>stramineus</a:t>
            </a:r>
            <a:r>
              <a:rPr lang="en-US" dirty="0"/>
              <a:t>) and red shiners (</a:t>
            </a:r>
            <a:r>
              <a:rPr lang="en-US" i="1" dirty="0" err="1"/>
              <a:t>Cyprinella</a:t>
            </a:r>
            <a:r>
              <a:rPr lang="en-US" i="1" dirty="0"/>
              <a:t> </a:t>
            </a:r>
            <a:r>
              <a:rPr lang="en-US" i="1" dirty="0" err="1"/>
              <a:t>lutrensis</a:t>
            </a:r>
            <a:r>
              <a:rPr lang="en-US" dirty="0"/>
              <a:t>). </a:t>
            </a:r>
            <a:r>
              <a:rPr lang="en-US" sz="1300" dirty="0"/>
              <a:t>(Maccarone and Brzorad 2007)</a:t>
            </a:r>
          </a:p>
          <a:p>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648200" y="2518327"/>
            <a:ext cx="4038600" cy="26897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Energetics</a:t>
            </a:r>
            <a:r>
              <a:rPr lang="en-US" dirty="0" smtClean="0"/>
              <a:t>!</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In an estuarine environment in New York-New Jersey, </a:t>
            </a:r>
            <a:r>
              <a:rPr lang="en-US" dirty="0" smtClean="0"/>
              <a:t>showed </a:t>
            </a:r>
            <a:r>
              <a:rPr lang="en-US" dirty="0"/>
              <a:t>greatest energetic gain (</a:t>
            </a:r>
            <a:r>
              <a:rPr lang="en-US" b="1" dirty="0"/>
              <a:t>227.0 W</a:t>
            </a:r>
            <a:r>
              <a:rPr lang="en-US" dirty="0"/>
              <a:t>) from </a:t>
            </a:r>
            <a:r>
              <a:rPr lang="en-US" i="1" dirty="0" err="1"/>
              <a:t>Fundulus</a:t>
            </a:r>
            <a:r>
              <a:rPr lang="en-US" i="1" dirty="0"/>
              <a:t> </a:t>
            </a:r>
            <a:r>
              <a:rPr lang="en-US" i="1" dirty="0" err="1"/>
              <a:t>heteroclitus</a:t>
            </a:r>
            <a:r>
              <a:rPr lang="en-US" i="1" dirty="0"/>
              <a:t> </a:t>
            </a:r>
            <a:r>
              <a:rPr lang="en-US" dirty="0"/>
              <a:t>in May (spring) than August (summer). </a:t>
            </a:r>
            <a:r>
              <a:rPr lang="en-US" sz="1500" dirty="0" smtClean="0"/>
              <a:t>Brzorad and </a:t>
            </a:r>
            <a:r>
              <a:rPr lang="en-US" sz="1500" dirty="0" err="1" smtClean="0"/>
              <a:t>Maccrone</a:t>
            </a:r>
            <a:r>
              <a:rPr lang="en-US" sz="1500" dirty="0" smtClean="0"/>
              <a:t> (2004) </a:t>
            </a:r>
          </a:p>
          <a:p>
            <a:r>
              <a:rPr lang="en-US" dirty="0" smtClean="0"/>
              <a:t>Compared </a:t>
            </a:r>
            <a:r>
              <a:rPr lang="en-US" dirty="0"/>
              <a:t>to Snowy Egrets, Great Egrets expended more energy in striking prey (</a:t>
            </a:r>
            <a:r>
              <a:rPr lang="en-US" b="1" dirty="0"/>
              <a:t>0.34 J, 0.30 W/strike </a:t>
            </a:r>
            <a:r>
              <a:rPr lang="en-US" dirty="0" err="1"/>
              <a:t>vs</a:t>
            </a:r>
            <a:r>
              <a:rPr lang="en-US" dirty="0"/>
              <a:t> </a:t>
            </a:r>
            <a:r>
              <a:rPr lang="en-US" b="1" dirty="0"/>
              <a:t>4.15 J, 4.88 W/strike</a:t>
            </a:r>
            <a:r>
              <a:rPr lang="en-US" sz="1700" dirty="0"/>
              <a:t>). </a:t>
            </a:r>
            <a:r>
              <a:rPr lang="en-US" sz="1500" dirty="0" smtClean="0"/>
              <a:t>Brzorad and </a:t>
            </a:r>
            <a:r>
              <a:rPr lang="en-US" sz="1500" dirty="0" err="1" smtClean="0"/>
              <a:t>Maccrone</a:t>
            </a:r>
            <a:r>
              <a:rPr lang="en-US" sz="1500" dirty="0" smtClean="0"/>
              <a:t> (2004) </a:t>
            </a:r>
          </a:p>
          <a:p>
            <a:r>
              <a:rPr lang="en-US" dirty="0" smtClean="0"/>
              <a:t>During </a:t>
            </a:r>
            <a:r>
              <a:rPr lang="en-US" dirty="0"/>
              <a:t>the breeding season, flight comprised </a:t>
            </a:r>
            <a:r>
              <a:rPr lang="en-US" b="1" dirty="0"/>
              <a:t>25.9%</a:t>
            </a:r>
            <a:r>
              <a:rPr lang="en-US" dirty="0"/>
              <a:t> of the total energy budget  for Great Egrets </a:t>
            </a:r>
            <a:r>
              <a:rPr lang="en-US" sz="1500" dirty="0"/>
              <a:t>(Maccarone et al. 2008).</a:t>
            </a:r>
          </a:p>
          <a:p>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739084" y="2517775"/>
            <a:ext cx="3856832" cy="269081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874698" y="5410200"/>
            <a:ext cx="1068902" cy="274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(20 New Citations)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Everglades Population Estimates</a:t>
            </a:r>
          </a:p>
          <a:p>
            <a:pPr lvl="1"/>
            <a:r>
              <a:rPr lang="en-US" dirty="0" smtClean="0"/>
              <a:t>Comprehensive</a:t>
            </a:r>
            <a:r>
              <a:rPr lang="en-US" dirty="0"/>
              <a:t>, multisource data base subsequently compiled and analyzed by </a:t>
            </a:r>
            <a:r>
              <a:rPr lang="en-US" dirty="0" err="1"/>
              <a:t>Crozier</a:t>
            </a:r>
            <a:r>
              <a:rPr lang="en-US" dirty="0"/>
              <a:t> and </a:t>
            </a:r>
            <a:r>
              <a:rPr lang="en-US" dirty="0" err="1"/>
              <a:t>Gawlik</a:t>
            </a:r>
            <a:r>
              <a:rPr lang="en-US" dirty="0"/>
              <a:t> (2003</a:t>
            </a:r>
            <a:r>
              <a:rPr lang="en-US" dirty="0" smtClean="0"/>
              <a:t>)</a:t>
            </a:r>
          </a:p>
          <a:p>
            <a:pPr lvl="1"/>
            <a:r>
              <a:rPr lang="en-US" dirty="0" smtClean="0"/>
              <a:t>Mean </a:t>
            </a:r>
            <a:r>
              <a:rPr lang="en-US" dirty="0"/>
              <a:t>of </a:t>
            </a:r>
            <a:r>
              <a:rPr lang="en-US" b="1" dirty="0"/>
              <a:t>1,010 nests ± 608 SD</a:t>
            </a:r>
            <a:r>
              <a:rPr lang="en-US" dirty="0"/>
              <a:t> between </a:t>
            </a:r>
            <a:r>
              <a:rPr lang="en-US" b="1" dirty="0"/>
              <a:t>1930 and </a:t>
            </a:r>
            <a:r>
              <a:rPr lang="en-US" b="1" dirty="0" smtClean="0"/>
              <a:t>1940</a:t>
            </a:r>
          </a:p>
          <a:p>
            <a:pPr lvl="1"/>
            <a:r>
              <a:rPr lang="en-US" dirty="0" smtClean="0"/>
              <a:t>Mean of </a:t>
            </a:r>
            <a:r>
              <a:rPr lang="en-US" b="1" dirty="0" smtClean="0"/>
              <a:t>3,762 </a:t>
            </a:r>
            <a:r>
              <a:rPr lang="en-US" b="1" dirty="0"/>
              <a:t>nests ± 1,842 SD</a:t>
            </a:r>
            <a:r>
              <a:rPr lang="en-US" dirty="0"/>
              <a:t>. from </a:t>
            </a:r>
            <a:r>
              <a:rPr lang="en-US" b="1" dirty="0"/>
              <a:t>1990 to </a:t>
            </a:r>
            <a:r>
              <a:rPr lang="en-US" b="1" dirty="0" smtClean="0"/>
              <a:t>2000</a:t>
            </a:r>
            <a:endParaRPr lang="en-US" b="1" dirty="0"/>
          </a:p>
        </p:txBody>
      </p:sp>
      <p:pic>
        <p:nvPicPr>
          <p:cNvPr id="7171" name="Picture 3"/>
          <p:cNvPicPr>
            <a:picLocks noGrp="1" noChangeAspect="1" noChangeArrowheads="1"/>
          </p:cNvPicPr>
          <p:nvPr>
            <p:ph sz="half" idx="2"/>
          </p:nvPr>
        </p:nvPicPr>
        <p:blipFill>
          <a:blip r:embed="rId2" cstate="print"/>
          <a:srcRect/>
          <a:stretch>
            <a:fillRect/>
          </a:stretch>
        </p:blipFill>
        <p:spPr bwMode="auto">
          <a:xfrm>
            <a:off x="4762500" y="2343944"/>
            <a:ext cx="3810000" cy="3038475"/>
          </a:xfrm>
          <a:prstGeom prst="rect">
            <a:avLst/>
          </a:prstGeom>
          <a:noFill/>
          <a:ln w="9525">
            <a:noFill/>
            <a:miter lim="800000"/>
            <a:headEnd/>
            <a:tailEnd/>
          </a:ln>
          <a:effectLst/>
        </p:spPr>
      </p:pic>
      <p:sp>
        <p:nvSpPr>
          <p:cNvPr id="8" name="TextBox 7"/>
          <p:cNvSpPr txBox="1"/>
          <p:nvPr/>
        </p:nvSpPr>
        <p:spPr>
          <a:xfrm>
            <a:off x="4953000" y="5638800"/>
            <a:ext cx="3733800" cy="276999"/>
          </a:xfrm>
          <a:prstGeom prst="rect">
            <a:avLst/>
          </a:prstGeom>
          <a:noFill/>
        </p:spPr>
        <p:txBody>
          <a:bodyPr wrap="square" rtlCol="0">
            <a:spAutoFit/>
          </a:bodyPr>
          <a:lstStyle/>
          <a:p>
            <a:r>
              <a:rPr lang="en-US" sz="1200" dirty="0" smtClean="0"/>
              <a:t>State Archives of Florida</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1009</Words>
  <Application>Microsoft Office PowerPoint</Application>
  <PresentationFormat>On-screen Show (4:3)</PresentationFormat>
  <Paragraphs>64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Great Egret – 10 Years Later</vt:lpstr>
      <vt:lpstr>No. 570 in The Birds of North America</vt:lpstr>
      <vt:lpstr>Much New Information on Food Habits (18 New Citations)</vt:lpstr>
      <vt:lpstr>Much New Information on Food Habits</vt:lpstr>
      <vt:lpstr>Most studies of foraging habitat conducted during breeding season.</vt:lpstr>
      <vt:lpstr>The spatial scale at which data are collected and analyzed is important for the interpretation of foraging habitat</vt:lpstr>
      <vt:lpstr>Energetics!</vt:lpstr>
      <vt:lpstr>Energetics!</vt:lpstr>
      <vt:lpstr>Conservation (20 New Citations)</vt:lpstr>
      <vt:lpstr>Present and Future Everglades</vt:lpstr>
      <vt:lpstr>Present and Future Everglades</vt:lpstr>
      <vt:lpstr>Present and Future Everglades</vt:lpstr>
      <vt:lpstr>Additional Variables </vt:lpstr>
      <vt:lpstr>Additional Variables </vt:lpstr>
      <vt:lpstr>Population Monitoring</vt:lpstr>
      <vt:lpstr>Population Monitoring</vt:lpstr>
    </vt:vector>
  </TitlesOfParts>
  <Company>Cazenovia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damccrimmon</dc:creator>
  <cp:lastModifiedBy>Jessica Browning</cp:lastModifiedBy>
  <cp:revision>27</cp:revision>
  <dcterms:created xsi:type="dcterms:W3CDTF">2011-01-03T14:07:42Z</dcterms:created>
  <dcterms:modified xsi:type="dcterms:W3CDTF">2011-02-01T17:13:47Z</dcterms:modified>
</cp:coreProperties>
</file>