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7" r:id="rId3"/>
    <p:sldId id="265" r:id="rId4"/>
    <p:sldId id="264" r:id="rId5"/>
    <p:sldId id="266" r:id="rId6"/>
    <p:sldId id="286" r:id="rId7"/>
    <p:sldId id="267" r:id="rId8"/>
    <p:sldId id="301" r:id="rId9"/>
    <p:sldId id="269" r:id="rId10"/>
    <p:sldId id="272" r:id="rId11"/>
    <p:sldId id="270" r:id="rId12"/>
    <p:sldId id="271" r:id="rId13"/>
    <p:sldId id="299" r:id="rId14"/>
    <p:sldId id="273" r:id="rId15"/>
    <p:sldId id="274" r:id="rId16"/>
    <p:sldId id="275" r:id="rId17"/>
    <p:sldId id="305" r:id="rId18"/>
    <p:sldId id="276" r:id="rId19"/>
    <p:sldId id="298" r:id="rId20"/>
    <p:sldId id="302" r:id="rId21"/>
    <p:sldId id="277" r:id="rId22"/>
    <p:sldId id="285" r:id="rId23"/>
    <p:sldId id="278" r:id="rId24"/>
    <p:sldId id="283" r:id="rId25"/>
    <p:sldId id="303" r:id="rId26"/>
    <p:sldId id="279" r:id="rId27"/>
    <p:sldId id="280" r:id="rId28"/>
    <p:sldId id="294" r:id="rId29"/>
    <p:sldId id="282" r:id="rId30"/>
    <p:sldId id="281" r:id="rId31"/>
    <p:sldId id="304" r:id="rId32"/>
    <p:sldId id="306"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wens" initials="c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96B3F4"/>
    <a:srgbClr val="98C4EC"/>
    <a:srgbClr val="99B4EB"/>
    <a:srgbClr val="A6B0B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77150" autoAdjust="0"/>
  </p:normalViewPr>
  <p:slideViewPr>
    <p:cSldViewPr>
      <p:cViewPr varScale="1">
        <p:scale>
          <a:sx n="77" d="100"/>
          <a:sy n="77" d="100"/>
        </p:scale>
        <p:origin x="-144" y="-90"/>
      </p:cViewPr>
      <p:guideLst>
        <p:guide orient="horz" pos="2160"/>
        <p:guide pos="2880"/>
      </p:guideLst>
    </p:cSldViewPr>
  </p:slideViewPr>
  <p:outlineViewPr>
    <p:cViewPr>
      <p:scale>
        <a:sx n="33" d="100"/>
        <a:sy n="33" d="100"/>
      </p:scale>
      <p:origin x="0" y="14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980"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6.xml"/><Relationship Id="rId3" Type="http://schemas.openxmlformats.org/officeDocument/2006/relationships/slide" Target="slides/slide18.xml"/><Relationship Id="rId7" Type="http://schemas.openxmlformats.org/officeDocument/2006/relationships/slide" Target="slides/slide24.xml"/><Relationship Id="rId12" Type="http://schemas.openxmlformats.org/officeDocument/2006/relationships/slide" Target="slides/slide30.xml"/><Relationship Id="rId2" Type="http://schemas.openxmlformats.org/officeDocument/2006/relationships/slide" Target="slides/slide16.xml"/><Relationship Id="rId1" Type="http://schemas.openxmlformats.org/officeDocument/2006/relationships/slide" Target="slides/slide8.xml"/><Relationship Id="rId6" Type="http://schemas.openxmlformats.org/officeDocument/2006/relationships/slide" Target="slides/slide23.xml"/><Relationship Id="rId11" Type="http://schemas.openxmlformats.org/officeDocument/2006/relationships/slide" Target="slides/slide29.xml"/><Relationship Id="rId5" Type="http://schemas.openxmlformats.org/officeDocument/2006/relationships/slide" Target="slides/slide22.xml"/><Relationship Id="rId10" Type="http://schemas.openxmlformats.org/officeDocument/2006/relationships/slide" Target="slides/slide28.xml"/><Relationship Id="rId4" Type="http://schemas.openxmlformats.org/officeDocument/2006/relationships/slide" Target="slides/slide21.xml"/><Relationship Id="rId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pPr>
              <a:defRPr/>
            </a:pPr>
            <a:fld id="{D701DFC5-C998-4C70-BCA8-A71D64C860A8}" type="datetimeFigureOut">
              <a:rPr lang="en-US"/>
              <a:pPr>
                <a:defRPr/>
              </a:pPr>
              <a:t>9/17/2012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pPr>
              <a:defRPr/>
            </a:pPr>
            <a:fld id="{A5598B1D-D933-4064-BD23-A6173E9217B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C0FB6035-A27B-4B0F-8C05-B74791C9C929}" type="datetimeFigureOut">
              <a:rPr lang="en-US"/>
              <a:pPr>
                <a:defRPr/>
              </a:pPr>
              <a:t>9/17/2012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F9034DD4-5BB7-4753-BAAE-CD50A9CC9B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A5D565B9-F3F3-4472-B51C-36B6D5374E2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US" dirty="0" smtClean="0"/>
              <a:t>	Extra water vapor in the air increases storm activity.</a:t>
            </a:r>
            <a:r>
              <a:rPr lang="en-US" baseline="0" dirty="0" smtClean="0"/>
              <a:t> </a:t>
            </a:r>
            <a:r>
              <a:rPr lang="en-US" dirty="0" smtClean="0"/>
              <a:t>Our harbor will</a:t>
            </a:r>
            <a:r>
              <a:rPr lang="en-US" baseline="0" dirty="0" smtClean="0"/>
              <a:t> see more nor’easters and violent storms. Recent dramatic rainfall, flooding, </a:t>
            </a:r>
            <a:r>
              <a:rPr lang="en-US" dirty="0" smtClean="0"/>
              <a:t>hurricanes, heat waves, and droughts have all been linked to climate change. </a:t>
            </a:r>
          </a:p>
          <a:p>
            <a:pPr eaLnBrk="1" hangingPunct="1"/>
            <a:r>
              <a:rPr lang="en-US" dirty="0" smtClean="0"/>
              <a:t>	These new and unpredictable weather patterns pose a threat to human populations. Coastal dwellers are at risk from flood damage. We are all endangered by extended heat waves, but children,</a:t>
            </a:r>
            <a:r>
              <a:rPr lang="en-US" baseline="0" dirty="0" smtClean="0"/>
              <a:t> the </a:t>
            </a:r>
            <a:r>
              <a:rPr lang="en-US" dirty="0" smtClean="0"/>
              <a:t>elderly, and the poor are especially</a:t>
            </a:r>
            <a:r>
              <a:rPr lang="en-US" baseline="0" dirty="0" smtClean="0"/>
              <a:t> </a:t>
            </a:r>
            <a:r>
              <a:rPr lang="en-US" dirty="0" smtClean="0"/>
              <a:t>vulnerable.</a:t>
            </a:r>
          </a:p>
          <a:p>
            <a:pPr eaLnBrk="1" hangingPunct="1"/>
            <a:r>
              <a:rPr lang="en-US" dirty="0" smtClean="0"/>
              <a:t>	Other effects of changing weather do not threaten our health, but still impact our lives. Warmer winters in New England will mean the loss of activities like skating and sledding. In addition, shorter snow seasons will put many jobs in the ski industry at risk.</a:t>
            </a:r>
          </a:p>
        </p:txBody>
      </p:sp>
      <p:sp>
        <p:nvSpPr>
          <p:cNvPr id="55300" name="Slide Number Placeholder 3"/>
          <p:cNvSpPr>
            <a:spLocks noGrp="1"/>
          </p:cNvSpPr>
          <p:nvPr>
            <p:ph type="sldNum" sz="quarter" idx="5"/>
          </p:nvPr>
        </p:nvSpPr>
        <p:spPr bwMode="auto">
          <a:noFill/>
          <a:ln>
            <a:miter lim="800000"/>
            <a:headEnd/>
            <a:tailEnd/>
          </a:ln>
        </p:spPr>
        <p:txBody>
          <a:bodyPr/>
          <a:lstStyle/>
          <a:p>
            <a:fld id="{66B3449B-894D-45FE-A48F-F1A690625FBF}"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The new weather is also hard on other species, as it affects their habitats. Combined with rising sea levels, more vigorous and frequent storm surges are speeding the pace of erosion on the islands. </a:t>
            </a:r>
          </a:p>
          <a:p>
            <a:pPr eaLnBrk="1" hangingPunct="1">
              <a:spcBef>
                <a:spcPct val="0"/>
              </a:spcBef>
            </a:pPr>
            <a:r>
              <a:rPr lang="en-US" dirty="0" smtClean="0"/>
              <a:t>	Waters in Boston Harbor have risen about 10 inches in the last century, largely due to two factors. As global temperatures rise, the polar ice caps are melting, causing more water to flow into the oceans. At the same time the oceans are warming up, causing the water to expand. By the end of this century, the water in the harbor is projected to rise another 2-6 feet. These drumlin islands were formed by rising oceans, and a continued increase in sea level will simply flood the remaining land. </a:t>
            </a:r>
          </a:p>
          <a:p>
            <a:pPr eaLnBrk="1" hangingPunct="1">
              <a:spcBef>
                <a:spcPct val="0"/>
              </a:spcBef>
            </a:pPr>
            <a:r>
              <a:rPr lang="en-US" dirty="0" smtClean="0"/>
              <a:t>	Many valuable habitats lie along the islands’ edges. Intertidal zones, mudflats and marshes, tide pools, and bird breeding zones are all important places that contribute to the biodiversity of the islands and the harbor. Erosion will affect these habitats first, threatening the survival of the many species that call them home.</a:t>
            </a:r>
          </a:p>
          <a:p>
            <a:pPr eaLnBrk="1" hangingPunct="1">
              <a:spcBef>
                <a:spcPct val="0"/>
              </a:spcBef>
            </a:pP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a:lstStyle/>
          <a:p>
            <a:fld id="{9587312B-45D5-43A7-88BD-F37A0DE67B42}"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Erosion</a:t>
            </a:r>
            <a:r>
              <a:rPr lang="en-US" baseline="0" dirty="0" smtClean="0"/>
              <a:t> </a:t>
            </a:r>
            <a:r>
              <a:rPr lang="en-US" dirty="0" smtClean="0"/>
              <a:t>is only one of many threats climate change poses to local species. Habitat can be lost in other ways as well. Most species have a specific geographical range within which they thrive, due to factors like temperature, predation, and availability of food. As temperatures increase, species are forced to migrate</a:t>
            </a:r>
            <a:r>
              <a:rPr lang="en-US" baseline="0" dirty="0" smtClean="0"/>
              <a:t> </a:t>
            </a:r>
            <a:r>
              <a:rPr lang="en-US" dirty="0" smtClean="0"/>
              <a:t>in order to remain within their preferred climate range. Massachusetts Bay has long been a perfect habitat for lobsters, but as ocean temperatures increase the lobsters are moving to colder, deeper waters, damaging the fishery. </a:t>
            </a:r>
          </a:p>
          <a:p>
            <a:pPr eaLnBrk="1" hangingPunct="1"/>
            <a:r>
              <a:rPr lang="en-US" dirty="0" smtClean="0"/>
              <a:t>	Such migrations have very complicated effects on local food webs. Since </a:t>
            </a:r>
            <a:r>
              <a:rPr lang="en-US" baseline="0" dirty="0" smtClean="0"/>
              <a:t>the Asian Shore crab is used to warmth, it usurps the niche of our cold-water rock crabs</a:t>
            </a:r>
            <a:r>
              <a:rPr lang="en-US" dirty="0" smtClean="0"/>
              <a:t>. Moreover,</a:t>
            </a:r>
            <a:r>
              <a:rPr lang="en-US" baseline="0" dirty="0" smtClean="0"/>
              <a:t> these Asian crabs have no predators here – human or otherwise. </a:t>
            </a:r>
          </a:p>
          <a:p>
            <a:pPr eaLnBrk="1" hangingPunct="1"/>
            <a:r>
              <a:rPr lang="en-US" baseline="0" dirty="0" smtClean="0"/>
              <a:t>	</a:t>
            </a:r>
            <a:r>
              <a:rPr lang="en-US" dirty="0" smtClean="0"/>
              <a:t>Due</a:t>
            </a:r>
            <a:r>
              <a:rPr lang="en-US" baseline="0" dirty="0" smtClean="0"/>
              <a:t> </a:t>
            </a:r>
            <a:r>
              <a:rPr lang="en-US" dirty="0" smtClean="0"/>
              <a:t>to milder winters and fewer cold snaps, the populations</a:t>
            </a:r>
            <a:r>
              <a:rPr lang="en-US" baseline="0" dirty="0" smtClean="0"/>
              <a:t> of </a:t>
            </a:r>
            <a:r>
              <a:rPr lang="en-US" dirty="0" smtClean="0"/>
              <a:t>ticks, mosquitoes, and poison ivy also</a:t>
            </a:r>
            <a:r>
              <a:rPr lang="en-US" baseline="0" dirty="0" smtClean="0"/>
              <a:t> explode.</a:t>
            </a: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A23A35E7-8180-4DF5-BE7E-1431B4AFACA3}"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Answers</a:t>
            </a:r>
          </a:p>
          <a:p>
            <a:pPr>
              <a:buFont typeface="Arial" pitchFamily="34" charset="0"/>
              <a:buNone/>
            </a:pPr>
            <a:endParaRPr lang="en-US" dirty="0" smtClean="0"/>
          </a:p>
          <a:p>
            <a:pPr>
              <a:buFont typeface="Arial" pitchFamily="34" charset="0"/>
              <a:buChar char="•"/>
            </a:pPr>
            <a:r>
              <a:rPr lang="en-US" dirty="0" smtClean="0"/>
              <a:t>As the greenhouse effect warms the atmosphere, the air can and does hold more water vapor, increasing the likelihood of severe storms.</a:t>
            </a:r>
          </a:p>
          <a:p>
            <a:pPr>
              <a:buFont typeface="Arial" pitchFamily="34" charset="0"/>
              <a:buChar char="•"/>
            </a:pPr>
            <a:r>
              <a:rPr lang="en-US" dirty="0" smtClean="0"/>
              <a:t>Sea level rise, higher storm surges, unpredictable rain and flooding , and deforestation all contribute to erosion.</a:t>
            </a:r>
          </a:p>
          <a:p>
            <a:pPr>
              <a:buFont typeface="Arial" pitchFamily="34" charset="0"/>
              <a:buChar char="•"/>
            </a:pPr>
            <a:r>
              <a:rPr lang="en-US" dirty="0" smtClean="0"/>
              <a:t>Global warming causes species’ preferred ranges to move geographically. It can also lead to erosion of shoreline habitats and increased threat from invasive species.</a:t>
            </a:r>
            <a:endParaRPr lang="en-US" dirty="0"/>
          </a:p>
        </p:txBody>
      </p:sp>
      <p:sp>
        <p:nvSpPr>
          <p:cNvPr id="4" name="Slide Number Placeholder 3"/>
          <p:cNvSpPr>
            <a:spLocks noGrp="1"/>
          </p:cNvSpPr>
          <p:nvPr>
            <p:ph type="sldNum" sz="quarter" idx="10"/>
          </p:nvPr>
        </p:nvSpPr>
        <p:spPr/>
        <p:txBody>
          <a:bodyPr/>
          <a:lstStyle/>
          <a:p>
            <a:pPr>
              <a:defRPr/>
            </a:pPr>
            <a:fld id="{F9034DD4-5BB7-4753-BAAE-CD50A9CC9B5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As the National Park Service approaches its hundredth anniversary in 2016, our superintendent Jon Jarvis calls climate change ‘one of the greatest challenges that has ever faced the system’. Both</a:t>
            </a:r>
            <a:r>
              <a:rPr lang="en-US" baseline="0" dirty="0" smtClean="0"/>
              <a:t> at </a:t>
            </a:r>
            <a:r>
              <a:rPr lang="en-US" dirty="0" smtClean="0"/>
              <a:t>the national level and in each individual park, the NPS is making many changes and spearheading new efforts to respond to this challenge.</a:t>
            </a:r>
          </a:p>
        </p:txBody>
      </p:sp>
      <p:sp>
        <p:nvSpPr>
          <p:cNvPr id="58372" name="Slide Number Placeholder 3"/>
          <p:cNvSpPr>
            <a:spLocks noGrp="1"/>
          </p:cNvSpPr>
          <p:nvPr>
            <p:ph type="sldNum" sz="quarter" idx="5"/>
          </p:nvPr>
        </p:nvSpPr>
        <p:spPr bwMode="auto">
          <a:noFill/>
          <a:ln>
            <a:miter lim="800000"/>
            <a:headEnd/>
            <a:tailEnd/>
          </a:ln>
        </p:spPr>
        <p:txBody>
          <a:bodyPr/>
          <a:lstStyle/>
          <a:p>
            <a:fld id="{0221DE4F-C258-475D-A3CA-637143CBAE7D}"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r>
              <a:rPr lang="en-US" dirty="0" smtClean="0"/>
              <a:t>	The national Climate Change Response plan focuses in four areas: science, adaptation, mitigation, and communication. </a:t>
            </a:r>
          </a:p>
          <a:p>
            <a:pPr eaLnBrk="1" hangingPunct="1">
              <a:defRPr/>
            </a:pPr>
            <a:r>
              <a:rPr lang="en-US" dirty="0" smtClean="0"/>
              <a:t>	Through park science, we learn more about the environment and understand the past, present, and future of our</a:t>
            </a:r>
            <a:r>
              <a:rPr lang="en-US" baseline="0" dirty="0" smtClean="0"/>
              <a:t> </a:t>
            </a:r>
            <a:r>
              <a:rPr lang="en-US" dirty="0" smtClean="0"/>
              <a:t>climate. We</a:t>
            </a:r>
            <a:r>
              <a:rPr lang="en-US" baseline="0" dirty="0" smtClean="0"/>
              <a:t> will adapt and respond to that new climate with new policies. </a:t>
            </a:r>
            <a:r>
              <a:rPr lang="en-US" dirty="0" smtClean="0"/>
              <a:t>By </a:t>
            </a:r>
            <a:r>
              <a:rPr lang="en-US" baseline="0" dirty="0" smtClean="0"/>
              <a:t>reducing </a:t>
            </a:r>
            <a:r>
              <a:rPr lang="en-US" dirty="0" smtClean="0"/>
              <a:t>emissions and operating sustainably, we can mitigate the worst effects of climate change. We will communicate </a:t>
            </a:r>
            <a:r>
              <a:rPr lang="en-US" baseline="0" dirty="0" smtClean="0"/>
              <a:t>through </a:t>
            </a:r>
            <a:r>
              <a:rPr lang="en-US" dirty="0" smtClean="0"/>
              <a:t>the “power of place”,</a:t>
            </a:r>
            <a:r>
              <a:rPr lang="en-US" baseline="0" dirty="0" smtClean="0"/>
              <a:t> raise awareness, and create new stewards.</a:t>
            </a:r>
            <a:endParaRPr lang="en-US" dirty="0" smtClean="0"/>
          </a:p>
          <a:p>
            <a:pPr eaLnBrk="1" hangingPunct="1">
              <a:defRPr/>
            </a:pPr>
            <a:r>
              <a:rPr lang="en-US" dirty="0" smtClean="0"/>
              <a:t>	The reality of climate change seems distant to many people, but the Park</a:t>
            </a:r>
            <a:r>
              <a:rPr lang="en-US" baseline="0" dirty="0" smtClean="0"/>
              <a:t> Service </a:t>
            </a:r>
            <a:r>
              <a:rPr lang="en-US" dirty="0" smtClean="0"/>
              <a:t>is uniquely positioned. With nearly 400 parks and more than 300 million visitors each year, the NPS has an unparalleled ability to connect people to places they care about and make climate change real, immediate, and relevant for the public.</a:t>
            </a:r>
          </a:p>
          <a:p>
            <a:pPr eaLnBrk="1" hangingPunct="1">
              <a:defRPr/>
            </a:pPr>
            <a:r>
              <a:rPr lang="en-US" dirty="0" smtClean="0"/>
              <a:t>	Climate Friendly Parks is a nation-wide program providing</a:t>
            </a:r>
            <a:r>
              <a:rPr lang="en-US" baseline="0" dirty="0" smtClean="0"/>
              <a:t> tools and resources for local parks to </a:t>
            </a:r>
            <a:r>
              <a:rPr lang="en-US" dirty="0" smtClean="0"/>
              <a:t>protect their resources and model climate friendly behavior. To join the CFP program parks calculate their greenhouse gas emissions, develop a</a:t>
            </a:r>
            <a:r>
              <a:rPr lang="en-US" baseline="0" dirty="0" smtClean="0"/>
              <a:t> </a:t>
            </a:r>
            <a:r>
              <a:rPr lang="en-US" dirty="0" smtClean="0"/>
              <a:t>plan to reduce them, and continually educate the public on their progress. </a:t>
            </a:r>
          </a:p>
          <a:p>
            <a:pPr eaLnBrk="1" hangingPunct="1">
              <a:defRPr/>
            </a:pPr>
            <a:r>
              <a:rPr lang="en-US" dirty="0" smtClean="0"/>
              <a:t>	Program initiatives have included partnerships such as one with the Dept. of Energy to obtain additional funding: new high-efficiency buses replace visitor cars in large parks like Yosemite, significantly reducing the emissions involved in a park visit.</a:t>
            </a:r>
          </a:p>
        </p:txBody>
      </p:sp>
      <p:sp>
        <p:nvSpPr>
          <p:cNvPr id="59396" name="Slide Number Placeholder 3"/>
          <p:cNvSpPr>
            <a:spLocks noGrp="1"/>
          </p:cNvSpPr>
          <p:nvPr>
            <p:ph type="sldNum" sz="quarter" idx="5"/>
          </p:nvPr>
        </p:nvSpPr>
        <p:spPr bwMode="auto">
          <a:noFill/>
          <a:ln>
            <a:miter lim="800000"/>
            <a:headEnd/>
            <a:tailEnd/>
          </a:ln>
        </p:spPr>
        <p:txBody>
          <a:bodyPr/>
          <a:lstStyle/>
          <a:p>
            <a:fld id="{590C5C75-1977-4C0B-A104-9838936FB56F}"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NPS</a:t>
            </a:r>
            <a:r>
              <a:rPr lang="en-US" baseline="0" dirty="0" smtClean="0"/>
              <a:t> and DCR are partners in the Climate Friendly Parks program. Th</a:t>
            </a:r>
            <a:r>
              <a:rPr lang="en-US" dirty="0" smtClean="0"/>
              <a:t>ey are</a:t>
            </a:r>
            <a:r>
              <a:rPr lang="en-US" baseline="0" dirty="0" smtClean="0"/>
              <a:t> implementing </a:t>
            </a:r>
            <a:r>
              <a:rPr lang="en-US" dirty="0" smtClean="0"/>
              <a:t>an action plan</a:t>
            </a:r>
            <a:r>
              <a:rPr lang="en-US" baseline="0" dirty="0" smtClean="0"/>
              <a:t> </a:t>
            </a:r>
            <a:r>
              <a:rPr lang="en-US" dirty="0" smtClean="0"/>
              <a:t>to reduce or offset greenhouse gas emissions 50% by 2016. The team</a:t>
            </a:r>
            <a:r>
              <a:rPr lang="en-US" baseline="0" dirty="0" smtClean="0"/>
              <a:t> is </a:t>
            </a:r>
            <a:r>
              <a:rPr lang="en-US" dirty="0" smtClean="0"/>
              <a:t>making every effort to act more sustainably and to become a carbon-neutral park by 2020. </a:t>
            </a:r>
          </a:p>
          <a:p>
            <a:pPr eaLnBrk="1" hangingPunct="1"/>
            <a:r>
              <a:rPr lang="en-US" dirty="0" smtClean="0"/>
              <a:t>	Many aspects of park operations help towards that goal: using renewable</a:t>
            </a:r>
            <a:r>
              <a:rPr lang="en-US" baseline="0" dirty="0" smtClean="0"/>
              <a:t> energy, reducing consumption, and producing e</a:t>
            </a:r>
            <a:r>
              <a:rPr lang="en-US" dirty="0" smtClean="0"/>
              <a:t>lectricity from clean sources help lessen the dependence on fossil fuels. Deer Island, for example, features three wind turbines, photovoltaic solar panels, and a hydroelectric generator. </a:t>
            </a:r>
          </a:p>
          <a:p>
            <a:pPr eaLnBrk="1" hangingPunct="1"/>
            <a:r>
              <a:rPr lang="en-US" dirty="0" smtClean="0"/>
              <a:t>	The majority of carbon emissions in the park come from the ferries used to transport visitors to the islands. These</a:t>
            </a:r>
            <a:r>
              <a:rPr lang="en-US" baseline="0" dirty="0" smtClean="0"/>
              <a:t> </a:t>
            </a:r>
            <a:r>
              <a:rPr lang="en-US" dirty="0" smtClean="0"/>
              <a:t>ferries use high efficiency diesel engine. While consolidating ferry schedules</a:t>
            </a:r>
            <a:r>
              <a:rPr lang="en-US" baseline="0" dirty="0" smtClean="0"/>
              <a:t> </a:t>
            </a:r>
            <a:r>
              <a:rPr lang="en-US" dirty="0" smtClean="0"/>
              <a:t>across organizations has helped make fewer trips and decrease emissions, increasing</a:t>
            </a:r>
            <a:r>
              <a:rPr lang="en-US" baseline="0" dirty="0" smtClean="0"/>
              <a:t> fuel efficiency for the motor vehicles that support water transportation and park operations is the single greatest impact to curb GHG emissions. </a:t>
            </a:r>
            <a:r>
              <a:rPr lang="en-US" dirty="0" smtClean="0"/>
              <a:t>Wherever possible, land managers have switched to electric vehicles for</a:t>
            </a:r>
            <a:r>
              <a:rPr lang="en-US" baseline="0" dirty="0" smtClean="0"/>
              <a:t> </a:t>
            </a:r>
            <a:r>
              <a:rPr lang="en-US" dirty="0" smtClean="0"/>
              <a:t>on-island transportation. </a:t>
            </a:r>
            <a:r>
              <a:rPr lang="en-US" baseline="0" dirty="0" smtClean="0"/>
              <a:t>The park will benchmark existing motor vessel fleet-wide hours per gallon average and raise the average through vessel replacement to </a:t>
            </a:r>
            <a:r>
              <a:rPr lang="en-US" dirty="0" smtClean="0"/>
              <a:t>further reduce the park’s impact. </a:t>
            </a:r>
          </a:p>
        </p:txBody>
      </p:sp>
      <p:sp>
        <p:nvSpPr>
          <p:cNvPr id="60420" name="Slide Number Placeholder 3"/>
          <p:cNvSpPr>
            <a:spLocks noGrp="1"/>
          </p:cNvSpPr>
          <p:nvPr>
            <p:ph type="sldNum" sz="quarter" idx="5"/>
          </p:nvPr>
        </p:nvSpPr>
        <p:spPr bwMode="auto">
          <a:noFill/>
          <a:ln>
            <a:miter lim="800000"/>
            <a:headEnd/>
            <a:tailEnd/>
          </a:ln>
        </p:spPr>
        <p:txBody>
          <a:bodyPr/>
          <a:lstStyle/>
          <a:p>
            <a:fld id="{ACCBE208-AB7C-45CE-A26E-19D5D477B15F}"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28F1C128-B1FF-4E22-9E25-88716E7305A6}" type="slidenum">
              <a:rPr lang="en-US" smtClean="0"/>
              <a:pPr/>
              <a:t>17</a:t>
            </a:fld>
            <a:endParaRPr lang="en-US" smtClean="0"/>
          </a:p>
        </p:txBody>
      </p:sp>
      <p:sp>
        <p:nvSpPr>
          <p:cNvPr id="61443" name="Slide Image Placeholder 1"/>
          <p:cNvSpPr>
            <a:spLocks noGrp="1" noRot="1" noChangeAspect="1" noTextEdit="1"/>
          </p:cNvSpPr>
          <p:nvPr>
            <p:ph type="sldImg"/>
          </p:nvPr>
        </p:nvSpPr>
        <p:spPr bwMode="auto">
          <a:xfrm>
            <a:off x="1260475" y="723900"/>
            <a:ext cx="4795838" cy="3597275"/>
          </a:xfrm>
          <a:noFill/>
          <a:ln>
            <a:solidFill>
              <a:srgbClr val="000000"/>
            </a:solidFill>
            <a:miter lim="800000"/>
            <a:headEnd/>
            <a:tailEnd/>
          </a:ln>
        </p:spPr>
      </p:sp>
      <p:sp>
        <p:nvSpPr>
          <p:cNvPr id="61444" name="Notes Placeholder 2"/>
          <p:cNvSpPr>
            <a:spLocks noGrp="1"/>
          </p:cNvSpPr>
          <p:nvPr>
            <p:ph type="body" idx="1"/>
          </p:nvPr>
        </p:nvSpPr>
        <p:spPr bwMode="auto">
          <a:xfrm>
            <a:off x="729828" y="4558903"/>
            <a:ext cx="5855547" cy="4318873"/>
          </a:xfrm>
          <a:noFill/>
        </p:spPr>
        <p:txBody>
          <a:bodyPr wrap="square" lIns="90970" tIns="45485" rIns="90970" bIns="45485" numCol="1" anchor="t" anchorCtr="0" compatLnSpc="1">
            <a:prstTxWarp prst="textNoShape">
              <a:avLst/>
            </a:prstTxWarp>
          </a:bodyPr>
          <a:lstStyle/>
          <a:p>
            <a:r>
              <a:rPr lang="en-US" dirty="0" smtClean="0"/>
              <a:t>	Incorporating energy-efficient criteria into</a:t>
            </a:r>
            <a:r>
              <a:rPr lang="en-US" baseline="0" dirty="0" smtClean="0"/>
              <a:t> renovations and new build, </a:t>
            </a:r>
            <a:r>
              <a:rPr lang="en-US" dirty="0" smtClean="0"/>
              <a:t>Georges Island relies on photovoltaic panels to supplement nearly 30% of its energy needs. Spectacle produces about 8% of their energy on-site as well. Mowing the lawns of Spectacle Island less frequently conserves gasoline, as well as contributes to habitats for migrating monarch butterflies and birds.</a:t>
            </a:r>
          </a:p>
        </p:txBody>
      </p:sp>
      <p:sp>
        <p:nvSpPr>
          <p:cNvPr id="61445" name="Slide Number Placeholder 3"/>
          <p:cNvSpPr txBox="1">
            <a:spLocks noGrp="1"/>
          </p:cNvSpPr>
          <p:nvPr/>
        </p:nvSpPr>
        <p:spPr bwMode="auto">
          <a:xfrm>
            <a:off x="4141893" y="9119474"/>
            <a:ext cx="3171614" cy="480060"/>
          </a:xfrm>
          <a:prstGeom prst="rect">
            <a:avLst/>
          </a:prstGeom>
          <a:noFill/>
          <a:ln w="9525">
            <a:noFill/>
            <a:miter lim="800000"/>
            <a:headEnd/>
            <a:tailEnd/>
          </a:ln>
        </p:spPr>
        <p:txBody>
          <a:bodyPr lIns="90970" tIns="45485" rIns="90970" bIns="45485" anchor="b"/>
          <a:lstStyle/>
          <a:p>
            <a:pPr algn="r" defTabSz="909555"/>
            <a:fld id="{5D6DE354-E1AD-4964-ABC9-CFD631CE143A}" type="slidenum">
              <a:rPr lang="en-US" sz="1200"/>
              <a:pPr algn="r" defTabSz="909555"/>
              <a:t>17</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The NPS, in accordance with the mission to preserve nature "unimpaired for future generations," continues to record and analyze data, and encourage the use of parks as laboratories for basic research. The Northeast Temperate Network monitors the ecological conditions in 12 local parks and on the Appalachian Trail.</a:t>
            </a:r>
            <a:r>
              <a:rPr lang="en-US" baseline="0" dirty="0" smtClean="0"/>
              <a:t> This</a:t>
            </a:r>
            <a:r>
              <a:rPr lang="en-US" dirty="0" smtClean="0"/>
              <a:t> park is included. </a:t>
            </a:r>
          </a:p>
          <a:p>
            <a:pPr eaLnBrk="1" hangingPunct="1"/>
            <a:r>
              <a:rPr lang="en-US" dirty="0" smtClean="0"/>
              <a:t>	In addition, many academic institutions conduct research in the park on a variety of topics. For example, a graduate student at the Univ. of RI and a hydrologist from University of Massachusetts, Boston are currently mapping and modeling sea level rise in Boston Harbor. Their project will help us to understand the challenges</a:t>
            </a:r>
            <a:r>
              <a:rPr lang="en-US" baseline="0" dirty="0" smtClean="0"/>
              <a:t> we face.</a:t>
            </a:r>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5DCBAA7A-7BEF-4197-8CD5-44555AFBC370}"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Other projects include ‘</a:t>
            </a:r>
            <a:r>
              <a:rPr lang="en-US" dirty="0" err="1" smtClean="0"/>
              <a:t>bioblitzes</a:t>
            </a:r>
            <a:r>
              <a:rPr lang="en-US" dirty="0" smtClean="0"/>
              <a:t>’ during which scientists, students, and volunteers work together to </a:t>
            </a:r>
            <a:r>
              <a:rPr lang="en-US" dirty="0" smtClean="0"/>
              <a:t>catalogue </a:t>
            </a:r>
            <a:r>
              <a:rPr lang="en-US" dirty="0" smtClean="0"/>
              <a:t>the park’s </a:t>
            </a:r>
            <a:r>
              <a:rPr lang="en-US" dirty="0" smtClean="0"/>
              <a:t>biodiversity, through an all </a:t>
            </a:r>
            <a:r>
              <a:rPr lang="en-US" dirty="0" err="1" smtClean="0"/>
              <a:t>taxa</a:t>
            </a:r>
            <a:r>
              <a:rPr lang="en-US" dirty="0" smtClean="0"/>
              <a:t> biodiversity inventory. </a:t>
            </a:r>
            <a:r>
              <a:rPr lang="en-US" dirty="0" smtClean="0"/>
              <a:t>Under the leadership of Harvard University and their Museum of Comparative Zoology, we have identified over 1700 insect and other invertebrate species across the park.  We can use this knowledge of our “</a:t>
            </a:r>
            <a:r>
              <a:rPr lang="en-US" dirty="0" err="1" smtClean="0"/>
              <a:t>microwilderness</a:t>
            </a:r>
            <a:r>
              <a:rPr lang="en-US" dirty="0" smtClean="0"/>
              <a:t>” as a baseline for future studies on climate, habitat change, and our environment.</a:t>
            </a:r>
          </a:p>
          <a:p>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34A9EAC4-B1FA-408A-82DD-AF4ACA650C6D}"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Boston Harbor</a:t>
            </a:r>
            <a:r>
              <a:rPr lang="en-US" baseline="0" dirty="0" smtClean="0"/>
              <a:t> Islands national park area is a partnership park comprised of 34 islands and peninsulas. The islands border the two port cities of Boston and Quincy busy with commerce and recreation. </a:t>
            </a:r>
            <a:r>
              <a:rPr lang="en-US" dirty="0" smtClean="0"/>
              <a:t>Their 1500 acres feature many natural and cultural resources, from Civil War forts to vibrant salt marshes. This park</a:t>
            </a:r>
            <a:r>
              <a:rPr lang="en-US" baseline="0" dirty="0" smtClean="0"/>
              <a:t> </a:t>
            </a:r>
            <a:r>
              <a:rPr lang="en-US" dirty="0" smtClean="0"/>
              <a:t>is the only place in North America</a:t>
            </a:r>
            <a:r>
              <a:rPr lang="en-US" baseline="0" dirty="0" smtClean="0"/>
              <a:t> where the coastline intersects a field of drumlins, glacially formed hills. The last great ice melt about 15,000 years ago partially flooded the hills to create the islands we know today.  We are currently facing another climate change and in this module we will identify the components of climate change and how it may affect our park and communities.</a:t>
            </a:r>
          </a:p>
          <a:p>
            <a:pPr eaLnBrk="1" hangingPunct="1">
              <a:spcBef>
                <a:spcPct val="0"/>
              </a:spcBef>
            </a:pPr>
            <a:endParaRPr lang="en-US" baseline="0" dirty="0" smtClean="0"/>
          </a:p>
          <a:p>
            <a:pPr eaLnBrk="1" hangingPunct="1">
              <a:spcBef>
                <a:spcPct val="0"/>
              </a:spcBef>
            </a:pPr>
            <a:endParaRPr lang="en-US" baseline="0"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97F59013-CF55-45A4-9AC4-42576C7EFEC2}"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Answers</a:t>
            </a:r>
          </a:p>
          <a:p>
            <a:pPr>
              <a:buFont typeface="Arial" pitchFamily="34" charset="0"/>
              <a:buChar char="•"/>
            </a:pPr>
            <a:endParaRPr lang="en-US" dirty="0" smtClean="0"/>
          </a:p>
          <a:p>
            <a:pPr>
              <a:buFont typeface="Arial" pitchFamily="34" charset="0"/>
              <a:buChar char="•"/>
            </a:pPr>
            <a:r>
              <a:rPr lang="en-US" dirty="0" smtClean="0"/>
              <a:t>The NPS Climate Change Response encompasses science, adaptation, mitigation, and communication.</a:t>
            </a:r>
          </a:p>
          <a:p>
            <a:pPr>
              <a:buFont typeface="Arial" pitchFamily="34" charset="0"/>
              <a:buChar char="•"/>
            </a:pPr>
            <a:r>
              <a:rPr lang="en-US" dirty="0" smtClean="0"/>
              <a:t>Our park is increasing use of solar and wind energy, switching to electric vehicles, consolidating ferry schedules, and practicing Leave No Trace.</a:t>
            </a:r>
          </a:p>
          <a:p>
            <a:pPr>
              <a:buFont typeface="Arial" pitchFamily="34" charset="0"/>
              <a:buChar char="•"/>
            </a:pPr>
            <a:r>
              <a:rPr lang="en-US" dirty="0" smtClean="0"/>
              <a:t>Monitoring the environment helps us to understand what is happening to our park and what we may be able to expect in the future. It also provides a way to engage visitors as volunteer stewards and instill a sense of place in them.</a:t>
            </a:r>
            <a:endParaRPr lang="en-US" dirty="0"/>
          </a:p>
        </p:txBody>
      </p:sp>
      <p:sp>
        <p:nvSpPr>
          <p:cNvPr id="4" name="Slide Number Placeholder 3"/>
          <p:cNvSpPr>
            <a:spLocks noGrp="1"/>
          </p:cNvSpPr>
          <p:nvPr>
            <p:ph type="sldNum" sz="quarter" idx="10"/>
          </p:nvPr>
        </p:nvSpPr>
        <p:spPr/>
        <p:txBody>
          <a:bodyPr/>
          <a:lstStyle/>
          <a:p>
            <a:pPr>
              <a:defRPr/>
            </a:pPr>
            <a:fld id="{F9034DD4-5BB7-4753-BAAE-CD50A9CC9B54}"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Climate change may seem like an overwhelming problem, but there are many ways we can reduce and mitigate its effects. About 93% of the past century’s warming has been shown to be human-caused. This means there’s a lot of room for improvement! Preventing</a:t>
            </a:r>
            <a:r>
              <a:rPr lang="en-US" baseline="0" dirty="0" smtClean="0"/>
              <a:t> </a:t>
            </a:r>
            <a:r>
              <a:rPr lang="en-US" dirty="0" smtClean="0"/>
              <a:t>greenhouse gas emissions now will help to preserve the Earth for generations to come.</a:t>
            </a:r>
          </a:p>
        </p:txBody>
      </p:sp>
      <p:sp>
        <p:nvSpPr>
          <p:cNvPr id="64516" name="Slide Number Placeholder 3"/>
          <p:cNvSpPr>
            <a:spLocks noGrp="1"/>
          </p:cNvSpPr>
          <p:nvPr>
            <p:ph type="sldNum" sz="quarter" idx="5"/>
          </p:nvPr>
        </p:nvSpPr>
        <p:spPr bwMode="auto">
          <a:noFill/>
          <a:ln>
            <a:miter lim="800000"/>
            <a:headEnd/>
            <a:tailEnd/>
          </a:ln>
        </p:spPr>
        <p:txBody>
          <a:bodyPr/>
          <a:lstStyle/>
          <a:p>
            <a:fld id="{9E447D52-7D42-4024-AFF2-9B7E321CB4B2}"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When enjoying any national or local park, you are encouraged to follow the principles of </a:t>
            </a:r>
            <a:r>
              <a:rPr lang="en-US" i="1" dirty="0" smtClean="0"/>
              <a:t>Leave No Trace</a:t>
            </a:r>
            <a:r>
              <a:rPr lang="en-US" i="0" dirty="0" smtClean="0"/>
              <a:t>:</a:t>
            </a:r>
            <a:r>
              <a:rPr lang="en-US" i="0" baseline="0" dirty="0" smtClean="0"/>
              <a:t> to </a:t>
            </a:r>
            <a:r>
              <a:rPr lang="en-US" dirty="0" smtClean="0"/>
              <a:t>use the</a:t>
            </a:r>
            <a:r>
              <a:rPr lang="en-US" baseline="0" dirty="0" smtClean="0"/>
              <a:t> place</a:t>
            </a:r>
            <a:r>
              <a:rPr lang="en-US" dirty="0" smtClean="0"/>
              <a:t> in a way that keeps resource intact for others after you, and not to use it up. On our islands we ask that you do not leave trash behind. Whatever you pack in, you pack back out again when you leave. You might even practice great stewardship by carrying a trash bag and picking up any debris you find. Leaving the site better than you found it is a gift to the community. </a:t>
            </a:r>
          </a:p>
          <a:p>
            <a:pPr eaLnBrk="1" hangingPunct="1"/>
            <a:r>
              <a:rPr lang="en-US" dirty="0" smtClean="0"/>
              <a:t>	Other decisions you make will help reduce the overall amount of trash that is produced – for instance, to choose reusable water bottles instead of disposable plastic ones. If you must use disposable plastic, PLEASE recycle it. The energy saved by recycling one water bottle can power a 60 watt light bulb for 6 hours! </a:t>
            </a:r>
          </a:p>
        </p:txBody>
      </p:sp>
      <p:sp>
        <p:nvSpPr>
          <p:cNvPr id="65540" name="Slide Number Placeholder 3"/>
          <p:cNvSpPr>
            <a:spLocks noGrp="1"/>
          </p:cNvSpPr>
          <p:nvPr>
            <p:ph type="sldNum" sz="quarter" idx="5"/>
          </p:nvPr>
        </p:nvSpPr>
        <p:spPr bwMode="auto">
          <a:noFill/>
          <a:ln>
            <a:miter lim="800000"/>
            <a:headEnd/>
            <a:tailEnd/>
          </a:ln>
        </p:spPr>
        <p:txBody>
          <a:bodyPr/>
          <a:lstStyle/>
          <a:p>
            <a:fld id="{BD15CF67-2AB6-40E3-8A62-0F3E8D3FC4F8}"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Reducing emissions is a way of practicing </a:t>
            </a:r>
            <a:r>
              <a:rPr lang="en-US" i="1" dirty="0" smtClean="0"/>
              <a:t>Leave No Trace </a:t>
            </a:r>
            <a:r>
              <a:rPr lang="en-US" dirty="0" smtClean="0"/>
              <a:t>principles – except instead of a single park, try to protect the entire Earth. If individuals work together to leave no trace on the climate, the world will remain inhabitable for generations to come.</a:t>
            </a:r>
          </a:p>
          <a:p>
            <a:pPr eaLnBrk="1" hangingPunct="1"/>
            <a:r>
              <a:rPr lang="en-US" dirty="0" smtClean="0"/>
              <a:t>	Even smal</a:t>
            </a:r>
            <a:r>
              <a:rPr lang="en-US" baseline="0" dirty="0" smtClean="0"/>
              <a:t>l </a:t>
            </a:r>
            <a:r>
              <a:rPr lang="en-US" dirty="0" smtClean="0"/>
              <a:t>choices, such as turning off appliances when not in use, can add</a:t>
            </a:r>
            <a:r>
              <a:rPr lang="en-US" baseline="0" dirty="0" smtClean="0"/>
              <a:t> up to a big savings</a:t>
            </a:r>
            <a:r>
              <a:rPr lang="en-US" dirty="0" smtClean="0"/>
              <a:t>. For example, did you know an elevator uses 17 times as much energy going up one story than your body does on one flight of stairs? Taking the stairs is good for your health, and for the planet as well. Some other easy ways to save money and energy:</a:t>
            </a:r>
            <a:r>
              <a:rPr lang="en-US" baseline="0" dirty="0" smtClean="0"/>
              <a:t> only run </a:t>
            </a:r>
            <a:r>
              <a:rPr lang="en-US" dirty="0" smtClean="0"/>
              <a:t>washing machines when full, turn off computers, lights, and TVs, and set your thermostat at or below 68 degrees in winter.</a:t>
            </a:r>
          </a:p>
          <a:p>
            <a:pPr eaLnBrk="1" hangingPunct="1"/>
            <a:r>
              <a:rPr lang="en-US" dirty="0" smtClean="0"/>
              <a:t>	A major segment of carbon emissions could be cut out by driving less. The average passenger car releases a pound of carbon dioxide every mile – about as much volume as a dishwasher. Options like public transit, carpooling, walking, or biking make an enormous difference to the planet.</a:t>
            </a:r>
          </a:p>
          <a:p>
            <a:pPr eaLnBrk="1" hangingPunct="1"/>
            <a:r>
              <a:rPr lang="en-US" dirty="0" smtClean="0"/>
              <a:t>	You can also build savings into each purchase you make. If you choose energy-efficient appliances and cars – over years, the difference is huge! Visit </a:t>
            </a:r>
            <a:r>
              <a:rPr lang="en-US" dirty="0" smtClean="0">
                <a:solidFill>
                  <a:schemeClr val="tx2">
                    <a:lumMod val="60000"/>
                    <a:lumOff val="40000"/>
                  </a:schemeClr>
                </a:solidFill>
              </a:rPr>
              <a:t>climatecounts.org</a:t>
            </a:r>
            <a:r>
              <a:rPr lang="en-US" dirty="0" smtClean="0"/>
              <a:t> to find environmentally responsible companies, so you can choose products that protect the earth. </a:t>
            </a:r>
          </a:p>
        </p:txBody>
      </p:sp>
      <p:sp>
        <p:nvSpPr>
          <p:cNvPr id="66564" name="Slide Number Placeholder 3"/>
          <p:cNvSpPr>
            <a:spLocks noGrp="1"/>
          </p:cNvSpPr>
          <p:nvPr>
            <p:ph type="sldNum" sz="quarter" idx="5"/>
          </p:nvPr>
        </p:nvSpPr>
        <p:spPr bwMode="auto">
          <a:noFill/>
          <a:ln>
            <a:miter lim="800000"/>
            <a:headEnd/>
            <a:tailEnd/>
          </a:ln>
        </p:spPr>
        <p:txBody>
          <a:bodyPr/>
          <a:lstStyle/>
          <a:p>
            <a:fld id="{F6AAB999-7421-43EA-BF6F-E3E4D34723E0}"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In addition to choosing green products, you can actively protect our islands. There are lots of exciting programs in the park that contribute to knowledge of climate science. On Saturdays during the park’s season, and Thursdays in the summer, a team of volunteer stewards travels to the islands. They participate in a variety of hands-on activities</a:t>
            </a:r>
            <a:r>
              <a:rPr lang="en-US" baseline="0" dirty="0" smtClean="0"/>
              <a:t> like </a:t>
            </a:r>
            <a:r>
              <a:rPr lang="en-US" dirty="0" smtClean="0"/>
              <a:t>restoring native habitats by removing invasive species from the marsh, or looking for rare birds to record on the </a:t>
            </a:r>
            <a:r>
              <a:rPr lang="en-US" dirty="0" err="1" smtClean="0"/>
              <a:t>eBird</a:t>
            </a:r>
            <a:r>
              <a:rPr lang="en-US" dirty="0" smtClean="0"/>
              <a:t> site. Volunteers also take </a:t>
            </a:r>
            <a:r>
              <a:rPr lang="en-US" dirty="0" err="1" smtClean="0"/>
              <a:t>phenology</a:t>
            </a:r>
            <a:r>
              <a:rPr lang="en-US" dirty="0" smtClean="0"/>
              <a:t> data that adds to the understanding of climate change and might include recording daily air and water temperatures or timing the flowering of certain trees. If you are interested in any of these initiatives, check the citizen science page and join the team!</a:t>
            </a:r>
          </a:p>
        </p:txBody>
      </p:sp>
      <p:sp>
        <p:nvSpPr>
          <p:cNvPr id="67588" name="Slide Number Placeholder 3"/>
          <p:cNvSpPr>
            <a:spLocks noGrp="1"/>
          </p:cNvSpPr>
          <p:nvPr>
            <p:ph type="sldNum" sz="quarter" idx="5"/>
          </p:nvPr>
        </p:nvSpPr>
        <p:spPr bwMode="auto">
          <a:noFill/>
          <a:ln>
            <a:miter lim="800000"/>
            <a:headEnd/>
            <a:tailEnd/>
          </a:ln>
        </p:spPr>
        <p:txBody>
          <a:bodyPr/>
          <a:lstStyle/>
          <a:p>
            <a:fld id="{A97ED9AB-C65A-4213-87B9-438AE6741B21}"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Answers</a:t>
            </a:r>
          </a:p>
          <a:p>
            <a:pPr>
              <a:buFont typeface="Arial" pitchFamily="34" charset="0"/>
              <a:buChar char="•"/>
            </a:pPr>
            <a:endParaRPr lang="en-US" dirty="0" smtClean="0"/>
          </a:p>
          <a:p>
            <a:pPr>
              <a:buFont typeface="Arial" pitchFamily="34" charset="0"/>
              <a:buChar char="•"/>
            </a:pPr>
            <a:r>
              <a:rPr lang="en-US" dirty="0" smtClean="0"/>
              <a:t>Leave No Trace means to use and enjoy a natural place without damaging it, and to leave it intact for the next visitor.</a:t>
            </a:r>
          </a:p>
          <a:p>
            <a:pPr>
              <a:buFont typeface="Arial" pitchFamily="34" charset="0"/>
              <a:buChar char="•"/>
            </a:pPr>
            <a:r>
              <a:rPr lang="en-US" dirty="0" smtClean="0"/>
              <a:t>At home, try to turn off and unplug all electronics when not in use, minimize heating and cooling through insulation and thermostat setting, and buying  energy-efficient appliances.</a:t>
            </a:r>
          </a:p>
          <a:p>
            <a:pPr>
              <a:buFont typeface="Arial" pitchFamily="34" charset="0"/>
              <a:buChar char="•"/>
            </a:pPr>
            <a:r>
              <a:rPr lang="en-US" dirty="0" smtClean="0"/>
              <a:t>Volunteer stewards fight </a:t>
            </a:r>
            <a:r>
              <a:rPr lang="en-US" dirty="0" err="1" smtClean="0"/>
              <a:t>invasives</a:t>
            </a:r>
            <a:r>
              <a:rPr lang="en-US" dirty="0" smtClean="0"/>
              <a:t>, observe and record the diversity of species, clean up beaches and trails, and take </a:t>
            </a:r>
            <a:r>
              <a:rPr lang="en-US" dirty="0" err="1" smtClean="0"/>
              <a:t>phenology</a:t>
            </a:r>
            <a:r>
              <a:rPr lang="en-US" dirty="0" smtClean="0"/>
              <a:t> data.</a:t>
            </a:r>
            <a:endParaRPr lang="en-US" dirty="0"/>
          </a:p>
        </p:txBody>
      </p:sp>
      <p:sp>
        <p:nvSpPr>
          <p:cNvPr id="4" name="Slide Number Placeholder 3"/>
          <p:cNvSpPr>
            <a:spLocks noGrp="1"/>
          </p:cNvSpPr>
          <p:nvPr>
            <p:ph type="sldNum" sz="quarter" idx="10"/>
          </p:nvPr>
        </p:nvSpPr>
        <p:spPr/>
        <p:txBody>
          <a:bodyPr/>
          <a:lstStyle/>
          <a:p>
            <a:pPr>
              <a:defRPr/>
            </a:pPr>
            <a:fld id="{F9034DD4-5BB7-4753-BAAE-CD50A9CC9B5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Climate change is a difficult topic to interpret for several reasons. </a:t>
            </a:r>
          </a:p>
          <a:p>
            <a:pPr eaLnBrk="1" hangingPunct="1"/>
            <a:r>
              <a:rPr lang="en-US" dirty="0" smtClean="0"/>
              <a:t>	First, global warming is scary. It poses a very real threat to public health and current way of life. Rather than face this threat head-on, some ignore or deny</a:t>
            </a:r>
            <a:r>
              <a:rPr lang="en-US" baseline="0" dirty="0" smtClean="0"/>
              <a:t> it</a:t>
            </a:r>
            <a:r>
              <a:rPr lang="en-US" dirty="0" smtClean="0"/>
              <a:t>. </a:t>
            </a:r>
          </a:p>
          <a:p>
            <a:pPr eaLnBrk="1" hangingPunct="1"/>
            <a:r>
              <a:rPr lang="en-US" dirty="0" smtClean="0"/>
              <a:t>	Second, politicians have polarized climate science, making it a question of belief and values. Either you are with the scientists or against them; it is very difficult to develop a deep understanding of the issue. </a:t>
            </a:r>
          </a:p>
          <a:p>
            <a:pPr eaLnBrk="1" hangingPunct="1"/>
            <a:r>
              <a:rPr lang="en-US" dirty="0" smtClean="0"/>
              <a:t>	And third, many Americans simply are not comfortable with scientific concepts. Data charts and complicated vocabulary make us glaze over, leaving even more room for politicians to offer the interpretation that suits their short-term needs.</a:t>
            </a:r>
          </a:p>
          <a:p>
            <a:pPr eaLnBrk="1" hangingPunct="1"/>
            <a:r>
              <a:rPr lang="en-US" dirty="0" smtClean="0"/>
              <a:t>	However, understanding these three challenges can help you to </a:t>
            </a:r>
            <a:r>
              <a:rPr lang="en-US" dirty="0" smtClean="0"/>
              <a:t>successfully</a:t>
            </a:r>
            <a:r>
              <a:rPr lang="en-US" baseline="0" dirty="0" smtClean="0"/>
              <a:t> </a:t>
            </a:r>
            <a:r>
              <a:rPr lang="en-US" dirty="0" smtClean="0"/>
              <a:t>engage </a:t>
            </a:r>
            <a:r>
              <a:rPr lang="en-US" dirty="0" smtClean="0"/>
              <a:t>your visitors on the topic of climate change.</a:t>
            </a:r>
          </a:p>
        </p:txBody>
      </p:sp>
      <p:sp>
        <p:nvSpPr>
          <p:cNvPr id="69636" name="Slide Number Placeholder 3"/>
          <p:cNvSpPr>
            <a:spLocks noGrp="1"/>
          </p:cNvSpPr>
          <p:nvPr>
            <p:ph type="sldNum" sz="quarter" idx="5"/>
          </p:nvPr>
        </p:nvSpPr>
        <p:spPr bwMode="auto">
          <a:noFill/>
          <a:ln>
            <a:miter lim="800000"/>
            <a:headEnd/>
            <a:tailEnd/>
          </a:ln>
        </p:spPr>
        <p:txBody>
          <a:bodyPr/>
          <a:lstStyle/>
          <a:p>
            <a:fld id="{4FF1FA73-A952-499D-89DF-1CDBCBB383AF}"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r>
              <a:rPr lang="en-US" dirty="0" smtClean="0"/>
              <a:t>	When disasters are vague, we are unlikely to act if we do not perceive an immediate and personal threat. Climate change, in the abstract, is always</a:t>
            </a:r>
            <a:r>
              <a:rPr lang="en-US" baseline="0" dirty="0" smtClean="0"/>
              <a:t> </a:t>
            </a:r>
            <a:r>
              <a:rPr lang="en-US" dirty="0" smtClean="0"/>
              <a:t>someone else’s problem. A major part of interpretation is connecting the issue to the visitors’ own experience. We call this ‘framing’. </a:t>
            </a:r>
          </a:p>
          <a:p>
            <a:pPr eaLnBrk="1" hangingPunct="1">
              <a:defRPr/>
            </a:pPr>
            <a:r>
              <a:rPr lang="en-US" dirty="0" smtClean="0"/>
              <a:t>	For instance, if your audience is particularly interested in nature you might focus on the harmful effects of climate change on plants and animals. For a group of businesspeople, you might explain the financial costs to major cities and infrastructures. Parents care about the world their children will inhabit, while those living in coastal regions worry about the effects of increased flooding. </a:t>
            </a:r>
          </a:p>
          <a:p>
            <a:pPr eaLnBrk="1" hangingPunct="1">
              <a:defRPr/>
            </a:pPr>
            <a:r>
              <a:rPr lang="en-US" dirty="0" smtClean="0"/>
              <a:t>	Psychological studies have shown that people are more receptive to ideas when they are addressed as part of a group. Visitors will hear</a:t>
            </a:r>
            <a:r>
              <a:rPr lang="en-US" baseline="0" dirty="0" smtClean="0"/>
              <a:t> you better </a:t>
            </a:r>
            <a:r>
              <a:rPr lang="en-US" dirty="0" smtClean="0"/>
              <a:t>if you remind them that they are a part of the Boston community, their school, church, or workplace, or even the group of ‘people who like islands’. Rather than telling them what they ought to do, you can suggest what others like them are </a:t>
            </a:r>
            <a:r>
              <a:rPr lang="en-US" i="1" dirty="0" smtClean="0"/>
              <a:t>already</a:t>
            </a:r>
            <a:r>
              <a:rPr lang="en-US" dirty="0" smtClean="0"/>
              <a:t> doing to reduce the impacts of climate change. This reminds visitors that helping the planet will also strengthen their personal </a:t>
            </a:r>
            <a:r>
              <a:rPr lang="en-US" baseline="0" dirty="0" smtClean="0"/>
              <a:t>relationships.</a:t>
            </a:r>
            <a:endParaRPr lang="en-US" dirty="0" smtClean="0"/>
          </a:p>
        </p:txBody>
      </p:sp>
      <p:sp>
        <p:nvSpPr>
          <p:cNvPr id="70660" name="Slide Number Placeholder 3"/>
          <p:cNvSpPr>
            <a:spLocks noGrp="1"/>
          </p:cNvSpPr>
          <p:nvPr>
            <p:ph type="sldNum" sz="quarter" idx="5"/>
          </p:nvPr>
        </p:nvSpPr>
        <p:spPr bwMode="auto">
          <a:noFill/>
          <a:ln>
            <a:miter lim="800000"/>
            <a:headEnd/>
            <a:tailEnd/>
          </a:ln>
        </p:spPr>
        <p:txBody>
          <a:bodyPr/>
          <a:lstStyle/>
          <a:p>
            <a:fld id="{48D91DEE-C3EB-421D-BF63-ABB5570F1F3B}"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Using metaphors can make abstract issues like climate change feel more concrete. The more visual and creative, the better – especially for children. People process information in a variety of different ways, so the more styles you present in, the more likely you will be to reach them. Images</a:t>
            </a:r>
            <a:r>
              <a:rPr lang="en-US" baseline="0" dirty="0" smtClean="0"/>
              <a:t> </a:t>
            </a:r>
            <a:r>
              <a:rPr lang="en-US" dirty="0" smtClean="0"/>
              <a:t>allow many visitors to ‘translate’ information they might not otherwise</a:t>
            </a:r>
            <a:r>
              <a:rPr lang="en-US" baseline="0" dirty="0" smtClean="0"/>
              <a:t> absorb</a:t>
            </a:r>
            <a:r>
              <a:rPr lang="en-US" dirty="0" smtClean="0"/>
              <a:t>.</a:t>
            </a:r>
          </a:p>
          <a:p>
            <a:pPr eaLnBrk="1" hangingPunct="1"/>
            <a:r>
              <a:rPr lang="en-US" dirty="0" smtClean="0"/>
              <a:t>	For example, you could tell your audience that burning a gallon of gasoline releases 19.6 pounds of carbon dioxide into the atmosphere. However, 19.6 pounds of gas is a very abstract concept and won’t mean much to most listeners. A good follow-up would be to provide them with a way of visualizing this gas. Since one pound takes up about 8 cubic feet in the atmosphere, the carbon dioxide from one gallon of gasoline fills 160 cubic feet – about the size of 4 ½ refrigerators.</a:t>
            </a:r>
          </a:p>
          <a:p>
            <a:pPr eaLnBrk="1" hangingPunct="1"/>
            <a:r>
              <a:rPr lang="en-US" dirty="0" smtClean="0"/>
              <a:t>	</a:t>
            </a:r>
          </a:p>
        </p:txBody>
      </p:sp>
      <p:sp>
        <p:nvSpPr>
          <p:cNvPr id="71684" name="Slide Number Placeholder 3"/>
          <p:cNvSpPr>
            <a:spLocks noGrp="1"/>
          </p:cNvSpPr>
          <p:nvPr>
            <p:ph type="sldNum" sz="quarter" idx="5"/>
          </p:nvPr>
        </p:nvSpPr>
        <p:spPr bwMode="auto">
          <a:noFill/>
          <a:ln>
            <a:miter lim="800000"/>
            <a:headEnd/>
            <a:tailEnd/>
          </a:ln>
        </p:spPr>
        <p:txBody>
          <a:bodyPr/>
          <a:lstStyle/>
          <a:p>
            <a:fld id="{BCCDEB39-81BD-4F80-9354-E55E17CD2C17}"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Another way of appealing to multiple areas of the brain is to make sure you include emotional appeals as well as hard facts. This will prevent the information from seeming either too dry or too sensational. </a:t>
            </a:r>
          </a:p>
          <a:p>
            <a:pPr eaLnBrk="1" hangingPunct="1">
              <a:spcBef>
                <a:spcPct val="0"/>
              </a:spcBef>
            </a:pPr>
            <a:r>
              <a:rPr lang="en-US" dirty="0" smtClean="0"/>
              <a:t>	It is important that your climate change messages be accurate, and presented at an appropriate level of complexity. Lying or exaggerating, intentionally or not, damages not only your own reputation but the reputation of climate science as a whole. For instance, it is true that global temperature is increasing – but don</a:t>
            </a:r>
            <a:r>
              <a:rPr lang="en-US" altLang="en-US" dirty="0" smtClean="0"/>
              <a:t>’</a:t>
            </a:r>
            <a:r>
              <a:rPr lang="en-US" dirty="0" smtClean="0"/>
              <a:t>t tell visitors that every summer gets hotter than the last. This oversimplifies the issue and can cause them to lose confidence in climate science. 	Instead, provide your audience with concrete and specific facts. Cite a source for your information whenever possible. Studies have shown that Americans have very high confidence in scientists and in the Park Service. Enlist this authority to help get your message across! </a:t>
            </a:r>
          </a:p>
        </p:txBody>
      </p:sp>
      <p:sp>
        <p:nvSpPr>
          <p:cNvPr id="72708" name="Slide Number Placeholder 3"/>
          <p:cNvSpPr>
            <a:spLocks noGrp="1"/>
          </p:cNvSpPr>
          <p:nvPr>
            <p:ph type="sldNum" sz="quarter" idx="5"/>
          </p:nvPr>
        </p:nvSpPr>
        <p:spPr bwMode="auto">
          <a:noFill/>
          <a:ln>
            <a:miter lim="800000"/>
            <a:headEnd/>
            <a:tailEnd/>
          </a:ln>
        </p:spPr>
        <p:txBody>
          <a:bodyPr/>
          <a:lstStyle/>
          <a:p>
            <a:fld id="{DAD77AFB-FA4B-4178-B7CD-5957E0A2359A}"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How do you explain climate science?  This unit gives an overview of important climate science concepts. Many more in-depth resources are available through the NPS website, www.nps.gov/boha. The video shown, courtesy</a:t>
            </a:r>
            <a:r>
              <a:rPr lang="en-US" baseline="0" dirty="0" smtClean="0"/>
              <a:t> of NASA, displays the seasonal change in Arctic ice and snow cover.</a:t>
            </a: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a:lstStyle/>
          <a:p>
            <a:fld id="{7FC3DC1D-8E73-4228-A2BE-345437714595}"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Even if the issue is properly framed and accurately presented, people can easily get</a:t>
            </a:r>
            <a:r>
              <a:rPr lang="en-US" baseline="0" dirty="0" smtClean="0"/>
              <a:t> </a:t>
            </a:r>
            <a:r>
              <a:rPr lang="en-US" dirty="0" smtClean="0"/>
              <a:t>overwhelmed by climate change. They will lose hope and tune out any further messages. With a global problem, they say, what good can </a:t>
            </a:r>
            <a:r>
              <a:rPr lang="en-US" i="1" dirty="0" smtClean="0"/>
              <a:t>my</a:t>
            </a:r>
            <a:r>
              <a:rPr lang="en-US" dirty="0" smtClean="0"/>
              <a:t> actions possibly do?</a:t>
            </a:r>
          </a:p>
          <a:p>
            <a:pPr eaLnBrk="1" hangingPunct="1"/>
            <a:r>
              <a:rPr lang="en-US" dirty="0" smtClean="0"/>
              <a:t>	To prevent this alienation, the presentation has to be simple. Choose the most important message – whether that is </a:t>
            </a:r>
            <a:r>
              <a:rPr lang="en-US" i="1" dirty="0" smtClean="0"/>
              <a:t>Leave No Trace</a:t>
            </a:r>
            <a:r>
              <a:rPr lang="en-US" dirty="0" smtClean="0"/>
              <a:t>, carpooling, or using less water – and try not to complicate it with additional demands. </a:t>
            </a:r>
          </a:p>
          <a:p>
            <a:pPr eaLnBrk="1" hangingPunct="1"/>
            <a:r>
              <a:rPr lang="en-US" dirty="0" smtClean="0"/>
              <a:t>	In addition, scientific concepts must be presented at the appropriate level. Use everyday vocabulary whenever possible to avoid confusion – most Americans are not familiar with scientific writing, and using obscure words will distract them</a:t>
            </a:r>
            <a:r>
              <a:rPr lang="en-US" baseline="0" dirty="0" smtClean="0"/>
              <a:t> unnecessarily</a:t>
            </a:r>
            <a:r>
              <a:rPr lang="en-US" dirty="0" smtClean="0"/>
              <a:t>.</a:t>
            </a:r>
          </a:p>
          <a:p>
            <a:pPr eaLnBrk="1" hangingPunct="1"/>
            <a:r>
              <a:rPr lang="en-US" dirty="0" smtClean="0"/>
              <a:t>	No matter what you are telling the visitor, though, </a:t>
            </a:r>
            <a:r>
              <a:rPr lang="en-US" u="sng" dirty="0" smtClean="0"/>
              <a:t>focus</a:t>
            </a:r>
            <a:r>
              <a:rPr lang="en-US" dirty="0" smtClean="0"/>
              <a:t> on the positive aspect of what they can do. Your ultimate goal is to raise their consciousness and provide them with a practical</a:t>
            </a:r>
            <a:r>
              <a:rPr lang="en-US" baseline="0" dirty="0" smtClean="0"/>
              <a:t> </a:t>
            </a:r>
            <a:r>
              <a:rPr lang="en-US" dirty="0" smtClean="0"/>
              <a:t>and useful way of preventing climate change. Describing positive actions</a:t>
            </a:r>
            <a:r>
              <a:rPr lang="en-US" baseline="0" dirty="0" smtClean="0"/>
              <a:t> </a:t>
            </a:r>
            <a:r>
              <a:rPr lang="en-US" u="sng" dirty="0" smtClean="0"/>
              <a:t>empowers</a:t>
            </a:r>
            <a:r>
              <a:rPr lang="en-US" dirty="0" smtClean="0"/>
              <a:t> the visitor to make a difference and, hopefully, inspires others to act as well.</a:t>
            </a:r>
          </a:p>
        </p:txBody>
      </p:sp>
      <p:sp>
        <p:nvSpPr>
          <p:cNvPr id="73732" name="Slide Number Placeholder 3"/>
          <p:cNvSpPr>
            <a:spLocks noGrp="1"/>
          </p:cNvSpPr>
          <p:nvPr>
            <p:ph type="sldNum" sz="quarter" idx="5"/>
          </p:nvPr>
        </p:nvSpPr>
        <p:spPr bwMode="auto">
          <a:noFill/>
          <a:ln>
            <a:miter lim="800000"/>
            <a:headEnd/>
            <a:tailEnd/>
          </a:ln>
        </p:spPr>
        <p:txBody>
          <a:bodyPr/>
          <a:lstStyle/>
          <a:p>
            <a:fld id="{A02F3A43-7207-4D64-B62D-5B942DDD9725}"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Metaphors, framing, checking your facts, and engaging visitors as part of a group all help your communication to be more effective. Exaggeration, dramatic emotional scenarios, and overwhelming the visitor with facts will reduce your educational power.</a:t>
            </a:r>
          </a:p>
          <a:p>
            <a:pPr>
              <a:buFont typeface="Arial" pitchFamily="34" charset="0"/>
              <a:buChar char="•"/>
            </a:pPr>
            <a:r>
              <a:rPr lang="en-US" dirty="0" smtClean="0"/>
              <a:t>When interpreting climate change for visitors, you are trying to connect them personally to the issue and give them a concrete tool kit they can use to make a difference.</a:t>
            </a:r>
          </a:p>
          <a:p>
            <a:pPr>
              <a:buFont typeface="Arial" pitchFamily="34" charset="0"/>
              <a:buChar char="•"/>
            </a:pPr>
            <a:endParaRPr lang="en-US" dirty="0" smtClean="0"/>
          </a:p>
          <a:p>
            <a:pPr>
              <a:buFont typeface="Arial" pitchFamily="34" charset="0"/>
              <a:buChar char="•"/>
            </a:pPr>
            <a:r>
              <a:rPr lang="en-US" dirty="0" smtClean="0"/>
              <a:t>Thank you for taking the time to learn more about climate change.  Please see the attached </a:t>
            </a:r>
            <a:r>
              <a:rPr lang="en-US" dirty="0" err="1" smtClean="0"/>
              <a:t>pdf</a:t>
            </a:r>
            <a:r>
              <a:rPr lang="en-US" dirty="0" smtClean="0"/>
              <a:t> for more resources.</a:t>
            </a:r>
            <a:endParaRPr lang="en-US" dirty="0"/>
          </a:p>
        </p:txBody>
      </p:sp>
      <p:sp>
        <p:nvSpPr>
          <p:cNvPr id="4" name="Slide Number Placeholder 3"/>
          <p:cNvSpPr>
            <a:spLocks noGrp="1"/>
          </p:cNvSpPr>
          <p:nvPr>
            <p:ph type="sldNum" sz="quarter" idx="10"/>
          </p:nvPr>
        </p:nvSpPr>
        <p:spPr/>
        <p:txBody>
          <a:bodyPr/>
          <a:lstStyle/>
          <a:p>
            <a:pPr>
              <a:defRPr/>
            </a:pPr>
            <a:fld id="{F9034DD4-5BB7-4753-BAAE-CD50A9CC9B54}"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Metaphors, framing, checking your facts, and engaging visitors as part of a group all help your communication to be more effective. Exaggeration, dramatic emotional scenarios, and overwhelming the visitor with facts will reduce your educational power.</a:t>
            </a:r>
          </a:p>
          <a:p>
            <a:pPr>
              <a:buFont typeface="Arial" pitchFamily="34" charset="0"/>
              <a:buChar char="•"/>
            </a:pPr>
            <a:r>
              <a:rPr lang="en-US" dirty="0" smtClean="0"/>
              <a:t>When interpreting climate change for visitors, you are trying to connect them personally to the issue and give them a concrete tool kit they can use to make a difference.</a:t>
            </a:r>
          </a:p>
          <a:p>
            <a:pPr>
              <a:buFont typeface="Arial" pitchFamily="34" charset="0"/>
              <a:buChar char="•"/>
            </a:pPr>
            <a:endParaRPr lang="en-US" dirty="0" smtClean="0"/>
          </a:p>
          <a:p>
            <a:pPr>
              <a:buFont typeface="Arial" pitchFamily="34" charset="0"/>
              <a:buChar char="•"/>
            </a:pPr>
            <a:r>
              <a:rPr lang="en-US" dirty="0" smtClean="0"/>
              <a:t>Thank you for taking the time to learn more about climate change.  Please see the attached </a:t>
            </a:r>
            <a:r>
              <a:rPr lang="en-US" dirty="0" err="1" smtClean="0"/>
              <a:t>pdf</a:t>
            </a:r>
            <a:r>
              <a:rPr lang="en-US" dirty="0" smtClean="0"/>
              <a:t> for more resources.</a:t>
            </a:r>
            <a:endParaRPr lang="en-US" dirty="0"/>
          </a:p>
        </p:txBody>
      </p:sp>
      <p:sp>
        <p:nvSpPr>
          <p:cNvPr id="4" name="Slide Number Placeholder 3"/>
          <p:cNvSpPr>
            <a:spLocks noGrp="1"/>
          </p:cNvSpPr>
          <p:nvPr>
            <p:ph type="sldNum" sz="quarter" idx="10"/>
          </p:nvPr>
        </p:nvSpPr>
        <p:spPr/>
        <p:txBody>
          <a:bodyPr/>
          <a:lstStyle/>
          <a:p>
            <a:pPr>
              <a:defRPr/>
            </a:pPr>
            <a:fld id="{F9034DD4-5BB7-4753-BAAE-CD50A9CC9B54}"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People often confuse individual weather events with evidence for or against climate change. After a particularly snowy winter, for instance, they may be less likely to accept that the planet is warming, while an extreme summer heat wave is seen as convincing. However, both are examples of weather – not climate. Weather is a snapshot of information: temperature, precipitation, wind, etc. Weather changes by the day and even by the hour. Climate, on the other hand, is the long-term pattern of weather. To observe changes in climate, it is necessary to compare weather data from a period of many decades.</a:t>
            </a:r>
          </a:p>
        </p:txBody>
      </p:sp>
      <p:sp>
        <p:nvSpPr>
          <p:cNvPr id="50180" name="Slide Number Placeholder 3"/>
          <p:cNvSpPr>
            <a:spLocks noGrp="1"/>
          </p:cNvSpPr>
          <p:nvPr>
            <p:ph type="sldNum" sz="quarter" idx="5"/>
          </p:nvPr>
        </p:nvSpPr>
        <p:spPr bwMode="auto">
          <a:noFill/>
          <a:ln>
            <a:miter lim="800000"/>
            <a:headEnd/>
            <a:tailEnd/>
          </a:ln>
        </p:spPr>
        <p:txBody>
          <a:bodyPr/>
          <a:lstStyle/>
          <a:p>
            <a:fld id="{365BF6FA-8142-4749-AF93-344ED2182DF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Earth</a:t>
            </a:r>
            <a:r>
              <a:rPr lang="en-US" altLang="en-US" dirty="0" smtClean="0"/>
              <a:t>’</a:t>
            </a:r>
            <a:r>
              <a:rPr lang="en-US" dirty="0" smtClean="0"/>
              <a:t>s average temperature has risen 1.6 degrees F in the last century, with 20% of the change occurring in the last decade. This may not seem like a big difference, but at the peak of the last ice age – when Boston was covered by glaciers nearly a mile deep – the climate was only about 10 degrees F cooler than today. In the</a:t>
            </a:r>
            <a:r>
              <a:rPr lang="en-US" baseline="0" dirty="0" smtClean="0"/>
              <a:t> </a:t>
            </a:r>
            <a:r>
              <a:rPr lang="en-US" dirty="0" smtClean="0"/>
              <a:t>current period of warming, winter temperatures have been increasing more than summer and the polar regions have been warming faster than more temperate zones. Studies show that 96% of NPS land has warmed significantly since the 20th century began.</a:t>
            </a:r>
          </a:p>
          <a:p>
            <a:pPr eaLnBrk="1" hangingPunct="1">
              <a:spcBef>
                <a:spcPct val="0"/>
              </a:spcBef>
            </a:pPr>
            <a:r>
              <a:rPr lang="en-US" dirty="0" smtClean="0"/>
              <a:t>	One way of tracking global warming is by looking at day-to-day weather data over a long period of time. It is helpful to compare current rates of change with patterns reaching back before the human era. Layers of Arctic ice, frozen for millennia, still bear traces of ancient climates. Examining core samples of bedrock can also help determine what the climate was like long before we started measuring it.  </a:t>
            </a:r>
          </a:p>
        </p:txBody>
      </p:sp>
      <p:sp>
        <p:nvSpPr>
          <p:cNvPr id="51204" name="Slide Number Placeholder 3"/>
          <p:cNvSpPr>
            <a:spLocks noGrp="1"/>
          </p:cNvSpPr>
          <p:nvPr>
            <p:ph type="sldNum" sz="quarter" idx="5"/>
          </p:nvPr>
        </p:nvSpPr>
        <p:spPr bwMode="auto">
          <a:noFill/>
          <a:ln>
            <a:miter lim="800000"/>
            <a:headEnd/>
            <a:tailEnd/>
          </a:ln>
        </p:spPr>
        <p:txBody>
          <a:bodyPr/>
          <a:lstStyle/>
          <a:p>
            <a:fld id="{88C13861-B74E-442A-9A59-062810A52600}"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We say climate change instead of “global warming” because temperature is not the only factor that goes into our climate. Along with increased temperatures, the past fifty years have seen drastic changes in precipitation patterns. Coastal areas, like the Northeast,  experience much more flooding, while the American Midwest faces severe droughts. </a:t>
            </a:r>
          </a:p>
          <a:p>
            <a:pPr eaLnBrk="1" hangingPunct="1">
              <a:spcBef>
                <a:spcPct val="0"/>
              </a:spcBef>
            </a:pPr>
            <a:r>
              <a:rPr lang="en-US" dirty="0" smtClean="0"/>
              <a:t>	In addition, the added warmth in the atmosphere allows the air to hold about 4% more water vapor on average, leading to more frequent and intense storms. Overall, we are experiencing continued increases in extreme and dangerous weather events as our climate changes.</a:t>
            </a:r>
          </a:p>
        </p:txBody>
      </p:sp>
      <p:sp>
        <p:nvSpPr>
          <p:cNvPr id="52228" name="Slide Number Placeholder 3"/>
          <p:cNvSpPr>
            <a:spLocks noGrp="1"/>
          </p:cNvSpPr>
          <p:nvPr>
            <p:ph type="sldNum" sz="quarter" idx="5"/>
          </p:nvPr>
        </p:nvSpPr>
        <p:spPr bwMode="auto">
          <a:noFill/>
          <a:ln>
            <a:miter lim="800000"/>
            <a:headEnd/>
            <a:tailEnd/>
          </a:ln>
        </p:spPr>
        <p:txBody>
          <a:bodyPr/>
          <a:lstStyle/>
          <a:p>
            <a:fld id="{FB8B1DFF-CD8F-4B7F-B466-A65851A321C3}"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You have probably heard the term </a:t>
            </a:r>
            <a:r>
              <a:rPr lang="en-US" altLang="en-US" dirty="0" smtClean="0"/>
              <a:t>‘</a:t>
            </a:r>
            <a:r>
              <a:rPr lang="en-US" dirty="0" smtClean="0"/>
              <a:t>greenhouse effect</a:t>
            </a:r>
            <a:r>
              <a:rPr lang="en-US" altLang="en-US" dirty="0" smtClean="0"/>
              <a:t>’</a:t>
            </a:r>
            <a:r>
              <a:rPr lang="en-US" dirty="0" smtClean="0"/>
              <a:t> once or twice before. Contrary to popular belief, the greenhouse effect is not all bad. Without it our planet would have an average surface temperature of 0 degrees Fahrenheit, far too cold for life as we know it. When light from the Sun strikes the Earth</a:t>
            </a:r>
            <a:r>
              <a:rPr lang="en-US" altLang="en-US" dirty="0" smtClean="0"/>
              <a:t>’</a:t>
            </a:r>
            <a:r>
              <a:rPr lang="en-US" dirty="0" smtClean="0"/>
              <a:t>s surface, most of it bounces back towards outer space. Luckily, as it passes through the atmosphere, much of its energy is absorbed by gases such as carbon dioxide and methane. </a:t>
            </a:r>
          </a:p>
          <a:p>
            <a:pPr eaLnBrk="1" hangingPunct="1">
              <a:spcBef>
                <a:spcPct val="0"/>
              </a:spcBef>
            </a:pPr>
            <a:r>
              <a:rPr lang="en-US" dirty="0" smtClean="0"/>
              <a:t>	Global warming occurs because of a human intensification of this effect. When there is more gas in the atmosphere, less energy escapes into outer space. This excess energy is stored as heat in the air, water, and land, causing the overall temperature of our environment to increase. </a:t>
            </a:r>
          </a:p>
          <a:p>
            <a:pPr eaLnBrk="1" hangingPunct="1">
              <a:spcBef>
                <a:spcPct val="0"/>
              </a:spcBef>
            </a:pPr>
            <a:r>
              <a:rPr lang="en-US" dirty="0" smtClean="0"/>
              <a:t>	Many other explanations for this warming have been suggested, such as natural cycles, solar activity, and even volcanoes. However, scientists have used computer software to model a huge variety of possible scenarios and concluded that our current rate of warming cannot be explained without human contributions.</a:t>
            </a:r>
          </a:p>
        </p:txBody>
      </p:sp>
      <p:sp>
        <p:nvSpPr>
          <p:cNvPr id="53252" name="Slide Number Placeholder 3"/>
          <p:cNvSpPr>
            <a:spLocks noGrp="1"/>
          </p:cNvSpPr>
          <p:nvPr>
            <p:ph type="sldNum" sz="quarter" idx="5"/>
          </p:nvPr>
        </p:nvSpPr>
        <p:spPr bwMode="auto">
          <a:noFill/>
          <a:ln>
            <a:miter lim="800000"/>
            <a:headEnd/>
            <a:tailEnd/>
          </a:ln>
        </p:spPr>
        <p:txBody>
          <a:bodyPr/>
          <a:lstStyle/>
          <a:p>
            <a:fld id="{A57F247D-0B1F-4AB3-A293-D09DB0D9C41C}"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Answers</a:t>
            </a:r>
          </a:p>
          <a:p>
            <a:pPr>
              <a:buFont typeface="Arial" pitchFamily="34" charset="0"/>
              <a:buNone/>
            </a:pPr>
            <a:endParaRPr lang="en-US" dirty="0" smtClean="0"/>
          </a:p>
          <a:p>
            <a:pPr>
              <a:buFont typeface="Arial" pitchFamily="34" charset="0"/>
              <a:buNone/>
            </a:pPr>
            <a:r>
              <a:rPr lang="en-US" dirty="0" smtClean="0"/>
              <a:t>A. Extreme summer heat waves, last winter’s snowstorms in DC, and new record rainfalls, on their own, are weather events - not  evidence for climate change. Higher average temperatures by decade are evidence of changing climate.</a:t>
            </a:r>
          </a:p>
          <a:p>
            <a:pPr>
              <a:buFont typeface="Arial" pitchFamily="34" charset="0"/>
              <a:buNone/>
            </a:pPr>
            <a:endParaRPr lang="en-US" dirty="0" smtClean="0"/>
          </a:p>
          <a:p>
            <a:pPr>
              <a:buFont typeface="Arial" pitchFamily="34" charset="0"/>
              <a:buNone/>
            </a:pPr>
            <a:r>
              <a:rPr lang="en-US" dirty="0" smtClean="0"/>
              <a:t>B. Deforestation, coal power plants, driving a car, and natural carbon emissions all contribute to the greenhouse effect.</a:t>
            </a:r>
            <a:endParaRPr lang="en-US" dirty="0"/>
          </a:p>
        </p:txBody>
      </p:sp>
      <p:sp>
        <p:nvSpPr>
          <p:cNvPr id="4" name="Slide Number Placeholder 3"/>
          <p:cNvSpPr>
            <a:spLocks noGrp="1"/>
          </p:cNvSpPr>
          <p:nvPr>
            <p:ph type="sldNum" sz="quarter" idx="10"/>
          </p:nvPr>
        </p:nvSpPr>
        <p:spPr/>
        <p:txBody>
          <a:bodyPr/>
          <a:lstStyle/>
          <a:p>
            <a:pPr>
              <a:defRPr/>
            </a:pPr>
            <a:fld id="{F9034DD4-5BB7-4753-BAAE-CD50A9CC9B5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The global effects of climate change include higher temperatures, rising sea levels, and new</a:t>
            </a:r>
            <a:r>
              <a:rPr lang="en-US" baseline="0" dirty="0" smtClean="0"/>
              <a:t> </a:t>
            </a:r>
            <a:r>
              <a:rPr lang="en-US" dirty="0" smtClean="0"/>
              <a:t>precipitation patterns. This unit explores the impact of these changes on the islands and on the many species that call them home.</a:t>
            </a:r>
          </a:p>
        </p:txBody>
      </p:sp>
      <p:sp>
        <p:nvSpPr>
          <p:cNvPr id="54276" name="Slide Number Placeholder 3"/>
          <p:cNvSpPr>
            <a:spLocks noGrp="1"/>
          </p:cNvSpPr>
          <p:nvPr>
            <p:ph type="sldNum" sz="quarter" idx="5"/>
          </p:nvPr>
        </p:nvSpPr>
        <p:spPr bwMode="auto">
          <a:noFill/>
          <a:ln>
            <a:miter lim="800000"/>
            <a:headEnd/>
            <a:tailEnd/>
          </a:ln>
        </p:spPr>
        <p:txBody>
          <a:bodyPr/>
          <a:lstStyle/>
          <a:p>
            <a:fld id="{61E30152-2957-46A4-B5B4-80D316F7D94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52405D-BCCE-4E43-A6C5-AD086985AE28}" type="datetimeFigureOut">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82ACF0-CA34-4FCD-B171-0CD6BF968E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5072FC-04E0-4DD7-8AAA-81853527DB89}" type="datetimeFigureOut">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1FFFAD-4C42-44FF-A337-DE58275CF9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0A307E-732E-46E7-B646-1C0E12DFA035}" type="datetimeFigureOut">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6906FF-0227-426E-9BFB-003D36E924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FEB25A-CD77-4BD8-82E5-DED745BE1C6A}" type="datetimeFigureOut">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21A51A-44E0-48ED-B68B-15C2BC4CBF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FB9E63-6873-45A7-B5D4-0C741C4CB9C5}" type="datetimeFigureOut">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5D9F37-42F4-4B5C-A473-2906995B92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60F233-5295-4AFC-901D-FBA7CAB81C1F}" type="datetimeFigureOut">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A2B8B9-878C-49D0-9447-8582482378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3B0502-3D98-4435-A5DD-14B389CA83E1}" type="datetimeFigureOut">
              <a:rPr lang="en-US"/>
              <a:pPr>
                <a:defRPr/>
              </a:pPr>
              <a:t>9/17/2012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1357CA-1377-4A92-8E6C-8E63231A11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C202AC-4887-4AA9-8860-C6B47D56562C}" type="datetimeFigureOut">
              <a:rPr lang="en-US"/>
              <a:pPr>
                <a:defRPr/>
              </a:pPr>
              <a:t>9/17/2012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7BBB9F-D016-4669-B4E9-46E0EBC234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D78C5A-59D5-4F6A-9FAD-4FF07C9DAF92}" type="datetimeFigureOut">
              <a:rPr lang="en-US"/>
              <a:pPr>
                <a:defRPr/>
              </a:pPr>
              <a:t>9/17/2012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6CE085-150A-44DD-8259-E7DAB5D3D1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6CD35C-305E-4EF9-BEB9-A823C7AF5F93}" type="datetimeFigureOut">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7159C0-3B6A-4616-B3FF-224AFD7773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F19D91-1FD5-4772-9CC2-7C5148F54B3D}" type="datetimeFigureOut">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426C77-34AB-405E-8255-566236AC2F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E53FFEC8-CF6E-45BF-8FA8-A029DD46F327}" type="datetimeFigureOut">
              <a:rPr lang="en-US"/>
              <a:pPr>
                <a:defRPr/>
              </a:pPr>
              <a:t>9/17/2012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47BCF83-4C3C-4F76-9EBA-F5B2ABD367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www.climatecounts.org/" TargetMode="Externa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file:///\\inpboha58468s\common\_5.0.0_VISITOR%20SERVICES%20(Interp)\Ranger%20Personal%20Files\Caroline\CC_Module\sea%20ice%20video.mp4"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liveblueinitiative.org/" TargetMode="External"/><Relationship Id="rId3" Type="http://schemas.openxmlformats.org/officeDocument/2006/relationships/image" Target="../media/image11.png"/><Relationship Id="rId7" Type="http://schemas.openxmlformats.org/officeDocument/2006/relationships/hyperlink" Target="http://staging.doyourpartparks.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climate.nasa.gov/" TargetMode="External"/><Relationship Id="rId5" Type="http://schemas.openxmlformats.org/officeDocument/2006/relationships/hyperlink" Target="http://www.epa.gov/climatechange/" TargetMode="External"/><Relationship Id="rId4" Type="http://schemas.openxmlformats.org/officeDocument/2006/relationships/hyperlink" Target="http://nature.nps.gov/climatechange" TargetMode="External"/><Relationship Id="rId9" Type="http://schemas.openxmlformats.org/officeDocument/2006/relationships/hyperlink" Target="http://climatechoices.org/ne/"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505200"/>
            <a:ext cx="7772400" cy="1676400"/>
          </a:xfrm>
        </p:spPr>
        <p:txBody>
          <a:bodyPr rtlCol="0">
            <a:normAutofit fontScale="90000"/>
          </a:bodyPr>
          <a:lstStyle/>
          <a:p>
            <a:pPr eaLnBrk="1" fontAlgn="auto" hangingPunct="1">
              <a:spcAft>
                <a:spcPts val="0"/>
              </a:spcAft>
              <a:defRPr/>
            </a:pPr>
            <a:r>
              <a:rPr lang="en-US" b="1" dirty="0" smtClean="0">
                <a:solidFill>
                  <a:schemeClr val="bg1"/>
                </a:solidFill>
                <a:ea typeface="+mj-ea"/>
              </a:rPr>
              <a:t>Climate Change</a:t>
            </a:r>
            <a:br>
              <a:rPr lang="en-US" b="1" dirty="0" smtClean="0">
                <a:solidFill>
                  <a:schemeClr val="bg1"/>
                </a:solidFill>
                <a:ea typeface="+mj-ea"/>
              </a:rPr>
            </a:br>
            <a:r>
              <a:rPr lang="en-US" b="1" dirty="0" smtClean="0">
                <a:solidFill>
                  <a:schemeClr val="bg1"/>
                </a:solidFill>
                <a:ea typeface="+mj-ea"/>
              </a:rPr>
              <a:t>in the Boston Harbor Islands national park area</a:t>
            </a:r>
            <a:endParaRPr lang="en-US" b="1" dirty="0">
              <a:solidFill>
                <a:schemeClr val="bg1"/>
              </a:solidFill>
              <a:ea typeface="+mj-ea"/>
            </a:endParaRPr>
          </a:p>
        </p:txBody>
      </p:sp>
      <p:sp>
        <p:nvSpPr>
          <p:cNvPr id="2051" name="TextBox 4"/>
          <p:cNvSpPr txBox="1">
            <a:spLocks noChangeArrowheads="1"/>
          </p:cNvSpPr>
          <p:nvPr/>
        </p:nvSpPr>
        <p:spPr bwMode="auto">
          <a:xfrm>
            <a:off x="0" y="6488113"/>
            <a:ext cx="4191000" cy="369887"/>
          </a:xfrm>
          <a:prstGeom prst="rect">
            <a:avLst/>
          </a:prstGeom>
          <a:noFill/>
          <a:ln w="9525">
            <a:noFill/>
            <a:miter lim="800000"/>
            <a:headEnd/>
            <a:tailEnd/>
          </a:ln>
        </p:spPr>
        <p:txBody>
          <a:bodyPr>
            <a:spAutoFit/>
          </a:bodyPr>
          <a:lstStyle/>
          <a:p>
            <a:r>
              <a:rPr lang="en-US"/>
              <a:t>Photo: Eva Van Aken. Bumpkin Island 2010</a:t>
            </a:r>
          </a:p>
        </p:txBody>
      </p:sp>
    </p:spTree>
  </p:cSld>
  <p:clrMapOvr>
    <a:masterClrMapping/>
  </p:clrMapOvr>
  <p:transition advTm="716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oreaster_beach.jpg"/>
          <p:cNvPicPr>
            <a:picLocks noChangeAspect="1"/>
          </p:cNvPicPr>
          <p:nvPr/>
        </p:nvPicPr>
        <p:blipFill>
          <a:blip r:embed="rId4" cstate="email"/>
          <a:srcRect/>
          <a:stretch>
            <a:fillRect/>
          </a:stretch>
        </p:blipFill>
        <p:spPr bwMode="auto">
          <a:xfrm>
            <a:off x="1295400" y="3200400"/>
            <a:ext cx="2159000" cy="914400"/>
          </a:xfrm>
          <a:prstGeom prst="rect">
            <a:avLst/>
          </a:prstGeom>
          <a:noFill/>
          <a:ln w="9525">
            <a:noFill/>
            <a:miter lim="800000"/>
            <a:headEnd/>
            <a:tailEnd/>
          </a:ln>
        </p:spPr>
      </p:pic>
      <p:pic>
        <p:nvPicPr>
          <p:cNvPr id="6" name="Picture 5" descr="Noreaster_beach.jpg"/>
          <p:cNvPicPr>
            <a:picLocks noChangeAspect="1"/>
          </p:cNvPicPr>
          <p:nvPr/>
        </p:nvPicPr>
        <p:blipFill>
          <a:blip r:embed="rId5" cstate="email"/>
          <a:srcRect/>
          <a:stretch>
            <a:fillRect/>
          </a:stretch>
        </p:blipFill>
        <p:spPr bwMode="auto">
          <a:xfrm>
            <a:off x="-228600" y="380999"/>
            <a:ext cx="5105400" cy="4538133"/>
          </a:xfrm>
          <a:prstGeom prst="rect">
            <a:avLst/>
          </a:prstGeom>
          <a:noFill/>
          <a:ln w="9525">
            <a:noFill/>
            <a:miter lim="800000"/>
            <a:headEnd/>
            <a:tailEnd/>
          </a:ln>
        </p:spPr>
      </p:pic>
      <p:sp>
        <p:nvSpPr>
          <p:cNvPr id="15363" name="Content Placeholder 2"/>
          <p:cNvSpPr>
            <a:spLocks noGrp="1"/>
          </p:cNvSpPr>
          <p:nvPr>
            <p:ph sz="half" idx="1"/>
          </p:nvPr>
        </p:nvSpPr>
        <p:spPr>
          <a:xfrm>
            <a:off x="4953000" y="609600"/>
            <a:ext cx="3886200" cy="4724400"/>
          </a:xfrm>
        </p:spPr>
        <p:txBody>
          <a:bodyPr/>
          <a:lstStyle/>
          <a:p>
            <a:pPr eaLnBrk="1" hangingPunct="1"/>
            <a:r>
              <a:rPr lang="en-US" dirty="0" smtClean="0"/>
              <a:t>Increased </a:t>
            </a:r>
            <a:r>
              <a:rPr lang="en-US" i="1" dirty="0" smtClean="0"/>
              <a:t>extreme</a:t>
            </a:r>
            <a:r>
              <a:rPr lang="en-US" dirty="0" smtClean="0"/>
              <a:t> weather: flooding, nor’easters, etc</a:t>
            </a:r>
          </a:p>
          <a:p>
            <a:pPr eaLnBrk="1" hangingPunct="1"/>
            <a:r>
              <a:rPr lang="en-US" dirty="0" smtClean="0"/>
              <a:t>Human health threats</a:t>
            </a:r>
          </a:p>
          <a:p>
            <a:pPr eaLnBrk="1" hangingPunct="1"/>
            <a:r>
              <a:rPr lang="en-US" dirty="0" smtClean="0"/>
              <a:t>Loss of winter activities like skating or skiing</a:t>
            </a:r>
          </a:p>
        </p:txBody>
      </p:sp>
      <p:sp>
        <p:nvSpPr>
          <p:cNvPr id="11" name="TextBox 5"/>
          <p:cNvSpPr txBox="1">
            <a:spLocks noChangeArrowheads="1"/>
          </p:cNvSpPr>
          <p:nvPr/>
        </p:nvSpPr>
        <p:spPr bwMode="auto">
          <a:xfrm>
            <a:off x="2514600" y="6581001"/>
            <a:ext cx="3429000" cy="276999"/>
          </a:xfrm>
          <a:prstGeom prst="rect">
            <a:avLst/>
          </a:prstGeom>
          <a:noFill/>
          <a:ln w="9525">
            <a:noFill/>
            <a:miter lim="800000"/>
            <a:headEnd/>
            <a:tailEnd/>
          </a:ln>
        </p:spPr>
        <p:txBody>
          <a:bodyPr>
            <a:spAutoFit/>
          </a:bodyPr>
          <a:lstStyle/>
          <a:p>
            <a:r>
              <a:rPr lang="en-US" sz="1200" dirty="0"/>
              <a:t>Graph courtesy of NECIA and UCS</a:t>
            </a:r>
          </a:p>
        </p:txBody>
      </p:sp>
      <p:pic>
        <p:nvPicPr>
          <p:cNvPr id="12" name="Picture 5"/>
          <p:cNvPicPr>
            <a:picLocks noChangeAspect="1" noChangeArrowheads="1"/>
          </p:cNvPicPr>
          <p:nvPr/>
        </p:nvPicPr>
        <p:blipFill>
          <a:blip r:embed="rId6" cstate="email"/>
          <a:srcRect/>
          <a:stretch>
            <a:fillRect/>
          </a:stretch>
        </p:blipFill>
        <p:spPr bwMode="auto">
          <a:xfrm>
            <a:off x="914400" y="4114800"/>
            <a:ext cx="4056360" cy="2286000"/>
          </a:xfrm>
          <a:prstGeom prst="rect">
            <a:avLst/>
          </a:prstGeom>
          <a:noFill/>
          <a:ln w="9525">
            <a:noFill/>
            <a:miter lim="800000"/>
            <a:headEnd/>
            <a:tailEnd/>
          </a:ln>
        </p:spPr>
      </p:pic>
      <p:sp>
        <p:nvSpPr>
          <p:cNvPr id="14" name="TextBox 13"/>
          <p:cNvSpPr txBox="1"/>
          <p:nvPr/>
        </p:nvSpPr>
        <p:spPr>
          <a:xfrm>
            <a:off x="0" y="381000"/>
            <a:ext cx="5105400" cy="369332"/>
          </a:xfrm>
          <a:prstGeom prst="rect">
            <a:avLst/>
          </a:prstGeom>
          <a:solidFill>
            <a:schemeClr val="bg1"/>
          </a:solidFill>
        </p:spPr>
        <p:txBody>
          <a:bodyPr wrap="square" rtlCol="0">
            <a:spAutoFit/>
          </a:bodyPr>
          <a:lstStyle/>
          <a:p>
            <a:endParaRPr lang="en-US" dirty="0"/>
          </a:p>
        </p:txBody>
      </p:sp>
      <p:sp>
        <p:nvSpPr>
          <p:cNvPr id="17410" name="Title 1"/>
          <p:cNvSpPr>
            <a:spLocks noGrp="1"/>
          </p:cNvSpPr>
          <p:nvPr>
            <p:ph type="title"/>
          </p:nvPr>
        </p:nvSpPr>
        <p:spPr>
          <a:xfrm>
            <a:off x="-1447800" y="-228600"/>
            <a:ext cx="8229600" cy="1143000"/>
          </a:xfrm>
        </p:spPr>
        <p:txBody>
          <a:bodyPr/>
          <a:lstStyle/>
          <a:p>
            <a:pPr eaLnBrk="1" hangingPunct="1"/>
            <a:r>
              <a:rPr lang="en-US" dirty="0" smtClean="0"/>
              <a:t>More Weather</a:t>
            </a:r>
          </a:p>
        </p:txBody>
      </p:sp>
      <p:pic>
        <p:nvPicPr>
          <p:cNvPr id="10" name="Picture 5"/>
          <p:cNvPicPr>
            <a:picLocks noChangeAspect="1" noChangeArrowheads="1"/>
          </p:cNvPicPr>
          <p:nvPr/>
        </p:nvPicPr>
        <p:blipFill>
          <a:blip r:embed="rId7" cstate="email"/>
          <a:srcRect/>
          <a:stretch>
            <a:fillRect/>
          </a:stretch>
        </p:blipFill>
        <p:spPr bwMode="auto">
          <a:xfrm>
            <a:off x="4883524" y="3886200"/>
            <a:ext cx="4108076" cy="2971800"/>
          </a:xfrm>
          <a:prstGeom prst="rect">
            <a:avLst/>
          </a:prstGeom>
          <a:noFill/>
          <a:ln w="9525">
            <a:noFill/>
            <a:miter lim="800000"/>
            <a:headEnd/>
            <a:tailEnd/>
          </a:ln>
        </p:spPr>
      </p:pic>
    </p:spTree>
    <p:custDataLst>
      <p:tags r:id="rId1"/>
    </p:custDataLst>
  </p:cSld>
  <p:clrMapOvr>
    <a:masterClrMapping/>
  </p:clrMapOvr>
  <p:transition advTm="774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4" descr="IMG_2064.jpg"/>
          <p:cNvPicPr>
            <a:picLocks noChangeAspect="1"/>
          </p:cNvPicPr>
          <p:nvPr/>
        </p:nvPicPr>
        <p:blipFill>
          <a:blip r:embed="rId4" cstate="email"/>
          <a:srcRect/>
          <a:stretch>
            <a:fillRect/>
          </a:stretch>
        </p:blipFill>
        <p:spPr bwMode="auto">
          <a:xfrm>
            <a:off x="0" y="0"/>
            <a:ext cx="9144000" cy="6858000"/>
          </a:xfrm>
          <a:prstGeom prst="rect">
            <a:avLst/>
          </a:prstGeom>
          <a:noFill/>
          <a:ln w="9525">
            <a:noFill/>
            <a:miter lim="800000"/>
            <a:headEnd/>
            <a:tailEnd/>
          </a:ln>
        </p:spPr>
      </p:pic>
      <p:sp>
        <p:nvSpPr>
          <p:cNvPr id="18439" name="TextBox 6"/>
          <p:cNvSpPr txBox="1">
            <a:spLocks noChangeArrowheads="1"/>
          </p:cNvSpPr>
          <p:nvPr/>
        </p:nvSpPr>
        <p:spPr bwMode="auto">
          <a:xfrm>
            <a:off x="0" y="6488668"/>
            <a:ext cx="4800600" cy="369332"/>
          </a:xfrm>
          <a:prstGeom prst="rect">
            <a:avLst/>
          </a:prstGeom>
          <a:noFill/>
          <a:ln w="9525">
            <a:noFill/>
            <a:miter lim="800000"/>
            <a:headEnd/>
            <a:tailEnd/>
          </a:ln>
        </p:spPr>
        <p:txBody>
          <a:bodyPr wrap="square">
            <a:spAutoFit/>
          </a:bodyPr>
          <a:lstStyle/>
          <a:p>
            <a:r>
              <a:rPr lang="en-US" b="1" dirty="0" smtClean="0">
                <a:solidFill>
                  <a:schemeClr val="bg1"/>
                </a:solidFill>
              </a:rPr>
              <a:t>Photo: Eroding cliffs on Thompson </a:t>
            </a:r>
            <a:r>
              <a:rPr lang="en-US" b="1" dirty="0">
                <a:solidFill>
                  <a:schemeClr val="bg1"/>
                </a:solidFill>
              </a:rPr>
              <a:t>Island</a:t>
            </a:r>
          </a:p>
        </p:txBody>
      </p:sp>
      <p:sp>
        <p:nvSpPr>
          <p:cNvPr id="18435" name="Title 1"/>
          <p:cNvSpPr>
            <a:spLocks noGrp="1"/>
          </p:cNvSpPr>
          <p:nvPr>
            <p:ph type="title"/>
          </p:nvPr>
        </p:nvSpPr>
        <p:spPr/>
        <p:txBody>
          <a:bodyPr/>
          <a:lstStyle/>
          <a:p>
            <a:r>
              <a:rPr lang="en-US" dirty="0" smtClean="0">
                <a:solidFill>
                  <a:schemeClr val="bg1"/>
                </a:solidFill>
              </a:rPr>
              <a:t>Erosion</a:t>
            </a:r>
          </a:p>
        </p:txBody>
      </p:sp>
      <p:sp>
        <p:nvSpPr>
          <p:cNvPr id="16387" name="Content Placeholder 2"/>
          <p:cNvSpPr>
            <a:spLocks noGrp="1"/>
          </p:cNvSpPr>
          <p:nvPr>
            <p:ph idx="1"/>
          </p:nvPr>
        </p:nvSpPr>
        <p:spPr/>
        <p:txBody>
          <a:bodyPr/>
          <a:lstStyle/>
          <a:p>
            <a:r>
              <a:rPr lang="en-US" dirty="0" smtClean="0">
                <a:solidFill>
                  <a:schemeClr val="bg1"/>
                </a:solidFill>
              </a:rPr>
              <a:t>Sea level rise</a:t>
            </a:r>
          </a:p>
          <a:p>
            <a:r>
              <a:rPr lang="en-US" dirty="0" smtClean="0">
                <a:solidFill>
                  <a:schemeClr val="bg1"/>
                </a:solidFill>
              </a:rPr>
              <a:t>Increased storms and rainfall</a:t>
            </a:r>
          </a:p>
          <a:p>
            <a:r>
              <a:rPr lang="en-US" dirty="0" smtClean="0">
                <a:solidFill>
                  <a:schemeClr val="bg1"/>
                </a:solidFill>
              </a:rPr>
              <a:t>Habitat loss</a:t>
            </a:r>
          </a:p>
        </p:txBody>
      </p:sp>
    </p:spTree>
    <p:custDataLst>
      <p:tags r:id="rId1"/>
    </p:custDataLst>
  </p:cSld>
  <p:clrMapOvr>
    <a:masterClrMapping/>
  </p:clrMapOvr>
  <p:transition advTm="989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fade">
                                      <p:cBhvr>
                                        <p:cTn id="7" dur="500"/>
                                        <p:tgtEl>
                                          <p:spTgt spid="1638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xEl>
                                              <p:pRg st="0" end="0"/>
                                            </p:txEl>
                                          </p:spTgt>
                                        </p:tgtEl>
                                        <p:attrNameLst>
                                          <p:attrName>style.visibility</p:attrName>
                                        </p:attrNameLst>
                                      </p:cBhvr>
                                      <p:to>
                                        <p:strVal val="visible"/>
                                      </p:to>
                                    </p:set>
                                    <p:animEffect transition="in" filter="fade">
                                      <p:cBhvr>
                                        <p:cTn id="10" dur="500"/>
                                        <p:tgtEl>
                                          <p:spTgt spid="163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Effect transition="in" filter="fade">
                                      <p:cBhvr>
                                        <p:cTn id="15" dur="500"/>
                                        <p:tgtEl>
                                          <p:spTgt spid="163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387">
                                            <p:txEl>
                                              <p:pRg st="2" end="2"/>
                                            </p:txEl>
                                          </p:spTgt>
                                        </p:tgtEl>
                                        <p:attrNameLst>
                                          <p:attrName>style.visibility</p:attrName>
                                        </p:attrNameLst>
                                      </p:cBhvr>
                                      <p:to>
                                        <p:strVal val="visible"/>
                                      </p:to>
                                    </p:set>
                                    <p:animEffect transition="in" filter="fade">
                                      <p:cBhvr>
                                        <p:cTn id="20"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Changing Species</a:t>
            </a:r>
          </a:p>
        </p:txBody>
      </p:sp>
      <p:sp>
        <p:nvSpPr>
          <p:cNvPr id="17411" name="Content Placeholder 2"/>
          <p:cNvSpPr>
            <a:spLocks noGrp="1"/>
          </p:cNvSpPr>
          <p:nvPr>
            <p:ph idx="1"/>
          </p:nvPr>
        </p:nvSpPr>
        <p:spPr/>
        <p:txBody>
          <a:bodyPr/>
          <a:lstStyle/>
          <a:p>
            <a:r>
              <a:rPr lang="en-US" dirty="0" smtClean="0"/>
              <a:t>Biome shifts</a:t>
            </a:r>
          </a:p>
          <a:p>
            <a:r>
              <a:rPr lang="en-US" dirty="0" smtClean="0"/>
              <a:t>Rising temperatures drive species north or deeper</a:t>
            </a:r>
          </a:p>
          <a:p>
            <a:r>
              <a:rPr lang="en-US" dirty="0" err="1" smtClean="0"/>
              <a:t>Invasives</a:t>
            </a:r>
            <a:endParaRPr lang="en-US" dirty="0" smtClean="0"/>
          </a:p>
        </p:txBody>
      </p:sp>
      <p:grpSp>
        <p:nvGrpSpPr>
          <p:cNvPr id="2" name="Group 3"/>
          <p:cNvGrpSpPr>
            <a:grpSpLocks/>
          </p:cNvGrpSpPr>
          <p:nvPr/>
        </p:nvGrpSpPr>
        <p:grpSpPr bwMode="auto">
          <a:xfrm>
            <a:off x="2438400" y="2971800"/>
            <a:ext cx="3944938" cy="3084513"/>
            <a:chOff x="3124200" y="3048000"/>
            <a:chExt cx="3944938" cy="3084513"/>
          </a:xfrm>
        </p:grpSpPr>
        <p:pic>
          <p:nvPicPr>
            <p:cNvPr id="19467" name="Picture 4" descr="RockCrab_ODFW.gif"/>
            <p:cNvPicPr>
              <a:picLocks noChangeAspect="1"/>
            </p:cNvPicPr>
            <p:nvPr/>
          </p:nvPicPr>
          <p:blipFill>
            <a:blip r:embed="rId4" cstate="email"/>
            <a:srcRect/>
            <a:stretch>
              <a:fillRect/>
            </a:stretch>
          </p:blipFill>
          <p:spPr bwMode="auto">
            <a:xfrm>
              <a:off x="3124200" y="3048000"/>
              <a:ext cx="3944938" cy="2952750"/>
            </a:xfrm>
            <a:prstGeom prst="rect">
              <a:avLst/>
            </a:prstGeom>
            <a:noFill/>
            <a:ln w="9525">
              <a:noFill/>
              <a:miter lim="800000"/>
              <a:headEnd/>
              <a:tailEnd/>
            </a:ln>
          </p:spPr>
        </p:pic>
        <p:sp>
          <p:nvSpPr>
            <p:cNvPr id="19468" name="TextBox 8"/>
            <p:cNvSpPr txBox="1">
              <a:spLocks noChangeArrowheads="1"/>
            </p:cNvSpPr>
            <p:nvPr/>
          </p:nvSpPr>
          <p:spPr bwMode="auto">
            <a:xfrm>
              <a:off x="4419600" y="5486400"/>
              <a:ext cx="1676400" cy="646113"/>
            </a:xfrm>
            <a:prstGeom prst="rect">
              <a:avLst/>
            </a:prstGeom>
            <a:noFill/>
            <a:ln w="9525">
              <a:noFill/>
              <a:miter lim="800000"/>
              <a:headEnd/>
              <a:tailEnd/>
            </a:ln>
          </p:spPr>
          <p:txBody>
            <a:bodyPr>
              <a:spAutoFit/>
            </a:bodyPr>
            <a:lstStyle/>
            <a:p>
              <a:pPr algn="ctr"/>
              <a:r>
                <a:rPr lang="en-US"/>
                <a:t>Native </a:t>
              </a:r>
            </a:p>
            <a:p>
              <a:pPr algn="ctr"/>
              <a:r>
                <a:rPr lang="en-US"/>
                <a:t>Rock crab</a:t>
              </a:r>
            </a:p>
          </p:txBody>
        </p:sp>
      </p:grpSp>
      <p:grpSp>
        <p:nvGrpSpPr>
          <p:cNvPr id="4" name="Group 9"/>
          <p:cNvGrpSpPr>
            <a:grpSpLocks/>
          </p:cNvGrpSpPr>
          <p:nvPr/>
        </p:nvGrpSpPr>
        <p:grpSpPr bwMode="auto">
          <a:xfrm>
            <a:off x="4800600" y="3505200"/>
            <a:ext cx="3898900" cy="2921000"/>
            <a:chOff x="5245100" y="3505200"/>
            <a:chExt cx="3898900" cy="2921000"/>
          </a:xfrm>
        </p:grpSpPr>
        <p:pic>
          <p:nvPicPr>
            <p:cNvPr id="19463" name="Picture 10" descr="Untitled1.gif"/>
            <p:cNvPicPr>
              <a:picLocks noChangeAspect="1"/>
            </p:cNvPicPr>
            <p:nvPr/>
          </p:nvPicPr>
          <p:blipFill>
            <a:blip r:embed="rId5" cstate="email"/>
            <a:srcRect/>
            <a:stretch>
              <a:fillRect/>
            </a:stretch>
          </p:blipFill>
          <p:spPr bwMode="auto">
            <a:xfrm>
              <a:off x="5245100" y="3505200"/>
              <a:ext cx="3898900" cy="2921000"/>
            </a:xfrm>
            <a:prstGeom prst="rect">
              <a:avLst/>
            </a:prstGeom>
            <a:noFill/>
            <a:ln w="9525">
              <a:noFill/>
              <a:miter lim="800000"/>
              <a:headEnd/>
              <a:tailEnd/>
            </a:ln>
          </p:spPr>
        </p:pic>
        <p:sp>
          <p:nvSpPr>
            <p:cNvPr id="19464" name="TextBox 12"/>
            <p:cNvSpPr txBox="1">
              <a:spLocks noChangeArrowheads="1"/>
            </p:cNvSpPr>
            <p:nvPr/>
          </p:nvSpPr>
          <p:spPr bwMode="auto">
            <a:xfrm>
              <a:off x="6324600" y="5791200"/>
              <a:ext cx="1981200" cy="369888"/>
            </a:xfrm>
            <a:prstGeom prst="rect">
              <a:avLst/>
            </a:prstGeom>
            <a:noFill/>
            <a:ln w="9525">
              <a:noFill/>
              <a:miter lim="800000"/>
              <a:headEnd/>
              <a:tailEnd/>
            </a:ln>
          </p:spPr>
          <p:txBody>
            <a:bodyPr>
              <a:spAutoFit/>
            </a:bodyPr>
            <a:lstStyle/>
            <a:p>
              <a:pPr algn="ctr"/>
              <a:r>
                <a:rPr lang="en-US"/>
                <a:t>Asian Shore crab</a:t>
              </a:r>
            </a:p>
          </p:txBody>
        </p:sp>
      </p:grpSp>
    </p:spTree>
    <p:custDataLst>
      <p:tags r:id="rId1"/>
    </p:custDataLst>
  </p:cSld>
  <p:clrMapOvr>
    <a:masterClrMapping/>
  </p:clrMapOvr>
  <p:transition advTm="970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par>
                                <p:cTn id="18" presetID="7"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ppt_x"/>
                                          </p:val>
                                        </p:tav>
                                        <p:tav tm="100000">
                                          <p:val>
                                            <p:strVal val="#ppt_x"/>
                                          </p:val>
                                        </p:tav>
                                      </p:tavLst>
                                    </p:anim>
                                    <p:anim calcmode="lin" valueType="num">
                                      <p:cBhvr additive="base">
                                        <p:cTn id="21" dur="20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0" presetClass="path" presetSubtype="0" accel="50000" decel="50000" fill="hold" nodeType="afterEffect">
                                  <p:stCondLst>
                                    <p:cond delay="0"/>
                                  </p:stCondLst>
                                  <p:childTnLst>
                                    <p:animMotion origin="layout" path="M 4.72222E-6 -1.57262E-7 C -0.05469 -0.10222 -0.1092 -0.20397 -0.08368 -0.24861 C -0.05816 -0.29301 0.10295 -0.24953 0.15364 -0.26827 C 0.20434 -0.28723 0.21736 -0.32724 0.22083 -0.3617 C 0.2243 -0.39616 0.18437 -0.44218 0.17465 -0.47525 C 0.16493 -0.50786 0.15573 -0.53607 0.16267 -0.55874 C 0.16962 -0.58094 0.18941 -0.60129 0.21632 -0.61031 C 0.24323 -0.61956 0.27777 -0.61262 0.32378 -0.61424 C 0.36979 -0.61609 0.46423 -0.60453 0.49253 -0.62211 C 0.52083 -0.63991 0.49357 -0.69149 0.49409 -0.7197 C 0.49462 -0.74791 0.4717 -0.76988 0.49548 -0.79116 C 0.51927 -0.81244 0.6375 -0.85383 0.63732 -0.8469 " pathEditMode="relative" ptsTypes="aaaaaaaaaaaA">
                                      <p:cBhvr>
                                        <p:cTn id="24" dur="2000" fill="hold"/>
                                        <p:tgtEl>
                                          <p:spTgt spid="2"/>
                                        </p:tgtEl>
                                        <p:attrNameLst>
                                          <p:attrName>ppt_x</p:attrName>
                                          <p:attrName>ppt_y</p:attrName>
                                        </p:attrNameLst>
                                      </p:cBhvr>
                                    </p:animMotion>
                                  </p:childTnLst>
                                </p:cTn>
                              </p:par>
                            </p:childTnLst>
                          </p:cTn>
                        </p:par>
                        <p:par>
                          <p:cTn id="25" fill="hold">
                            <p:stCondLst>
                              <p:cond delay="4000"/>
                            </p:stCondLst>
                            <p:childTnLst>
                              <p:par>
                                <p:cTn id="26" presetID="1" presetClass="exit" presetSubtype="0" fill="hold" nodeType="afterEffect">
                                  <p:stCondLst>
                                    <p:cond delay="0"/>
                                  </p:stCondLst>
                                  <p:childTnLst>
                                    <p:set>
                                      <p:cBhvr>
                                        <p:cTn id="27"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1000" r="-9000" b="74000"/>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85800"/>
            <a:ext cx="8229600" cy="1143000"/>
          </a:xfrm>
        </p:spPr>
        <p:txBody>
          <a:bodyPr/>
          <a:lstStyle/>
          <a:p>
            <a:r>
              <a:rPr lang="en-US" i="1" dirty="0" smtClean="0"/>
              <a:t>Questions</a:t>
            </a:r>
          </a:p>
        </p:txBody>
      </p:sp>
      <p:sp>
        <p:nvSpPr>
          <p:cNvPr id="20483" name="Content Placeholder 2"/>
          <p:cNvSpPr>
            <a:spLocks noGrp="1"/>
          </p:cNvSpPr>
          <p:nvPr>
            <p:ph idx="1"/>
          </p:nvPr>
        </p:nvSpPr>
        <p:spPr>
          <a:xfrm>
            <a:off x="457200" y="1798638"/>
            <a:ext cx="8229600" cy="4525962"/>
          </a:xfrm>
        </p:spPr>
        <p:txBody>
          <a:bodyPr/>
          <a:lstStyle/>
          <a:p>
            <a:r>
              <a:rPr lang="en-US" smtClean="0"/>
              <a:t>Why does the greenhouse effect increase the number and severity of storms?</a:t>
            </a:r>
          </a:p>
          <a:p>
            <a:r>
              <a:rPr lang="en-US" smtClean="0"/>
              <a:t>What are some factors that contribute to erosion?</a:t>
            </a:r>
          </a:p>
          <a:p>
            <a:r>
              <a:rPr lang="en-US" smtClean="0"/>
              <a:t>How does warming affect species’ habitats?</a:t>
            </a:r>
          </a:p>
        </p:txBody>
      </p:sp>
    </p:spTree>
  </p:cSld>
  <p:clrMapOvr>
    <a:masterClrMapping/>
  </p:clrMapOvr>
  <p:transition advTm="1319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1000" r="-11000"/>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0"/>
            <a:ext cx="7772400" cy="1362075"/>
          </a:xfrm>
        </p:spPr>
        <p:txBody>
          <a:bodyPr anchor="b"/>
          <a:lstStyle/>
          <a:p>
            <a:pPr algn="ctr" eaLnBrk="1" hangingPunct="1"/>
            <a:r>
              <a:rPr lang="en-US" cap="none" dirty="0" smtClean="0"/>
              <a:t>Unit III. What is the NPS Doing?</a:t>
            </a:r>
          </a:p>
        </p:txBody>
      </p:sp>
    </p:spTree>
  </p:cSld>
  <p:clrMapOvr>
    <a:masterClrMapping/>
  </p:clrMapOvr>
  <p:transition advTm="3822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l="-20000" t="-25000" r="-17000" b="-22000"/>
          </a:stretch>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0"/>
            <a:ext cx="8229600" cy="1143000"/>
          </a:xfrm>
          <a:solidFill>
            <a:schemeClr val="bg1">
              <a:alpha val="34117"/>
            </a:schemeClr>
          </a:solidFill>
        </p:spPr>
        <p:txBody>
          <a:bodyPr/>
          <a:lstStyle/>
          <a:p>
            <a:pPr eaLnBrk="1" hangingPunct="1"/>
            <a:r>
              <a:rPr lang="en-US" dirty="0" smtClean="0"/>
              <a:t>National Response Plan</a:t>
            </a:r>
          </a:p>
        </p:txBody>
      </p:sp>
      <p:pic>
        <p:nvPicPr>
          <p:cNvPr id="4" name="Picture 5" descr="Climate Friendly Parks logo"/>
          <p:cNvPicPr>
            <a:picLocks noChangeAspect="1" noChangeArrowheads="1"/>
          </p:cNvPicPr>
          <p:nvPr/>
        </p:nvPicPr>
        <p:blipFill>
          <a:blip r:embed="rId5" cstate="email"/>
          <a:srcRect/>
          <a:stretch>
            <a:fillRect/>
          </a:stretch>
        </p:blipFill>
        <p:spPr bwMode="auto">
          <a:xfrm>
            <a:off x="2362200" y="2743200"/>
            <a:ext cx="4495800" cy="1343025"/>
          </a:xfrm>
          <a:prstGeom prst="rect">
            <a:avLst/>
          </a:prstGeom>
          <a:noFill/>
          <a:ln w="9525">
            <a:noFill/>
            <a:miter lim="800000"/>
            <a:headEnd/>
            <a:tailEnd/>
          </a:ln>
        </p:spPr>
      </p:pic>
    </p:spTree>
    <p:custDataLst>
      <p:tags r:id="rId1"/>
    </p:custDataLst>
  </p:cSld>
  <p:clrMapOvr>
    <a:masterClrMapping/>
  </p:clrMapOvr>
  <p:transition advTm="1518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8.09249E-7 L 0 0.79907 " pathEditMode="relative" rAng="0" ptsTypes="AA">
                                      <p:cBhvr>
                                        <p:cTn id="6" dur="1000" fill="hold"/>
                                        <p:tgtEl>
                                          <p:spTgt spid="22530"/>
                                        </p:tgtEl>
                                        <p:attrNameLst>
                                          <p:attrName>ppt_x</p:attrName>
                                          <p:attrName>ppt_y</p:attrName>
                                        </p:attrNameLst>
                                      </p:cBhvr>
                                      <p:rCtr x="0" y="40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5" descr="http://i.istockimg.com/file_thumbview_approve/112483/2/stock-photo-112483-footprints.jpg"/>
          <p:cNvPicPr>
            <a:picLocks noChangeAspect="1" noChangeArrowheads="1"/>
          </p:cNvPicPr>
          <p:nvPr/>
        </p:nvPicPr>
        <p:blipFill>
          <a:blip r:embed="rId4" cstate="email"/>
          <a:srcRect/>
          <a:stretch>
            <a:fillRect/>
          </a:stretch>
        </p:blipFill>
        <p:spPr bwMode="auto">
          <a:xfrm rot="3012230">
            <a:off x="5857875" y="2136776"/>
            <a:ext cx="2695575" cy="3619500"/>
          </a:xfrm>
          <a:prstGeom prst="rect">
            <a:avLst/>
          </a:prstGeom>
          <a:noFill/>
          <a:ln w="9525">
            <a:noFill/>
            <a:miter lim="800000"/>
            <a:headEnd/>
            <a:tailEnd/>
          </a:ln>
        </p:spPr>
      </p:pic>
      <p:sp>
        <p:nvSpPr>
          <p:cNvPr id="23555" name="Title 1"/>
          <p:cNvSpPr>
            <a:spLocks noGrp="1"/>
          </p:cNvSpPr>
          <p:nvPr>
            <p:ph type="title"/>
          </p:nvPr>
        </p:nvSpPr>
        <p:spPr/>
        <p:txBody>
          <a:bodyPr/>
          <a:lstStyle/>
          <a:p>
            <a:pPr eaLnBrk="1" hangingPunct="1"/>
            <a:r>
              <a:rPr lang="en-US" dirty="0" smtClean="0"/>
              <a:t>Our Carbon Footprint</a:t>
            </a:r>
          </a:p>
        </p:txBody>
      </p:sp>
      <p:sp>
        <p:nvSpPr>
          <p:cNvPr id="20483" name="Content Placeholder 2"/>
          <p:cNvSpPr>
            <a:spLocks noGrp="1"/>
          </p:cNvSpPr>
          <p:nvPr>
            <p:ph idx="1"/>
          </p:nvPr>
        </p:nvSpPr>
        <p:spPr/>
        <p:txBody>
          <a:bodyPr/>
          <a:lstStyle/>
          <a:p>
            <a:pPr eaLnBrk="1" hangingPunct="1"/>
            <a:r>
              <a:rPr lang="en-US" dirty="0" smtClean="0"/>
              <a:t>Deer Island: PV panels, wind, hydroelectric</a:t>
            </a:r>
          </a:p>
          <a:p>
            <a:pPr eaLnBrk="1" hangingPunct="1"/>
            <a:r>
              <a:rPr lang="en-US" dirty="0" smtClean="0"/>
              <a:t>Management/facilities</a:t>
            </a:r>
          </a:p>
          <a:p>
            <a:pPr eaLnBrk="1" hangingPunct="1"/>
            <a:r>
              <a:rPr lang="en-US" dirty="0" smtClean="0"/>
              <a:t>Transportation</a:t>
            </a:r>
          </a:p>
        </p:txBody>
      </p:sp>
      <p:pic>
        <p:nvPicPr>
          <p:cNvPr id="23557" name="Picture 9" descr="http://i.istockimg.com/file_thumbview_approve/112483/2/stock-photo-112483-footprints.jpg"/>
          <p:cNvPicPr>
            <a:picLocks noChangeAspect="1" noChangeArrowheads="1"/>
          </p:cNvPicPr>
          <p:nvPr/>
        </p:nvPicPr>
        <p:blipFill>
          <a:blip r:embed="rId4" cstate="email"/>
          <a:srcRect/>
          <a:stretch>
            <a:fillRect/>
          </a:stretch>
        </p:blipFill>
        <p:spPr bwMode="auto">
          <a:xfrm rot="4697758">
            <a:off x="1612900" y="3611563"/>
            <a:ext cx="2695575" cy="3619500"/>
          </a:xfrm>
          <a:prstGeom prst="rect">
            <a:avLst/>
          </a:prstGeom>
          <a:noFill/>
          <a:ln w="9525">
            <a:noFill/>
            <a:miter lim="800000"/>
            <a:headEnd/>
            <a:tailEnd/>
          </a:ln>
        </p:spPr>
      </p:pic>
    </p:spTree>
    <p:custDataLst>
      <p:tags r:id="rId1"/>
    </p:custDataLst>
  </p:cSld>
  <p:clrMapOvr>
    <a:masterClrMapping/>
  </p:clrMapOvr>
  <p:transition advTm="989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457200" y="5257800"/>
            <a:ext cx="8686800" cy="1317284"/>
          </a:xfrm>
          <a:prstGeom prst="rect">
            <a:avLst/>
          </a:prstGeom>
          <a:noFill/>
          <a:ln w="9525">
            <a:noFill/>
            <a:miter lim="800000"/>
            <a:headEnd/>
            <a:tailEnd/>
          </a:ln>
        </p:spPr>
        <p:txBody>
          <a:bodyPr>
            <a:spAutoFit/>
          </a:bodyPr>
          <a:lstStyle/>
          <a:p>
            <a:pPr>
              <a:lnSpc>
                <a:spcPct val="90000"/>
              </a:lnSpc>
              <a:spcBef>
                <a:spcPct val="20000"/>
              </a:spcBef>
              <a:buClr>
                <a:srgbClr val="6600CC"/>
              </a:buClr>
              <a:buSzPct val="70000"/>
              <a:buFont typeface="Arial" charset="0"/>
              <a:buChar char="•"/>
              <a:tabLst>
                <a:tab pos="292100" algn="l"/>
              </a:tabLst>
            </a:pPr>
            <a:r>
              <a:rPr lang="en-US" sz="2000" dirty="0">
                <a:latin typeface="Garamond" pitchFamily="18" charset="0"/>
              </a:rPr>
              <a:t>  </a:t>
            </a:r>
            <a:r>
              <a:rPr lang="en-US" sz="2000" dirty="0" smtClean="0">
                <a:latin typeface="+mj-lt"/>
              </a:rPr>
              <a:t>Solar panels (</a:t>
            </a:r>
            <a:r>
              <a:rPr lang="en-US" sz="2000" dirty="0" smtClean="0">
                <a:latin typeface="+mj-lt"/>
                <a:cs typeface="Calibri" pitchFamily="34" charset="0"/>
              </a:rPr>
              <a:t>32 </a:t>
            </a:r>
            <a:r>
              <a:rPr lang="en-US" sz="2000" dirty="0">
                <a:latin typeface="+mj-lt"/>
                <a:cs typeface="Calibri" pitchFamily="34" charset="0"/>
              </a:rPr>
              <a:t>kW </a:t>
            </a:r>
            <a:r>
              <a:rPr lang="en-US" sz="2000" dirty="0" smtClean="0">
                <a:latin typeface="+mj-lt"/>
                <a:cs typeface="Calibri" pitchFamily="34" charset="0"/>
              </a:rPr>
              <a:t>) </a:t>
            </a:r>
            <a:r>
              <a:rPr lang="en-US" sz="2000" dirty="0" smtClean="0">
                <a:cs typeface="Calibri" pitchFamily="34" charset="0"/>
              </a:rPr>
              <a:t>saves </a:t>
            </a:r>
            <a:r>
              <a:rPr lang="en-US" sz="2000" dirty="0">
                <a:cs typeface="Calibri" pitchFamily="34" charset="0"/>
              </a:rPr>
              <a:t>$52,500 annually</a:t>
            </a:r>
          </a:p>
          <a:p>
            <a:pPr>
              <a:lnSpc>
                <a:spcPct val="90000"/>
              </a:lnSpc>
              <a:spcBef>
                <a:spcPct val="20000"/>
              </a:spcBef>
              <a:buClr>
                <a:srgbClr val="6600CC"/>
              </a:buClr>
              <a:buSzPct val="70000"/>
              <a:buFont typeface="Arial" charset="0"/>
              <a:buChar char="•"/>
              <a:tabLst>
                <a:tab pos="292100" algn="l"/>
              </a:tabLst>
            </a:pPr>
            <a:r>
              <a:rPr lang="en-US" sz="2000" dirty="0">
                <a:cs typeface="Calibri" pitchFamily="34" charset="0"/>
              </a:rPr>
              <a:t>  Reduces use of diesel </a:t>
            </a:r>
            <a:r>
              <a:rPr lang="en-US" sz="2000" dirty="0" smtClean="0">
                <a:cs typeface="Calibri" pitchFamily="34" charset="0"/>
              </a:rPr>
              <a:t>generators</a:t>
            </a:r>
            <a:endParaRPr lang="en-US" sz="2000" dirty="0">
              <a:cs typeface="Calibri" pitchFamily="34" charset="0"/>
            </a:endParaRPr>
          </a:p>
          <a:p>
            <a:pPr>
              <a:lnSpc>
                <a:spcPct val="90000"/>
              </a:lnSpc>
              <a:spcBef>
                <a:spcPct val="20000"/>
              </a:spcBef>
              <a:buClr>
                <a:srgbClr val="6600CC"/>
              </a:buClr>
              <a:buSzPct val="70000"/>
              <a:buFont typeface="Arial" charset="0"/>
              <a:buChar char="•"/>
              <a:tabLst>
                <a:tab pos="292100" algn="l"/>
              </a:tabLst>
            </a:pPr>
            <a:r>
              <a:rPr lang="en-US" sz="2000" dirty="0">
                <a:cs typeface="Calibri" pitchFamily="34" charset="0"/>
              </a:rPr>
              <a:t>  Clean and sustainable energy </a:t>
            </a:r>
            <a:r>
              <a:rPr lang="en-US" sz="2000" dirty="0" smtClean="0">
                <a:cs typeface="Calibri" pitchFamily="34" charset="0"/>
              </a:rPr>
              <a:t>for </a:t>
            </a:r>
            <a:r>
              <a:rPr lang="en-US" sz="2000" dirty="0">
                <a:cs typeface="Calibri" pitchFamily="34" charset="0"/>
              </a:rPr>
              <a:t>visitor center and food </a:t>
            </a:r>
            <a:r>
              <a:rPr lang="en-US" sz="2000" dirty="0" smtClean="0">
                <a:cs typeface="Calibri" pitchFamily="34" charset="0"/>
              </a:rPr>
              <a:t>service</a:t>
            </a:r>
            <a:endParaRPr lang="en-US" sz="2000" dirty="0">
              <a:cs typeface="Calibri" pitchFamily="34" charset="0"/>
            </a:endParaRPr>
          </a:p>
          <a:p>
            <a:pPr>
              <a:lnSpc>
                <a:spcPct val="90000"/>
              </a:lnSpc>
              <a:spcBef>
                <a:spcPct val="20000"/>
              </a:spcBef>
              <a:buClr>
                <a:srgbClr val="6600CC"/>
              </a:buClr>
              <a:buSzPct val="70000"/>
              <a:tabLst>
                <a:tab pos="292100" algn="l"/>
              </a:tabLst>
            </a:pPr>
            <a:endParaRPr lang="en-US" sz="1600" dirty="0">
              <a:latin typeface="Garamond" pitchFamily="18" charset="0"/>
            </a:endParaRPr>
          </a:p>
        </p:txBody>
      </p:sp>
      <p:sp>
        <p:nvSpPr>
          <p:cNvPr id="22532" name="Text Box 2"/>
          <p:cNvSpPr txBox="1">
            <a:spLocks noChangeArrowheads="1"/>
          </p:cNvSpPr>
          <p:nvPr/>
        </p:nvSpPr>
        <p:spPr bwMode="auto">
          <a:xfrm>
            <a:off x="0" y="533400"/>
            <a:ext cx="9144000" cy="523875"/>
          </a:xfrm>
          <a:prstGeom prst="rect">
            <a:avLst/>
          </a:prstGeom>
          <a:noFill/>
          <a:ln w="9525">
            <a:noFill/>
            <a:miter lim="800000"/>
            <a:headEnd/>
            <a:tailEnd/>
          </a:ln>
        </p:spPr>
        <p:txBody>
          <a:bodyPr>
            <a:spAutoFit/>
          </a:bodyPr>
          <a:lstStyle/>
          <a:p>
            <a:pPr algn="ctr" eaLnBrk="0" hangingPunct="0">
              <a:spcBef>
                <a:spcPct val="50000"/>
              </a:spcBef>
              <a:defRPr/>
            </a:pPr>
            <a:r>
              <a:rPr lang="en-US" sz="2800" dirty="0">
                <a:latin typeface="+mj-lt"/>
              </a:rPr>
              <a:t>Renewable  Energy  Generation  System</a:t>
            </a:r>
          </a:p>
        </p:txBody>
      </p:sp>
      <p:pic>
        <p:nvPicPr>
          <p:cNvPr id="24580" name="Picture 6" descr="PV Panel Photo 8-18-09"/>
          <p:cNvPicPr>
            <a:picLocks noChangeAspect="1" noChangeArrowheads="1"/>
          </p:cNvPicPr>
          <p:nvPr/>
        </p:nvPicPr>
        <p:blipFill>
          <a:blip r:embed="rId3" cstate="email"/>
          <a:srcRect/>
          <a:stretch>
            <a:fillRect/>
          </a:stretch>
        </p:blipFill>
        <p:spPr bwMode="auto">
          <a:xfrm>
            <a:off x="609600" y="1238250"/>
            <a:ext cx="7924800" cy="3424238"/>
          </a:xfrm>
          <a:prstGeom prst="rect">
            <a:avLst/>
          </a:prstGeom>
          <a:noFill/>
          <a:ln w="9525">
            <a:noFill/>
            <a:miter lim="800000"/>
            <a:headEnd/>
            <a:tailEnd/>
          </a:ln>
        </p:spPr>
      </p:pic>
      <p:sp>
        <p:nvSpPr>
          <p:cNvPr id="24581" name="TextBox 4"/>
          <p:cNvSpPr txBox="1">
            <a:spLocks noChangeArrowheads="1"/>
          </p:cNvSpPr>
          <p:nvPr/>
        </p:nvSpPr>
        <p:spPr bwMode="auto">
          <a:xfrm>
            <a:off x="2209800" y="4800600"/>
            <a:ext cx="4648200" cy="369888"/>
          </a:xfrm>
          <a:prstGeom prst="rect">
            <a:avLst/>
          </a:prstGeom>
          <a:noFill/>
          <a:ln w="9525">
            <a:noFill/>
            <a:miter lim="800000"/>
            <a:headEnd/>
            <a:tailEnd/>
          </a:ln>
        </p:spPr>
        <p:txBody>
          <a:bodyPr>
            <a:spAutoFit/>
          </a:bodyPr>
          <a:lstStyle/>
          <a:p>
            <a:r>
              <a:rPr lang="en-US" b="1" dirty="0">
                <a:cs typeface="Calibri" pitchFamily="34" charset="0"/>
              </a:rPr>
              <a:t>Georges Island Maintenance Facility (2010) </a:t>
            </a:r>
          </a:p>
        </p:txBody>
      </p:sp>
    </p:spTree>
  </p:cSld>
  <p:clrMapOvr>
    <a:masterClrMapping/>
  </p:clrMapOvr>
  <p:transition advTm="3276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Inventory and Monitoring</a:t>
            </a:r>
          </a:p>
        </p:txBody>
      </p:sp>
      <p:sp>
        <p:nvSpPr>
          <p:cNvPr id="21507" name="Content Placeholder 2"/>
          <p:cNvSpPr>
            <a:spLocks noGrp="1"/>
          </p:cNvSpPr>
          <p:nvPr>
            <p:ph sz="half" idx="1"/>
          </p:nvPr>
        </p:nvSpPr>
        <p:spPr/>
        <p:txBody>
          <a:bodyPr/>
          <a:lstStyle/>
          <a:p>
            <a:pPr eaLnBrk="1" hangingPunct="1"/>
            <a:r>
              <a:rPr lang="en-US" dirty="0" smtClean="0"/>
              <a:t>North East Temperate Network (NETN) </a:t>
            </a:r>
            <a:r>
              <a:rPr lang="en-US" dirty="0" smtClean="0"/>
              <a:t>and other programs</a:t>
            </a:r>
          </a:p>
          <a:p>
            <a:pPr eaLnBrk="1" hangingPunct="1"/>
            <a:r>
              <a:rPr lang="en-US" dirty="0" smtClean="0"/>
              <a:t>Gather data now to provide a base for the future</a:t>
            </a:r>
          </a:p>
          <a:p>
            <a:pPr eaLnBrk="1" hangingPunct="1"/>
            <a:r>
              <a:rPr lang="en-US" dirty="0" smtClean="0"/>
              <a:t>Observe effects already happening</a:t>
            </a:r>
          </a:p>
        </p:txBody>
      </p:sp>
      <p:pic>
        <p:nvPicPr>
          <p:cNvPr id="25604" name="Picture 4" descr="S:\U Drive (Graphics)\Graphics\Pics-Nature &amp; Science\2008 Intertidal BioBlitz\Aya Rothwell\BioBlitz 2008 Aya Photos plain\IMG_3223.JPG"/>
          <p:cNvPicPr>
            <a:picLocks noGrp="1" noChangeAspect="1" noChangeArrowheads="1"/>
          </p:cNvPicPr>
          <p:nvPr>
            <p:ph sz="half" idx="2"/>
          </p:nvPr>
        </p:nvPicPr>
        <p:blipFill>
          <a:blip r:embed="rId4" cstate="email"/>
          <a:srcRect/>
          <a:stretch>
            <a:fillRect/>
          </a:stretch>
        </p:blipFill>
        <p:spPr>
          <a:xfrm>
            <a:off x="4784725" y="1524000"/>
            <a:ext cx="3825875" cy="4495800"/>
          </a:xfrm>
          <a:noFill/>
        </p:spPr>
      </p:pic>
      <p:sp>
        <p:nvSpPr>
          <p:cNvPr id="25605" name="TextBox 7"/>
          <p:cNvSpPr txBox="1">
            <a:spLocks noChangeArrowheads="1"/>
          </p:cNvSpPr>
          <p:nvPr/>
        </p:nvSpPr>
        <p:spPr bwMode="auto">
          <a:xfrm>
            <a:off x="0" y="6488113"/>
            <a:ext cx="5591175" cy="369887"/>
          </a:xfrm>
          <a:prstGeom prst="rect">
            <a:avLst/>
          </a:prstGeom>
          <a:noFill/>
          <a:ln w="9525">
            <a:noFill/>
            <a:miter lim="800000"/>
            <a:headEnd/>
            <a:tailEnd/>
          </a:ln>
        </p:spPr>
        <p:txBody>
          <a:bodyPr wrap="none">
            <a:spAutoFit/>
          </a:bodyPr>
          <a:lstStyle/>
          <a:p>
            <a:r>
              <a:rPr lang="en-US"/>
              <a:t>Photo: Aya Rothwell. Scientists on Thompson Island, 2008</a:t>
            </a:r>
          </a:p>
        </p:txBody>
      </p:sp>
    </p:spTree>
    <p:custDataLst>
      <p:tags r:id="rId1"/>
    </p:custDataLst>
  </p:cSld>
  <p:clrMapOvr>
    <a:masterClrMapping/>
  </p:clrMapOvr>
  <p:transition advTm="630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4" cstate="email"/>
          <a:srcRect/>
          <a:stretch>
            <a:fillRect/>
          </a:stretch>
        </p:blipFill>
        <p:spPr bwMode="auto">
          <a:xfrm>
            <a:off x="0" y="5334000"/>
            <a:ext cx="9144000" cy="1524000"/>
          </a:xfrm>
          <a:prstGeom prst="rect">
            <a:avLst/>
          </a:prstGeom>
          <a:noFill/>
          <a:ln w="9525">
            <a:noFill/>
            <a:miter lim="800000"/>
            <a:headEnd/>
            <a:tailEnd/>
          </a:ln>
        </p:spPr>
      </p:pic>
      <p:pic>
        <p:nvPicPr>
          <p:cNvPr id="26627" name="Picture 4" descr="S:\U Drive (Graphics)\Graphics\Pics-Nature &amp; Science\Insects_ATBI\CD223-2010 Nat Res-002.jpg"/>
          <p:cNvPicPr>
            <a:picLocks noChangeAspect="1" noChangeArrowheads="1"/>
          </p:cNvPicPr>
          <p:nvPr/>
        </p:nvPicPr>
        <p:blipFill>
          <a:blip r:embed="rId5" cstate="email"/>
          <a:srcRect/>
          <a:stretch>
            <a:fillRect/>
          </a:stretch>
        </p:blipFill>
        <p:spPr bwMode="auto">
          <a:xfrm>
            <a:off x="0" y="0"/>
            <a:ext cx="3644900" cy="2733675"/>
          </a:xfrm>
          <a:prstGeom prst="rect">
            <a:avLst/>
          </a:prstGeom>
          <a:noFill/>
          <a:ln w="9525">
            <a:noFill/>
            <a:miter lim="800000"/>
            <a:headEnd/>
            <a:tailEnd/>
          </a:ln>
        </p:spPr>
      </p:pic>
      <p:pic>
        <p:nvPicPr>
          <p:cNvPr id="26628" name="Picture 7" descr="S:\U Drive (Graphics)\Graphics\Pics-Nature &amp; Science\Insects_ATBI\ATBI\Beetle Blitz June 10-11 200\Fitzpatrick-Beetle Blitz\Copy of DSC_0003 copy.jpg"/>
          <p:cNvPicPr>
            <a:picLocks noChangeAspect="1" noChangeArrowheads="1"/>
          </p:cNvPicPr>
          <p:nvPr/>
        </p:nvPicPr>
        <p:blipFill>
          <a:blip r:embed="rId6" cstate="email"/>
          <a:srcRect/>
          <a:stretch>
            <a:fillRect/>
          </a:stretch>
        </p:blipFill>
        <p:spPr bwMode="auto">
          <a:xfrm>
            <a:off x="3657600" y="304800"/>
            <a:ext cx="5486400" cy="3670300"/>
          </a:xfrm>
          <a:prstGeom prst="rect">
            <a:avLst/>
          </a:prstGeom>
          <a:noFill/>
          <a:ln w="9525">
            <a:noFill/>
            <a:miter lim="800000"/>
            <a:headEnd/>
            <a:tailEnd/>
          </a:ln>
        </p:spPr>
      </p:pic>
      <p:pic>
        <p:nvPicPr>
          <p:cNvPr id="26629" name="Picture 6" descr="S:\U Drive (Graphics)\Graphics\Pics-Nature &amp; Science\Insects_ATBI\ATBI\ATBI-MCZ\Collectors in Action\IA_CD77_volu_100_0517.jpg"/>
          <p:cNvPicPr>
            <a:picLocks noChangeAspect="1" noChangeArrowheads="1"/>
          </p:cNvPicPr>
          <p:nvPr/>
        </p:nvPicPr>
        <p:blipFill>
          <a:blip r:embed="rId7" cstate="email"/>
          <a:srcRect/>
          <a:stretch>
            <a:fillRect/>
          </a:stretch>
        </p:blipFill>
        <p:spPr bwMode="auto">
          <a:xfrm>
            <a:off x="685800" y="2514600"/>
            <a:ext cx="3810000" cy="2857500"/>
          </a:xfrm>
          <a:prstGeom prst="rect">
            <a:avLst/>
          </a:prstGeom>
          <a:noFill/>
          <a:ln w="9525">
            <a:noFill/>
            <a:miter lim="800000"/>
            <a:headEnd/>
            <a:tailEnd/>
          </a:ln>
        </p:spPr>
      </p:pic>
      <p:sp>
        <p:nvSpPr>
          <p:cNvPr id="25606" name="TextBox 12"/>
          <p:cNvSpPr txBox="1">
            <a:spLocks noChangeArrowheads="1"/>
          </p:cNvSpPr>
          <p:nvPr/>
        </p:nvSpPr>
        <p:spPr bwMode="auto">
          <a:xfrm>
            <a:off x="4572000" y="4179888"/>
            <a:ext cx="4572000" cy="1230312"/>
          </a:xfrm>
          <a:prstGeom prst="rect">
            <a:avLst/>
          </a:prstGeom>
          <a:noFill/>
          <a:ln w="9525">
            <a:noFill/>
            <a:miter lim="800000"/>
            <a:headEnd/>
            <a:tailEnd/>
          </a:ln>
        </p:spPr>
        <p:txBody>
          <a:bodyPr>
            <a:spAutoFit/>
          </a:bodyPr>
          <a:lstStyle/>
          <a:p>
            <a:r>
              <a:rPr lang="en-US" sz="2800" dirty="0" smtClean="0"/>
              <a:t>ATBI Insect </a:t>
            </a:r>
            <a:r>
              <a:rPr lang="en-US" sz="2800" dirty="0"/>
              <a:t>and Invertebrate </a:t>
            </a:r>
            <a:r>
              <a:rPr lang="en-US" sz="2800" dirty="0" err="1"/>
              <a:t>Bioblitz</a:t>
            </a:r>
            <a:endParaRPr lang="en-US" sz="2800" dirty="0"/>
          </a:p>
          <a:p>
            <a:endParaRPr lang="en-US" dirty="0"/>
          </a:p>
        </p:txBody>
      </p:sp>
    </p:spTree>
    <p:custDataLst>
      <p:tags r:id="rId1"/>
    </p:custDataLst>
  </p:cSld>
  <p:clrMapOvr>
    <a:masterClrMapping/>
  </p:clrMapOvr>
  <p:transition advTm="409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fade">
                                      <p:cBhvr>
                                        <p:cTn id="7" dur="500"/>
                                        <p:tgtEl>
                                          <p:spTgt spid="256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cstate="email"/>
          <a:srcRect/>
          <a:stretch>
            <a:fillRect/>
          </a:stretch>
        </p:blipFill>
        <p:spPr bwMode="auto">
          <a:xfrm>
            <a:off x="0" y="1066800"/>
            <a:ext cx="9144000" cy="5791200"/>
          </a:xfrm>
          <a:prstGeom prst="rect">
            <a:avLst/>
          </a:prstGeom>
          <a:noFill/>
          <a:ln w="9525">
            <a:noFill/>
            <a:miter lim="800000"/>
            <a:headEnd/>
            <a:tailEnd/>
          </a:ln>
        </p:spPr>
      </p:pic>
      <p:sp>
        <p:nvSpPr>
          <p:cNvPr id="8195" name="Title 1"/>
          <p:cNvSpPr>
            <a:spLocks noGrp="1"/>
          </p:cNvSpPr>
          <p:nvPr>
            <p:ph type="title"/>
          </p:nvPr>
        </p:nvSpPr>
        <p:spPr>
          <a:xfrm>
            <a:off x="0" y="0"/>
            <a:ext cx="9144000" cy="1143000"/>
          </a:xfrm>
        </p:spPr>
        <p:txBody>
          <a:bodyPr/>
          <a:lstStyle/>
          <a:p>
            <a:pPr eaLnBrk="1" hangingPunct="1"/>
            <a:r>
              <a:rPr lang="en-US" sz="4000" dirty="0" smtClean="0">
                <a:solidFill>
                  <a:schemeClr val="bg1"/>
                </a:solidFill>
              </a:rPr>
              <a:t>Boston Harbor Islands national park area </a:t>
            </a:r>
          </a:p>
        </p:txBody>
      </p:sp>
      <p:pic>
        <p:nvPicPr>
          <p:cNvPr id="8196" name="Content Placeholder 10" descr="BOHA_OwnershipMap_withLegend.png"/>
          <p:cNvPicPr>
            <a:picLocks noGrp="1" noChangeAspect="1"/>
          </p:cNvPicPr>
          <p:nvPr>
            <p:ph idx="1"/>
          </p:nvPr>
        </p:nvPicPr>
        <p:blipFill>
          <a:blip r:embed="rId4" cstate="email"/>
          <a:srcRect/>
          <a:stretch>
            <a:fillRect/>
          </a:stretch>
        </p:blipFill>
        <p:spPr>
          <a:xfrm>
            <a:off x="-175961" y="1066800"/>
            <a:ext cx="9319962" cy="5592763"/>
          </a:xfrm>
        </p:spPr>
      </p:pic>
      <p:sp>
        <p:nvSpPr>
          <p:cNvPr id="10" name="Text Placeholder 9"/>
          <p:cNvSpPr>
            <a:spLocks noGrp="1"/>
          </p:cNvSpPr>
          <p:nvPr>
            <p:ph sz="half" idx="4294967295"/>
          </p:nvPr>
        </p:nvSpPr>
        <p:spPr>
          <a:xfrm>
            <a:off x="-76200" y="4648200"/>
            <a:ext cx="9220200" cy="2209800"/>
          </a:xfrm>
        </p:spPr>
        <p:txBody>
          <a:bodyPr rtlCol="0" anchor="b">
            <a:normAutofit/>
          </a:bodyPr>
          <a:lstStyle/>
          <a:p>
            <a:pPr eaLnBrk="1" fontAlgn="auto" hangingPunct="1">
              <a:spcAft>
                <a:spcPts val="0"/>
              </a:spcAft>
              <a:buFont typeface="Arial" pitchFamily="34" charset="0"/>
              <a:buChar char="•"/>
              <a:defRPr/>
            </a:pPr>
            <a:endParaRPr lang="en-US" baseline="30000" dirty="0" smtClean="0">
              <a:ea typeface="+mn-ea"/>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1000" r="-9000" b="74000"/>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685800"/>
            <a:ext cx="8229600" cy="1143000"/>
          </a:xfrm>
        </p:spPr>
        <p:txBody>
          <a:bodyPr/>
          <a:lstStyle/>
          <a:p>
            <a:r>
              <a:rPr lang="en-US" i="1" smtClean="0"/>
              <a:t>Questions</a:t>
            </a:r>
          </a:p>
        </p:txBody>
      </p:sp>
      <p:sp>
        <p:nvSpPr>
          <p:cNvPr id="27651" name="Content Placeholder 2"/>
          <p:cNvSpPr>
            <a:spLocks noGrp="1"/>
          </p:cNvSpPr>
          <p:nvPr>
            <p:ph idx="1"/>
          </p:nvPr>
        </p:nvSpPr>
        <p:spPr>
          <a:xfrm>
            <a:off x="457200" y="1798638"/>
            <a:ext cx="8229600" cy="4525962"/>
          </a:xfrm>
        </p:spPr>
        <p:txBody>
          <a:bodyPr/>
          <a:lstStyle/>
          <a:p>
            <a:r>
              <a:rPr lang="en-US" dirty="0" smtClean="0"/>
              <a:t>What are the 4 parts of the NPS Climate Change Response?</a:t>
            </a:r>
          </a:p>
          <a:p>
            <a:r>
              <a:rPr lang="en-US" dirty="0" smtClean="0"/>
              <a:t>What is our park doing to reduce energy use?</a:t>
            </a:r>
          </a:p>
          <a:p>
            <a:r>
              <a:rPr lang="en-US" dirty="0" smtClean="0"/>
              <a:t>How does monitoring contribute to the NPS CCRP goals?</a:t>
            </a:r>
          </a:p>
          <a:p>
            <a:endParaRPr lang="en-US" dirty="0" smtClean="0"/>
          </a:p>
        </p:txBody>
      </p:sp>
    </p:spTree>
  </p:cSld>
  <p:clrMapOvr>
    <a:masterClrMapping/>
  </p:clrMapOvr>
  <p:transition advTm="1131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722313" y="3048000"/>
            <a:ext cx="7772400" cy="1362075"/>
          </a:xfrm>
          <a:solidFill>
            <a:schemeClr val="bg1">
              <a:alpha val="45882"/>
            </a:schemeClr>
          </a:solidFill>
        </p:spPr>
        <p:txBody>
          <a:bodyPr anchor="ctr"/>
          <a:lstStyle/>
          <a:p>
            <a:pPr algn="ctr" eaLnBrk="1" hangingPunct="1"/>
            <a:r>
              <a:rPr lang="en-US" sz="4400" cap="none" dirty="0" smtClean="0"/>
              <a:t>Unit IV. What You Can Do</a:t>
            </a:r>
          </a:p>
        </p:txBody>
      </p:sp>
      <p:sp>
        <p:nvSpPr>
          <p:cNvPr id="28675" name="TextBox 4"/>
          <p:cNvSpPr txBox="1">
            <a:spLocks noChangeArrowheads="1"/>
          </p:cNvSpPr>
          <p:nvPr/>
        </p:nvSpPr>
        <p:spPr bwMode="auto">
          <a:xfrm>
            <a:off x="0" y="6488113"/>
            <a:ext cx="1747838" cy="369887"/>
          </a:xfrm>
          <a:prstGeom prst="rect">
            <a:avLst/>
          </a:prstGeom>
          <a:noFill/>
          <a:ln w="9525">
            <a:noFill/>
            <a:miter lim="800000"/>
            <a:headEnd/>
            <a:tailEnd/>
          </a:ln>
        </p:spPr>
        <p:txBody>
          <a:bodyPr wrap="none">
            <a:spAutoFit/>
          </a:bodyPr>
          <a:lstStyle/>
          <a:p>
            <a:r>
              <a:rPr lang="en-US"/>
              <a:t>Photo: Archibald</a:t>
            </a:r>
          </a:p>
        </p:txBody>
      </p:sp>
    </p:spTree>
  </p:cSld>
  <p:clrMapOvr>
    <a:masterClrMapping/>
  </p:clrMapOvr>
  <p:transition advTm="32963"/>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7" descr="http://www.ci.yuma.az.us/Images/General/ss-0000-PUBrecycling.jpg"/>
          <p:cNvPicPr>
            <a:picLocks noChangeAspect="1" noChangeArrowheads="1"/>
          </p:cNvPicPr>
          <p:nvPr/>
        </p:nvPicPr>
        <p:blipFill>
          <a:blip r:embed="rId4" cstate="email"/>
          <a:srcRect l="8759" b="5333"/>
          <a:stretch>
            <a:fillRect/>
          </a:stretch>
        </p:blipFill>
        <p:spPr bwMode="auto">
          <a:xfrm>
            <a:off x="4876800" y="1447800"/>
            <a:ext cx="4267200" cy="5410200"/>
          </a:xfrm>
          <a:prstGeom prst="rect">
            <a:avLst/>
          </a:prstGeom>
          <a:noFill/>
          <a:ln w="9525">
            <a:noFill/>
            <a:miter lim="800000"/>
            <a:headEnd/>
            <a:tailEnd/>
          </a:ln>
        </p:spPr>
      </p:pic>
      <p:pic>
        <p:nvPicPr>
          <p:cNvPr id="29699" name="Picture 13" descr="http://blog.enn.com/wp-content/uploads/2012/01/untitled.bmp"/>
          <p:cNvPicPr>
            <a:picLocks noChangeAspect="1" noChangeArrowheads="1"/>
          </p:cNvPicPr>
          <p:nvPr/>
        </p:nvPicPr>
        <p:blipFill>
          <a:blip r:embed="rId5" cstate="email"/>
          <a:srcRect/>
          <a:stretch>
            <a:fillRect/>
          </a:stretch>
        </p:blipFill>
        <p:spPr bwMode="auto">
          <a:xfrm rot="19649064">
            <a:off x="626783" y="4094298"/>
            <a:ext cx="1143000" cy="2665413"/>
          </a:xfrm>
          <a:prstGeom prst="rect">
            <a:avLst/>
          </a:prstGeom>
          <a:noFill/>
          <a:ln w="9525">
            <a:noFill/>
            <a:miter lim="800000"/>
            <a:headEnd/>
            <a:tailEnd/>
          </a:ln>
        </p:spPr>
      </p:pic>
      <p:pic>
        <p:nvPicPr>
          <p:cNvPr id="29700" name="Picture 9" descr="http://www.ecenglish.com/blogs/Boston/wp-content/uploads/2012/04/we-recycle.jpg"/>
          <p:cNvPicPr>
            <a:picLocks noChangeAspect="1" noChangeArrowheads="1"/>
          </p:cNvPicPr>
          <p:nvPr/>
        </p:nvPicPr>
        <p:blipFill>
          <a:blip r:embed="rId6" cstate="email"/>
          <a:srcRect/>
          <a:stretch>
            <a:fillRect/>
          </a:stretch>
        </p:blipFill>
        <p:spPr bwMode="auto">
          <a:xfrm>
            <a:off x="2743200" y="4876800"/>
            <a:ext cx="2324100" cy="1981200"/>
          </a:xfrm>
          <a:prstGeom prst="rect">
            <a:avLst/>
          </a:prstGeom>
          <a:noFill/>
          <a:ln w="9525">
            <a:noFill/>
            <a:miter lim="800000"/>
            <a:headEnd/>
            <a:tailEnd/>
          </a:ln>
        </p:spPr>
      </p:pic>
      <p:sp>
        <p:nvSpPr>
          <p:cNvPr id="29701" name="Title 1"/>
          <p:cNvSpPr>
            <a:spLocks noGrp="1"/>
          </p:cNvSpPr>
          <p:nvPr>
            <p:ph type="title"/>
          </p:nvPr>
        </p:nvSpPr>
        <p:spPr/>
        <p:txBody>
          <a:bodyPr/>
          <a:lstStyle/>
          <a:p>
            <a:pPr eaLnBrk="1" hangingPunct="1"/>
            <a:r>
              <a:rPr lang="en-US" dirty="0" smtClean="0"/>
              <a:t>Leave No Trace</a:t>
            </a:r>
          </a:p>
        </p:txBody>
      </p:sp>
      <p:sp>
        <p:nvSpPr>
          <p:cNvPr id="23555" name="Content Placeholder 2"/>
          <p:cNvSpPr>
            <a:spLocks noGrp="1"/>
          </p:cNvSpPr>
          <p:nvPr>
            <p:ph idx="1"/>
          </p:nvPr>
        </p:nvSpPr>
        <p:spPr/>
        <p:txBody>
          <a:bodyPr/>
          <a:lstStyle/>
          <a:p>
            <a:pPr eaLnBrk="1" hangingPunct="1"/>
            <a:r>
              <a:rPr lang="en-US" smtClean="0"/>
              <a:t>Pack it in, pack it out</a:t>
            </a:r>
          </a:p>
          <a:p>
            <a:pPr eaLnBrk="1" hangingPunct="1"/>
            <a:r>
              <a:rPr lang="en-US" smtClean="0"/>
              <a:t>Carry a trash bag – leave the site better than you found it</a:t>
            </a:r>
          </a:p>
          <a:p>
            <a:pPr eaLnBrk="1" hangingPunct="1"/>
            <a:r>
              <a:rPr lang="en-US" smtClean="0"/>
              <a:t>Choose reusable waterbottles and containers</a:t>
            </a:r>
          </a:p>
          <a:p>
            <a:pPr eaLnBrk="1" hangingPunct="1"/>
            <a:r>
              <a:rPr lang="en-US" smtClean="0"/>
              <a:t>Recycle and compost</a:t>
            </a:r>
          </a:p>
        </p:txBody>
      </p:sp>
      <p:pic>
        <p:nvPicPr>
          <p:cNvPr id="29703" name="Picture 3" descr="lntlogo2.gif"/>
          <p:cNvPicPr>
            <a:picLocks noChangeAspect="1"/>
          </p:cNvPicPr>
          <p:nvPr/>
        </p:nvPicPr>
        <p:blipFill>
          <a:blip r:embed="rId7" cstate="email"/>
          <a:srcRect/>
          <a:stretch>
            <a:fillRect/>
          </a:stretch>
        </p:blipFill>
        <p:spPr bwMode="auto">
          <a:xfrm>
            <a:off x="838200" y="26988"/>
            <a:ext cx="1457325" cy="1497012"/>
          </a:xfrm>
          <a:prstGeom prst="rect">
            <a:avLst/>
          </a:prstGeom>
          <a:noFill/>
          <a:ln w="9525">
            <a:noFill/>
            <a:miter lim="800000"/>
            <a:headEnd/>
            <a:tailEnd/>
          </a:ln>
        </p:spPr>
      </p:pic>
    </p:spTree>
    <p:custDataLst>
      <p:tags r:id="rId1"/>
    </p:custDataLst>
  </p:cSld>
  <p:clrMapOvr>
    <a:masterClrMapping/>
  </p:clrMapOvr>
  <p:transition advTm="6775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5" descr="S:\_5.0.0_VISITOR SERVICES (Interp)\Ranger Personal Files\Caroline\mbta.png"/>
          <p:cNvPicPr>
            <a:picLocks noChangeAspect="1" noChangeArrowheads="1"/>
          </p:cNvPicPr>
          <p:nvPr/>
        </p:nvPicPr>
        <p:blipFill>
          <a:blip r:embed="rId4" cstate="email">
            <a:lum bright="10000"/>
          </a:blip>
          <a:srcRect l="1253" t="1253" r="5725" b="15742"/>
          <a:stretch>
            <a:fillRect/>
          </a:stretch>
        </p:blipFill>
        <p:spPr bwMode="auto">
          <a:xfrm>
            <a:off x="4191000" y="2438400"/>
            <a:ext cx="4953000" cy="4419600"/>
          </a:xfrm>
          <a:prstGeom prst="rect">
            <a:avLst/>
          </a:prstGeom>
          <a:noFill/>
          <a:ln w="9525">
            <a:noFill/>
            <a:miter lim="800000"/>
            <a:headEnd/>
            <a:tailEnd/>
          </a:ln>
        </p:spPr>
      </p:pic>
      <p:sp>
        <p:nvSpPr>
          <p:cNvPr id="6" name="Rectangle 5"/>
          <p:cNvSpPr/>
          <p:nvPr/>
        </p:nvSpPr>
        <p:spPr>
          <a:xfrm>
            <a:off x="4191000" y="2514600"/>
            <a:ext cx="1447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4" name="Title 1"/>
          <p:cNvSpPr>
            <a:spLocks noGrp="1"/>
          </p:cNvSpPr>
          <p:nvPr>
            <p:ph type="title"/>
          </p:nvPr>
        </p:nvSpPr>
        <p:spPr/>
        <p:txBody>
          <a:bodyPr/>
          <a:lstStyle/>
          <a:p>
            <a:pPr eaLnBrk="1" hangingPunct="1"/>
            <a:r>
              <a:rPr lang="en-US" dirty="0" smtClean="0"/>
              <a:t>Reduce Your Carbon Footprint</a:t>
            </a:r>
          </a:p>
        </p:txBody>
      </p:sp>
      <p:sp>
        <p:nvSpPr>
          <p:cNvPr id="24579" name="Content Placeholder 2"/>
          <p:cNvSpPr>
            <a:spLocks noGrp="1"/>
          </p:cNvSpPr>
          <p:nvPr>
            <p:ph idx="1"/>
          </p:nvPr>
        </p:nvSpPr>
        <p:spPr/>
        <p:txBody>
          <a:bodyPr/>
          <a:lstStyle/>
          <a:p>
            <a:pPr eaLnBrk="1" hangingPunct="1"/>
            <a:r>
              <a:rPr lang="en-US" dirty="0" smtClean="0"/>
              <a:t>Conserve energy </a:t>
            </a:r>
          </a:p>
          <a:p>
            <a:pPr lvl="1" eaLnBrk="1" hangingPunct="1"/>
            <a:r>
              <a:rPr lang="en-US" dirty="0" smtClean="0"/>
              <a:t>Unplug at home, in the office, and at school</a:t>
            </a:r>
          </a:p>
          <a:p>
            <a:pPr eaLnBrk="1" hangingPunct="1"/>
            <a:r>
              <a:rPr lang="en-US" dirty="0" smtClean="0"/>
              <a:t>Avoid driving</a:t>
            </a:r>
          </a:p>
          <a:p>
            <a:pPr lvl="1" eaLnBrk="1" hangingPunct="1"/>
            <a:r>
              <a:rPr lang="en-US" dirty="0" smtClean="0"/>
              <a:t>Use public transit</a:t>
            </a:r>
          </a:p>
          <a:p>
            <a:pPr lvl="1" eaLnBrk="1" hangingPunct="1"/>
            <a:r>
              <a:rPr lang="en-US" dirty="0" smtClean="0"/>
              <a:t>Carpool</a:t>
            </a:r>
          </a:p>
          <a:p>
            <a:pPr eaLnBrk="1" hangingPunct="1"/>
            <a:r>
              <a:rPr lang="en-US" dirty="0" smtClean="0"/>
              <a:t>Make green choices</a:t>
            </a:r>
          </a:p>
          <a:p>
            <a:pPr lvl="1" eaLnBrk="1" hangingPunct="1"/>
            <a:r>
              <a:rPr lang="en-US" dirty="0" smtClean="0"/>
              <a:t>Buy efficient appliances, cars, and homes</a:t>
            </a:r>
          </a:p>
          <a:p>
            <a:pPr lvl="1" eaLnBrk="1" hangingPunct="1"/>
            <a:r>
              <a:rPr lang="en-US" dirty="0" smtClean="0">
                <a:hlinkClick r:id="rId5"/>
              </a:rPr>
              <a:t>www.climatecounts.org</a:t>
            </a:r>
            <a:endParaRPr lang="en-US" dirty="0" smtClean="0"/>
          </a:p>
        </p:txBody>
      </p:sp>
    </p:spTree>
    <p:custDataLst>
      <p:tags r:id="rId1"/>
    </p:custDataLst>
  </p:cSld>
  <p:clrMapOvr>
    <a:masterClrMapping/>
  </p:clrMapOvr>
  <p:transition advTm="1121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fade">
                                      <p:cBhvr>
                                        <p:cTn id="10" dur="500"/>
                                        <p:tgtEl>
                                          <p:spTgt spid="2457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fade">
                                      <p:cBhvr>
                                        <p:cTn id="15" dur="500"/>
                                        <p:tgtEl>
                                          <p:spTgt spid="2457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579">
                                            <p:txEl>
                                              <p:pRg st="3" end="3"/>
                                            </p:txEl>
                                          </p:spTgt>
                                        </p:tgtEl>
                                        <p:attrNameLst>
                                          <p:attrName>style.visibility</p:attrName>
                                        </p:attrNameLst>
                                      </p:cBhvr>
                                      <p:to>
                                        <p:strVal val="visible"/>
                                      </p:to>
                                    </p:set>
                                    <p:animEffect transition="in" filter="fade">
                                      <p:cBhvr>
                                        <p:cTn id="18" dur="500"/>
                                        <p:tgtEl>
                                          <p:spTgt spid="2457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579">
                                            <p:txEl>
                                              <p:pRg st="4" end="4"/>
                                            </p:txEl>
                                          </p:spTgt>
                                        </p:tgtEl>
                                        <p:attrNameLst>
                                          <p:attrName>style.visibility</p:attrName>
                                        </p:attrNameLst>
                                      </p:cBhvr>
                                      <p:to>
                                        <p:strVal val="visible"/>
                                      </p:to>
                                    </p:set>
                                    <p:animEffect transition="in" filter="fade">
                                      <p:cBhvr>
                                        <p:cTn id="21" dur="500"/>
                                        <p:tgtEl>
                                          <p:spTgt spid="2457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579">
                                            <p:txEl>
                                              <p:pRg st="5" end="5"/>
                                            </p:txEl>
                                          </p:spTgt>
                                        </p:tgtEl>
                                        <p:attrNameLst>
                                          <p:attrName>style.visibility</p:attrName>
                                        </p:attrNameLst>
                                      </p:cBhvr>
                                      <p:to>
                                        <p:strVal val="visible"/>
                                      </p:to>
                                    </p:set>
                                    <p:animEffect transition="in" filter="fade">
                                      <p:cBhvr>
                                        <p:cTn id="26" dur="500"/>
                                        <p:tgtEl>
                                          <p:spTgt spid="2457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579">
                                            <p:txEl>
                                              <p:pRg st="6" end="6"/>
                                            </p:txEl>
                                          </p:spTgt>
                                        </p:tgtEl>
                                        <p:attrNameLst>
                                          <p:attrName>style.visibility</p:attrName>
                                        </p:attrNameLst>
                                      </p:cBhvr>
                                      <p:to>
                                        <p:strVal val="visible"/>
                                      </p:to>
                                    </p:set>
                                    <p:animEffect transition="in" filter="fade">
                                      <p:cBhvr>
                                        <p:cTn id="29" dur="500"/>
                                        <p:tgtEl>
                                          <p:spTgt spid="2457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579">
                                            <p:txEl>
                                              <p:pRg st="7" end="7"/>
                                            </p:txEl>
                                          </p:spTgt>
                                        </p:tgtEl>
                                        <p:attrNameLst>
                                          <p:attrName>style.visibility</p:attrName>
                                        </p:attrNameLst>
                                      </p:cBhvr>
                                      <p:to>
                                        <p:strVal val="visible"/>
                                      </p:to>
                                    </p:set>
                                    <p:animEffect transition="in" filter="fade">
                                      <p:cBhvr>
                                        <p:cTn id="32" dur="5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S:\U Drive (Graphics)\Graphics\Pics-Islands\geor\Watkins-beach grass planting 5-10-11\P1050386.jpg"/>
          <p:cNvPicPr>
            <a:picLocks noChangeAspect="1" noChangeArrowheads="1"/>
          </p:cNvPicPr>
          <p:nvPr/>
        </p:nvPicPr>
        <p:blipFill>
          <a:blip r:embed="rId4" cstate="email"/>
          <a:srcRect/>
          <a:stretch>
            <a:fillRect/>
          </a:stretch>
        </p:blipFill>
        <p:spPr bwMode="auto">
          <a:xfrm>
            <a:off x="4000500" y="0"/>
            <a:ext cx="5143500" cy="6858000"/>
          </a:xfrm>
          <a:prstGeom prst="rect">
            <a:avLst/>
          </a:prstGeom>
          <a:noFill/>
          <a:ln w="9525">
            <a:noFill/>
            <a:miter lim="800000"/>
            <a:headEnd/>
            <a:tailEnd/>
          </a:ln>
        </p:spPr>
      </p:pic>
      <p:sp>
        <p:nvSpPr>
          <p:cNvPr id="31747" name="Title 1"/>
          <p:cNvSpPr>
            <a:spLocks noGrp="1"/>
          </p:cNvSpPr>
          <p:nvPr>
            <p:ph type="title"/>
          </p:nvPr>
        </p:nvSpPr>
        <p:spPr>
          <a:xfrm>
            <a:off x="152400" y="-76200"/>
            <a:ext cx="8229600" cy="1143000"/>
          </a:xfrm>
        </p:spPr>
        <p:txBody>
          <a:bodyPr/>
          <a:lstStyle/>
          <a:p>
            <a:pPr eaLnBrk="1" hangingPunct="1"/>
            <a:r>
              <a:rPr lang="en-US" dirty="0" smtClean="0"/>
              <a:t>Hands-On Help</a:t>
            </a:r>
          </a:p>
        </p:txBody>
      </p:sp>
      <p:sp>
        <p:nvSpPr>
          <p:cNvPr id="25603" name="Content Placeholder 2"/>
          <p:cNvSpPr>
            <a:spLocks noGrp="1"/>
          </p:cNvSpPr>
          <p:nvPr>
            <p:ph idx="1"/>
          </p:nvPr>
        </p:nvSpPr>
        <p:spPr>
          <a:xfrm>
            <a:off x="0" y="1600200"/>
            <a:ext cx="4038600" cy="4525963"/>
          </a:xfrm>
        </p:spPr>
        <p:txBody>
          <a:bodyPr/>
          <a:lstStyle/>
          <a:p>
            <a:pPr eaLnBrk="1" hangingPunct="1"/>
            <a:r>
              <a:rPr lang="en-US" dirty="0" smtClean="0"/>
              <a:t>Volunteer with the Stewardship program</a:t>
            </a:r>
          </a:p>
          <a:p>
            <a:pPr lvl="1" eaLnBrk="1" hangingPunct="1"/>
            <a:r>
              <a:rPr lang="en-US" dirty="0" smtClean="0"/>
              <a:t>Fight </a:t>
            </a:r>
            <a:r>
              <a:rPr lang="en-US" dirty="0" err="1" smtClean="0"/>
              <a:t>invasives</a:t>
            </a:r>
            <a:endParaRPr lang="en-US" dirty="0" smtClean="0"/>
          </a:p>
          <a:p>
            <a:pPr lvl="1" eaLnBrk="1" hangingPunct="1"/>
            <a:r>
              <a:rPr lang="en-US" dirty="0" smtClean="0"/>
              <a:t>Identify and count birds</a:t>
            </a:r>
          </a:p>
          <a:p>
            <a:pPr lvl="1" eaLnBrk="1" hangingPunct="1"/>
            <a:r>
              <a:rPr lang="en-US" dirty="0" err="1" smtClean="0"/>
              <a:t>Phenology</a:t>
            </a:r>
            <a:r>
              <a:rPr lang="en-US" dirty="0" smtClean="0"/>
              <a:t> studies</a:t>
            </a:r>
          </a:p>
          <a:p>
            <a:pPr lvl="1" eaLnBrk="1" hangingPunct="1"/>
            <a:r>
              <a:rPr lang="en-US" dirty="0" smtClean="0"/>
              <a:t>Catalogue species</a:t>
            </a:r>
          </a:p>
          <a:p>
            <a:pPr lvl="1" eaLnBrk="1" hangingPunct="1"/>
            <a:r>
              <a:rPr lang="en-US" dirty="0" smtClean="0"/>
              <a:t>Citizen scientists</a:t>
            </a:r>
          </a:p>
        </p:txBody>
      </p:sp>
      <p:sp>
        <p:nvSpPr>
          <p:cNvPr id="31749" name="TextBox 4"/>
          <p:cNvSpPr txBox="1">
            <a:spLocks noChangeArrowheads="1"/>
          </p:cNvSpPr>
          <p:nvPr/>
        </p:nvSpPr>
        <p:spPr bwMode="auto">
          <a:xfrm>
            <a:off x="0" y="6488113"/>
            <a:ext cx="8458200" cy="369887"/>
          </a:xfrm>
          <a:prstGeom prst="rect">
            <a:avLst/>
          </a:prstGeom>
          <a:solidFill>
            <a:schemeClr val="bg1">
              <a:alpha val="54901"/>
            </a:schemeClr>
          </a:solidFill>
          <a:ln w="9525">
            <a:noFill/>
            <a:miter lim="800000"/>
            <a:headEnd/>
            <a:tailEnd/>
          </a:ln>
        </p:spPr>
        <p:txBody>
          <a:bodyPr>
            <a:spAutoFit/>
          </a:bodyPr>
          <a:lstStyle/>
          <a:p>
            <a:r>
              <a:rPr lang="en-US"/>
              <a:t>Photo: Ranger Ray Watkins and volunteers planting beach grass on Georges Island, 2011.</a:t>
            </a:r>
          </a:p>
        </p:txBody>
      </p:sp>
    </p:spTree>
    <p:custDataLst>
      <p:tags r:id="rId1"/>
    </p:custDataLst>
  </p:cSld>
  <p:clrMapOvr>
    <a:masterClrMapping/>
  </p:clrMapOvr>
  <p:transition advTm="651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500"/>
                                        <p:tgtEl>
                                          <p:spTgt spid="2560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fade">
                                      <p:cBhvr>
                                        <p:cTn id="20" dur="500"/>
                                        <p:tgtEl>
                                          <p:spTgt spid="2560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Effect transition="in" filter="fade">
                                      <p:cBhvr>
                                        <p:cTn id="25" dur="500"/>
                                        <p:tgtEl>
                                          <p:spTgt spid="2560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603">
                                            <p:txEl>
                                              <p:pRg st="5" end="5"/>
                                            </p:txEl>
                                          </p:spTgt>
                                        </p:tgtEl>
                                        <p:attrNameLst>
                                          <p:attrName>style.visibility</p:attrName>
                                        </p:attrNameLst>
                                      </p:cBhvr>
                                      <p:to>
                                        <p:strVal val="visible"/>
                                      </p:to>
                                    </p:set>
                                    <p:animEffect transition="in" filter="fade">
                                      <p:cBhvr>
                                        <p:cTn id="30"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1000" r="-9000" b="74000"/>
          </a:stretch>
        </a:blip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685800"/>
            <a:ext cx="8229600" cy="1143000"/>
          </a:xfrm>
        </p:spPr>
        <p:txBody>
          <a:bodyPr/>
          <a:lstStyle/>
          <a:p>
            <a:r>
              <a:rPr lang="en-US" i="1" dirty="0" smtClean="0"/>
              <a:t>Questions</a:t>
            </a:r>
          </a:p>
        </p:txBody>
      </p:sp>
      <p:sp>
        <p:nvSpPr>
          <p:cNvPr id="33795" name="Content Placeholder 2"/>
          <p:cNvSpPr>
            <a:spLocks noGrp="1"/>
          </p:cNvSpPr>
          <p:nvPr>
            <p:ph idx="1"/>
          </p:nvPr>
        </p:nvSpPr>
        <p:spPr>
          <a:xfrm>
            <a:off x="457200" y="1874838"/>
            <a:ext cx="7772400" cy="2697162"/>
          </a:xfrm>
        </p:spPr>
        <p:txBody>
          <a:bodyPr/>
          <a:lstStyle/>
          <a:p>
            <a:r>
              <a:rPr lang="en-US" smtClean="0"/>
              <a:t>What is </a:t>
            </a:r>
            <a:r>
              <a:rPr lang="en-US" i="1" smtClean="0"/>
              <a:t>Leave No Trace</a:t>
            </a:r>
            <a:r>
              <a:rPr lang="en-US" smtClean="0"/>
              <a:t>?</a:t>
            </a:r>
          </a:p>
          <a:p>
            <a:r>
              <a:rPr lang="en-US" smtClean="0"/>
              <a:t>How can you use less energy at home?</a:t>
            </a:r>
          </a:p>
          <a:p>
            <a:r>
              <a:rPr lang="en-US" smtClean="0"/>
              <a:t>What do volunteer stewards do on the islands?</a:t>
            </a:r>
          </a:p>
          <a:p>
            <a:pPr>
              <a:buFont typeface="Arial" charset="0"/>
              <a:buNone/>
            </a:pPr>
            <a:endParaRPr lang="en-US" smtClean="0"/>
          </a:p>
        </p:txBody>
      </p:sp>
    </p:spTree>
  </p:cSld>
  <p:clrMapOvr>
    <a:masterClrMapping/>
  </p:clrMapOvr>
  <p:transition advTm="1322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838200" y="4572000"/>
            <a:ext cx="7772400" cy="1362075"/>
          </a:xfrm>
          <a:solidFill>
            <a:schemeClr val="bg1">
              <a:alpha val="45882"/>
            </a:schemeClr>
          </a:solidFill>
        </p:spPr>
        <p:txBody>
          <a:bodyPr anchor="ctr"/>
          <a:lstStyle/>
          <a:p>
            <a:pPr algn="ctr" eaLnBrk="1" hangingPunct="1"/>
            <a:r>
              <a:rPr lang="en-US" cap="none" dirty="0" smtClean="0"/>
              <a:t>Unit V. </a:t>
            </a:r>
            <a:r>
              <a:rPr lang="en-US" cap="none" dirty="0" smtClean="0"/>
              <a:t>Communicating</a:t>
            </a:r>
            <a:endParaRPr lang="en-US" cap="none" dirty="0" smtClean="0"/>
          </a:p>
        </p:txBody>
      </p:sp>
    </p:spTree>
  </p:cSld>
  <p:clrMapOvr>
    <a:masterClrMapping/>
  </p:clrMapOvr>
  <p:transition advTm="72135"/>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5" descr="http://www.wpclipart.com/page_frames/picture_frames/ornate_frame.png"/>
          <p:cNvPicPr>
            <a:picLocks noChangeAspect="1" noChangeArrowheads="1"/>
          </p:cNvPicPr>
          <p:nvPr/>
        </p:nvPicPr>
        <p:blipFill>
          <a:blip r:embed="rId4" cstate="email"/>
          <a:srcRect/>
          <a:stretch>
            <a:fillRect/>
          </a:stretch>
        </p:blipFill>
        <p:spPr bwMode="auto">
          <a:xfrm>
            <a:off x="76200" y="61913"/>
            <a:ext cx="8991600" cy="6948487"/>
          </a:xfrm>
          <a:prstGeom prst="rect">
            <a:avLst/>
          </a:prstGeom>
          <a:noFill/>
          <a:ln w="9525">
            <a:noFill/>
            <a:miter lim="800000"/>
            <a:headEnd/>
            <a:tailEnd/>
          </a:ln>
        </p:spPr>
      </p:pic>
      <p:sp>
        <p:nvSpPr>
          <p:cNvPr id="35843" name="Title 1"/>
          <p:cNvSpPr>
            <a:spLocks noGrp="1"/>
          </p:cNvSpPr>
          <p:nvPr>
            <p:ph type="title"/>
          </p:nvPr>
        </p:nvSpPr>
        <p:spPr>
          <a:xfrm>
            <a:off x="152400" y="1828800"/>
            <a:ext cx="8229600" cy="1143000"/>
          </a:xfrm>
        </p:spPr>
        <p:txBody>
          <a:bodyPr/>
          <a:lstStyle/>
          <a:p>
            <a:pPr eaLnBrk="1" hangingPunct="1"/>
            <a:r>
              <a:rPr lang="en-US" dirty="0" smtClean="0"/>
              <a:t>Frame the Issue</a:t>
            </a:r>
          </a:p>
        </p:txBody>
      </p:sp>
      <p:sp>
        <p:nvSpPr>
          <p:cNvPr id="28675" name="Content Placeholder 2"/>
          <p:cNvSpPr>
            <a:spLocks noGrp="1"/>
          </p:cNvSpPr>
          <p:nvPr>
            <p:ph idx="1"/>
          </p:nvPr>
        </p:nvSpPr>
        <p:spPr>
          <a:xfrm>
            <a:off x="1143000" y="2895600"/>
            <a:ext cx="6324600" cy="4525963"/>
          </a:xfrm>
        </p:spPr>
        <p:txBody>
          <a:bodyPr/>
          <a:lstStyle/>
          <a:p>
            <a:pPr eaLnBrk="1" hangingPunct="1"/>
            <a:r>
              <a:rPr lang="en-US" smtClean="0"/>
              <a:t>Pick your angle</a:t>
            </a:r>
          </a:p>
          <a:p>
            <a:pPr eaLnBrk="1" hangingPunct="1"/>
            <a:r>
              <a:rPr lang="en-US" smtClean="0"/>
              <a:t>Connect to the visitor</a:t>
            </a:r>
            <a:r>
              <a:rPr lang="en-US" altLang="en-US" smtClean="0"/>
              <a:t>’</a:t>
            </a:r>
            <a:r>
              <a:rPr lang="en-US" smtClean="0"/>
              <a:t>s </a:t>
            </a:r>
            <a:r>
              <a:rPr lang="en-US" altLang="en-US" smtClean="0"/>
              <a:t>‘</a:t>
            </a:r>
            <a:r>
              <a:rPr lang="en-US" smtClean="0"/>
              <a:t>group</a:t>
            </a:r>
            <a:r>
              <a:rPr lang="en-US" altLang="en-US" smtClean="0"/>
              <a:t>’</a:t>
            </a:r>
            <a:r>
              <a:rPr lang="en-US" smtClean="0"/>
              <a:t> identity</a:t>
            </a:r>
          </a:p>
        </p:txBody>
      </p:sp>
    </p:spTree>
    <p:custDataLst>
      <p:tags r:id="rId1"/>
    </p:custDataLst>
  </p:cSld>
  <p:clrMapOvr>
    <a:masterClrMapping/>
  </p:clrMapOvr>
  <p:transition advTm="1016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A Variety Of Styles</a:t>
            </a:r>
          </a:p>
        </p:txBody>
      </p:sp>
      <p:sp>
        <p:nvSpPr>
          <p:cNvPr id="3" name="Content Placeholder 2"/>
          <p:cNvSpPr>
            <a:spLocks noGrp="1"/>
          </p:cNvSpPr>
          <p:nvPr>
            <p:ph idx="1"/>
          </p:nvPr>
        </p:nvSpPr>
        <p:spPr/>
        <p:txBody>
          <a:bodyPr/>
          <a:lstStyle/>
          <a:p>
            <a:pPr eaLnBrk="1" hangingPunct="1"/>
            <a:r>
              <a:rPr lang="en-US" dirty="0" smtClean="0"/>
              <a:t>Use metaphors and universal images</a:t>
            </a:r>
          </a:p>
        </p:txBody>
      </p:sp>
      <p:pic>
        <p:nvPicPr>
          <p:cNvPr id="87042" name="Picture 2" descr="http://www.clker.com/cliparts/T/2/0/L/j/9/fridge-hi.png"/>
          <p:cNvPicPr>
            <a:picLocks noChangeAspect="1" noChangeArrowheads="1"/>
          </p:cNvPicPr>
          <p:nvPr/>
        </p:nvPicPr>
        <p:blipFill>
          <a:blip r:embed="rId4" cstate="email"/>
          <a:srcRect/>
          <a:stretch>
            <a:fillRect/>
          </a:stretch>
        </p:blipFill>
        <p:spPr bwMode="auto">
          <a:xfrm>
            <a:off x="228600" y="3048000"/>
            <a:ext cx="1814513" cy="3276600"/>
          </a:xfrm>
          <a:prstGeom prst="rect">
            <a:avLst/>
          </a:prstGeom>
          <a:noFill/>
          <a:ln w="9525">
            <a:noFill/>
            <a:miter lim="800000"/>
            <a:headEnd/>
            <a:tailEnd/>
          </a:ln>
        </p:spPr>
      </p:pic>
      <p:pic>
        <p:nvPicPr>
          <p:cNvPr id="5" name="Picture 2" descr="http://www.clker.com/cliparts/T/2/0/L/j/9/fridge-hi.png"/>
          <p:cNvPicPr>
            <a:picLocks noChangeAspect="1" noChangeArrowheads="1"/>
          </p:cNvPicPr>
          <p:nvPr/>
        </p:nvPicPr>
        <p:blipFill>
          <a:blip r:embed="rId4" cstate="email"/>
          <a:srcRect/>
          <a:stretch>
            <a:fillRect/>
          </a:stretch>
        </p:blipFill>
        <p:spPr bwMode="auto">
          <a:xfrm>
            <a:off x="1905000" y="2743200"/>
            <a:ext cx="1814513" cy="3276600"/>
          </a:xfrm>
          <a:prstGeom prst="rect">
            <a:avLst/>
          </a:prstGeom>
          <a:noFill/>
          <a:ln w="9525">
            <a:noFill/>
            <a:miter lim="800000"/>
            <a:headEnd/>
            <a:tailEnd/>
          </a:ln>
        </p:spPr>
      </p:pic>
      <p:pic>
        <p:nvPicPr>
          <p:cNvPr id="6" name="Picture 2" descr="http://www.clker.com/cliparts/T/2/0/L/j/9/fridge-hi.png"/>
          <p:cNvPicPr>
            <a:picLocks noChangeAspect="1" noChangeArrowheads="1"/>
          </p:cNvPicPr>
          <p:nvPr/>
        </p:nvPicPr>
        <p:blipFill>
          <a:blip r:embed="rId4" cstate="email"/>
          <a:srcRect/>
          <a:stretch>
            <a:fillRect/>
          </a:stretch>
        </p:blipFill>
        <p:spPr bwMode="auto">
          <a:xfrm>
            <a:off x="3657600" y="3200400"/>
            <a:ext cx="1814513" cy="3276600"/>
          </a:xfrm>
          <a:prstGeom prst="rect">
            <a:avLst/>
          </a:prstGeom>
          <a:noFill/>
          <a:ln w="9525">
            <a:noFill/>
            <a:miter lim="800000"/>
            <a:headEnd/>
            <a:tailEnd/>
          </a:ln>
        </p:spPr>
      </p:pic>
      <p:pic>
        <p:nvPicPr>
          <p:cNvPr id="7" name="Picture 2" descr="http://www.clker.com/cliparts/T/2/0/L/j/9/fridge-hi.png"/>
          <p:cNvPicPr>
            <a:picLocks noChangeAspect="1" noChangeArrowheads="1"/>
          </p:cNvPicPr>
          <p:nvPr/>
        </p:nvPicPr>
        <p:blipFill>
          <a:blip r:embed="rId4" cstate="email"/>
          <a:srcRect/>
          <a:stretch>
            <a:fillRect/>
          </a:stretch>
        </p:blipFill>
        <p:spPr bwMode="auto">
          <a:xfrm>
            <a:off x="5334000" y="2590800"/>
            <a:ext cx="1814513" cy="3276600"/>
          </a:xfrm>
          <a:prstGeom prst="rect">
            <a:avLst/>
          </a:prstGeom>
          <a:noFill/>
          <a:ln w="9525">
            <a:noFill/>
            <a:miter lim="800000"/>
            <a:headEnd/>
            <a:tailEnd/>
          </a:ln>
        </p:spPr>
      </p:pic>
      <p:pic>
        <p:nvPicPr>
          <p:cNvPr id="8" name="Picture 2" descr="http://www.clker.com/cliparts/T/2/0/L/j/9/fridge-hi.png"/>
          <p:cNvPicPr>
            <a:picLocks noChangeAspect="1" noChangeArrowheads="1"/>
          </p:cNvPicPr>
          <p:nvPr/>
        </p:nvPicPr>
        <p:blipFill>
          <a:blip r:embed="rId4" cstate="email"/>
          <a:srcRect/>
          <a:stretch>
            <a:fillRect/>
          </a:stretch>
        </p:blipFill>
        <p:spPr bwMode="auto">
          <a:xfrm>
            <a:off x="7086600" y="3048000"/>
            <a:ext cx="1814513" cy="3276600"/>
          </a:xfrm>
          <a:prstGeom prst="rect">
            <a:avLst/>
          </a:prstGeom>
          <a:noFill/>
          <a:ln w="9525">
            <a:noFill/>
            <a:miter lim="800000"/>
            <a:headEnd/>
            <a:tailEnd/>
          </a:ln>
        </p:spPr>
      </p:pic>
      <p:sp>
        <p:nvSpPr>
          <p:cNvPr id="12" name="Diagonal Stripe 11"/>
          <p:cNvSpPr/>
          <p:nvPr/>
        </p:nvSpPr>
        <p:spPr>
          <a:xfrm rot="5147104">
            <a:off x="6716713" y="3984625"/>
            <a:ext cx="2873375" cy="1774825"/>
          </a:xfrm>
          <a:prstGeom prst="diagStripe">
            <a:avLst>
              <a:gd name="adj" fmla="val 145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Parallelogram 12"/>
          <p:cNvSpPr/>
          <p:nvPr/>
        </p:nvSpPr>
        <p:spPr>
          <a:xfrm>
            <a:off x="7162800" y="2971800"/>
            <a:ext cx="1981200" cy="609600"/>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advTm="950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42"/>
                                        </p:tgtEl>
                                        <p:attrNameLst>
                                          <p:attrName>style.visibility</p:attrName>
                                        </p:attrNameLst>
                                      </p:cBhvr>
                                      <p:to>
                                        <p:strVal val="visible"/>
                                      </p:to>
                                    </p:set>
                                    <p:animEffect transition="in" filter="fade">
                                      <p:cBhvr>
                                        <p:cTn id="12" dur="500"/>
                                        <p:tgtEl>
                                          <p:spTgt spid="870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dirty="0" smtClean="0"/>
              <a:t>Keep it Real</a:t>
            </a:r>
          </a:p>
        </p:txBody>
      </p:sp>
      <p:sp>
        <p:nvSpPr>
          <p:cNvPr id="30723" name="Content Placeholder 2"/>
          <p:cNvSpPr>
            <a:spLocks noGrp="1"/>
          </p:cNvSpPr>
          <p:nvPr>
            <p:ph idx="1"/>
          </p:nvPr>
        </p:nvSpPr>
        <p:spPr>
          <a:xfrm>
            <a:off x="457200" y="1600200"/>
            <a:ext cx="8229600" cy="3810000"/>
          </a:xfrm>
          <a:solidFill>
            <a:schemeClr val="bg1">
              <a:alpha val="34000"/>
            </a:schemeClr>
          </a:solidFill>
        </p:spPr>
        <p:txBody>
          <a:bodyPr/>
          <a:lstStyle/>
          <a:p>
            <a:pPr eaLnBrk="1" hangingPunct="1"/>
            <a:r>
              <a:rPr lang="en-US" dirty="0" smtClean="0"/>
              <a:t>Balance emotion and fact</a:t>
            </a:r>
          </a:p>
          <a:p>
            <a:pPr eaLnBrk="1" hangingPunct="1"/>
            <a:r>
              <a:rPr lang="en-US" dirty="0" smtClean="0"/>
              <a:t>Don</a:t>
            </a:r>
            <a:r>
              <a:rPr lang="en-US" altLang="en-US" dirty="0" smtClean="0"/>
              <a:t>’</a:t>
            </a:r>
            <a:r>
              <a:rPr lang="en-US" dirty="0" smtClean="0"/>
              <a:t>t exaggerate</a:t>
            </a:r>
          </a:p>
          <a:p>
            <a:pPr lvl="1" eaLnBrk="1" hangingPunct="1"/>
            <a:r>
              <a:rPr lang="en-US" dirty="0" smtClean="0"/>
              <a:t>Accept complexity – don</a:t>
            </a:r>
            <a:r>
              <a:rPr lang="en-US" altLang="en-US" dirty="0" smtClean="0"/>
              <a:t>’</a:t>
            </a:r>
            <a:r>
              <a:rPr lang="en-US" dirty="0" smtClean="0"/>
              <a:t>t oversimplify</a:t>
            </a:r>
          </a:p>
          <a:p>
            <a:pPr lvl="1" eaLnBrk="1" hangingPunct="1"/>
            <a:r>
              <a:rPr lang="en-US" dirty="0" smtClean="0"/>
              <a:t>Use specific data</a:t>
            </a:r>
          </a:p>
          <a:p>
            <a:pPr eaLnBrk="1" hangingPunct="1"/>
            <a:r>
              <a:rPr lang="en-US" dirty="0" smtClean="0"/>
              <a:t>Cite trusted sources</a:t>
            </a:r>
          </a:p>
          <a:p>
            <a:pPr lvl="1" eaLnBrk="1" hangingPunct="1"/>
            <a:r>
              <a:rPr lang="en-US" dirty="0" smtClean="0"/>
              <a:t>Scientists</a:t>
            </a:r>
          </a:p>
          <a:p>
            <a:pPr lvl="1" eaLnBrk="1" hangingPunct="1"/>
            <a:r>
              <a:rPr lang="en-US" dirty="0" smtClean="0"/>
              <a:t>The Park Service</a:t>
            </a:r>
          </a:p>
        </p:txBody>
      </p:sp>
      <p:sp>
        <p:nvSpPr>
          <p:cNvPr id="37892" name="TextBox 3"/>
          <p:cNvSpPr txBox="1">
            <a:spLocks noChangeArrowheads="1"/>
          </p:cNvSpPr>
          <p:nvPr/>
        </p:nvSpPr>
        <p:spPr bwMode="auto">
          <a:xfrm>
            <a:off x="0" y="6488113"/>
            <a:ext cx="6807200" cy="369887"/>
          </a:xfrm>
          <a:prstGeom prst="rect">
            <a:avLst/>
          </a:prstGeom>
          <a:solidFill>
            <a:schemeClr val="bg1">
              <a:alpha val="34901"/>
            </a:schemeClr>
          </a:solidFill>
          <a:ln w="9525">
            <a:noFill/>
            <a:miter lim="800000"/>
            <a:headEnd/>
            <a:tailEnd/>
          </a:ln>
        </p:spPr>
        <p:txBody>
          <a:bodyPr wrap="none">
            <a:spAutoFit/>
          </a:bodyPr>
          <a:lstStyle/>
          <a:p>
            <a:r>
              <a:rPr lang="en-US"/>
              <a:t>Photo: National Geographic. Mile-high dust storm in Phoenix, AZ, 2011</a:t>
            </a:r>
          </a:p>
        </p:txBody>
      </p:sp>
    </p:spTree>
    <p:custDataLst>
      <p:tags r:id="rId1"/>
    </p:custDataLst>
  </p:cSld>
  <p:clrMapOvr>
    <a:masterClrMapping/>
  </p:clrMapOvr>
  <p:transition advTm="601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animEffect transition="in" filter="fade">
                                      <p:cBhvr>
                                        <p:cTn id="7" dur="500"/>
                                        <p:tgtEl>
                                          <p:spTgt spid="3072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3">
                                            <p:txEl>
                                              <p:pRg st="0" end="0"/>
                                            </p:txEl>
                                          </p:spTgt>
                                        </p:tgtEl>
                                        <p:attrNameLst>
                                          <p:attrName>style.visibility</p:attrName>
                                        </p:attrNameLst>
                                      </p:cBhvr>
                                      <p:to>
                                        <p:strVal val="visible"/>
                                      </p:to>
                                    </p:set>
                                    <p:animEffect transition="in" filter="fade">
                                      <p:cBhvr>
                                        <p:cTn id="10" dur="500"/>
                                        <p:tgtEl>
                                          <p:spTgt spid="307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animEffect transition="in" filter="fade">
                                      <p:cBhvr>
                                        <p:cTn id="15" dur="500"/>
                                        <p:tgtEl>
                                          <p:spTgt spid="307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723">
                                            <p:txEl>
                                              <p:pRg st="2" end="2"/>
                                            </p:txEl>
                                          </p:spTgt>
                                        </p:tgtEl>
                                        <p:attrNameLst>
                                          <p:attrName>style.visibility</p:attrName>
                                        </p:attrNameLst>
                                      </p:cBhvr>
                                      <p:to>
                                        <p:strVal val="visible"/>
                                      </p:to>
                                    </p:set>
                                    <p:animEffect transition="in" filter="fade">
                                      <p:cBhvr>
                                        <p:cTn id="20" dur="500"/>
                                        <p:tgtEl>
                                          <p:spTgt spid="3072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animEffect transition="in" filter="fade">
                                      <p:cBhvr>
                                        <p:cTn id="23" dur="500"/>
                                        <p:tgtEl>
                                          <p:spTgt spid="3072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723">
                                            <p:txEl>
                                              <p:pRg st="4" end="4"/>
                                            </p:txEl>
                                          </p:spTgt>
                                        </p:tgtEl>
                                        <p:attrNameLst>
                                          <p:attrName>style.visibility</p:attrName>
                                        </p:attrNameLst>
                                      </p:cBhvr>
                                      <p:to>
                                        <p:strVal val="visible"/>
                                      </p:to>
                                    </p:set>
                                    <p:animEffect transition="in" filter="fade">
                                      <p:cBhvr>
                                        <p:cTn id="28" dur="500"/>
                                        <p:tgtEl>
                                          <p:spTgt spid="3072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723">
                                            <p:txEl>
                                              <p:pRg st="5" end="5"/>
                                            </p:txEl>
                                          </p:spTgt>
                                        </p:tgtEl>
                                        <p:attrNameLst>
                                          <p:attrName>style.visibility</p:attrName>
                                        </p:attrNameLst>
                                      </p:cBhvr>
                                      <p:to>
                                        <p:strVal val="visible"/>
                                      </p:to>
                                    </p:set>
                                    <p:animEffect transition="in" filter="fade">
                                      <p:cBhvr>
                                        <p:cTn id="33" dur="500"/>
                                        <p:tgtEl>
                                          <p:spTgt spid="3072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723">
                                            <p:txEl>
                                              <p:pRg st="6" end="6"/>
                                            </p:txEl>
                                          </p:spTgt>
                                        </p:tgtEl>
                                        <p:attrNameLst>
                                          <p:attrName>style.visibility</p:attrName>
                                        </p:attrNameLst>
                                      </p:cBhvr>
                                      <p:to>
                                        <p:strVal val="visible"/>
                                      </p:to>
                                    </p:set>
                                    <p:animEffect transition="in" filter="fade">
                                      <p:cBhvr>
                                        <p:cTn id="36"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a ice video.mp4">
            <a:hlinkClick r:id="" action="ppaction://media"/>
          </p:cNvPr>
          <p:cNvPicPr>
            <a:picLocks noRot="1" noChangeAspect="1"/>
          </p:cNvPicPr>
          <p:nvPr>
            <a:videoFile r:link="rId1"/>
          </p:nvPr>
        </p:nvPicPr>
        <p:blipFill>
          <a:blip r:embed="rId4" cstate="email"/>
          <a:stretch>
            <a:fillRect/>
          </a:stretch>
        </p:blipFill>
        <p:spPr>
          <a:xfrm>
            <a:off x="0" y="-533400"/>
            <a:ext cx="9144000" cy="6858000"/>
          </a:xfrm>
          <a:prstGeom prst="rect">
            <a:avLst/>
          </a:prstGeom>
        </p:spPr>
      </p:pic>
      <p:sp>
        <p:nvSpPr>
          <p:cNvPr id="5" name="Title 4"/>
          <p:cNvSpPr>
            <a:spLocks noGrp="1"/>
          </p:cNvSpPr>
          <p:nvPr>
            <p:ph type="title"/>
          </p:nvPr>
        </p:nvSpPr>
        <p:spPr>
          <a:xfrm>
            <a:off x="722313" y="6257925"/>
            <a:ext cx="7772400" cy="1362075"/>
          </a:xfrm>
        </p:spPr>
        <p:txBody>
          <a:bodyPr/>
          <a:lstStyle/>
          <a:p>
            <a:pPr algn="ctr"/>
            <a:r>
              <a:rPr lang="en-US" cap="none" dirty="0" smtClean="0"/>
              <a:t>Unit I. Climate</a:t>
            </a:r>
            <a:r>
              <a:rPr lang="en-US" cap="none" baseline="0" dirty="0" smtClean="0"/>
              <a:t> Change Science</a:t>
            </a:r>
            <a:endParaRPr lang="en-US" cap="none" dirty="0"/>
          </a:p>
        </p:txBody>
      </p:sp>
      <p:sp>
        <p:nvSpPr>
          <p:cNvPr id="6" name="TextBox 5"/>
          <p:cNvSpPr txBox="1"/>
          <p:nvPr/>
        </p:nvSpPr>
        <p:spPr>
          <a:xfrm>
            <a:off x="2362200" y="5334000"/>
            <a:ext cx="4572000" cy="923330"/>
          </a:xfrm>
          <a:prstGeom prst="rect">
            <a:avLst/>
          </a:prstGeom>
          <a:noFill/>
        </p:spPr>
        <p:txBody>
          <a:bodyPr wrap="square" rtlCol="0">
            <a:spAutoFit/>
          </a:bodyPr>
          <a:lstStyle/>
          <a:p>
            <a:r>
              <a:rPr lang="en-US" dirty="0" smtClean="0">
                <a:solidFill>
                  <a:schemeClr val="bg1"/>
                </a:solidFill>
              </a:rPr>
              <a:t>To begin this brief video, please advance the slide to begin; then click when complete. complete </a:t>
            </a:r>
            <a:endParaRPr lang="en-US" dirty="0">
              <a:solidFill>
                <a:schemeClr val="bg1"/>
              </a:solidFill>
            </a:endParaRPr>
          </a:p>
        </p:txBody>
      </p:sp>
    </p:spTree>
  </p:cSld>
  <p:clrMapOvr>
    <a:masterClrMapping/>
  </p:clrMapOvr>
  <p:transition advTm="377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6B3F4"/>
        </a:solidFill>
        <a:effectLst/>
      </p:bgPr>
    </p:bg>
    <p:spTree>
      <p:nvGrpSpPr>
        <p:cNvPr id="1" name=""/>
        <p:cNvGrpSpPr/>
        <p:nvPr/>
      </p:nvGrpSpPr>
      <p:grpSpPr>
        <a:xfrm>
          <a:off x="0" y="0"/>
          <a:ext cx="0" cy="0"/>
          <a:chOff x="0" y="0"/>
          <a:chExt cx="0" cy="0"/>
        </a:xfrm>
      </p:grpSpPr>
      <p:pic>
        <p:nvPicPr>
          <p:cNvPr id="38914" name="Picture 5" descr="S:\_5.0.0_VISITOR SERVICES (Interp)\Ranger Personal Files\Caroline\CC_Module\IMG_1735.jpg"/>
          <p:cNvPicPr>
            <a:picLocks noChangeAspect="1" noChangeArrowheads="1"/>
          </p:cNvPicPr>
          <p:nvPr/>
        </p:nvPicPr>
        <p:blipFill>
          <a:blip r:embed="rId4" cstate="email"/>
          <a:srcRect/>
          <a:stretch>
            <a:fillRect/>
          </a:stretch>
        </p:blipFill>
        <p:spPr bwMode="auto">
          <a:xfrm>
            <a:off x="0" y="-228600"/>
            <a:ext cx="5867400" cy="8816975"/>
          </a:xfrm>
          <a:prstGeom prst="rect">
            <a:avLst/>
          </a:prstGeom>
          <a:noFill/>
          <a:ln w="9525">
            <a:noFill/>
            <a:miter lim="800000"/>
            <a:headEnd/>
            <a:tailEnd/>
          </a:ln>
        </p:spPr>
      </p:pic>
      <p:sp>
        <p:nvSpPr>
          <p:cNvPr id="29699" name="Content Placeholder 2"/>
          <p:cNvSpPr>
            <a:spLocks noGrp="1"/>
          </p:cNvSpPr>
          <p:nvPr>
            <p:ph idx="1"/>
          </p:nvPr>
        </p:nvSpPr>
        <p:spPr>
          <a:xfrm>
            <a:off x="5867400" y="1371600"/>
            <a:ext cx="3276600" cy="4800600"/>
          </a:xfrm>
        </p:spPr>
        <p:txBody>
          <a:bodyPr/>
          <a:lstStyle/>
          <a:p>
            <a:pPr eaLnBrk="1" hangingPunct="1"/>
            <a:r>
              <a:rPr lang="en-US" sz="3000" smtClean="0"/>
              <a:t>Focus on one message</a:t>
            </a:r>
          </a:p>
          <a:p>
            <a:pPr eaLnBrk="1" hangingPunct="1"/>
            <a:r>
              <a:rPr lang="en-US" sz="3000" smtClean="0"/>
              <a:t>Keep the science simple</a:t>
            </a:r>
          </a:p>
          <a:p>
            <a:pPr lvl="1" eaLnBrk="1" hangingPunct="1"/>
            <a:r>
              <a:rPr lang="en-US" sz="3000" smtClean="0"/>
              <a:t>Use precise, easy vocabulary</a:t>
            </a:r>
          </a:p>
          <a:p>
            <a:pPr eaLnBrk="1" hangingPunct="1"/>
            <a:r>
              <a:rPr lang="en-US" sz="3000" smtClean="0"/>
              <a:t>Stay positive and action-focused</a:t>
            </a:r>
          </a:p>
        </p:txBody>
      </p:sp>
      <p:sp>
        <p:nvSpPr>
          <p:cNvPr id="38916" name="Title 1"/>
          <p:cNvSpPr>
            <a:spLocks noGrp="1"/>
          </p:cNvSpPr>
          <p:nvPr>
            <p:ph type="title"/>
          </p:nvPr>
        </p:nvSpPr>
        <p:spPr>
          <a:xfrm>
            <a:off x="-304800" y="274638"/>
            <a:ext cx="8229600" cy="1143000"/>
          </a:xfrm>
        </p:spPr>
        <p:txBody>
          <a:bodyPr/>
          <a:lstStyle/>
          <a:p>
            <a:pPr eaLnBrk="1" hangingPunct="1"/>
            <a:r>
              <a:rPr lang="en-US" dirty="0" smtClean="0"/>
              <a:t>Don</a:t>
            </a:r>
            <a:r>
              <a:rPr lang="en-US" altLang="en-US" dirty="0" smtClean="0"/>
              <a:t>’</a:t>
            </a:r>
            <a:r>
              <a:rPr lang="en-US" dirty="0" smtClean="0"/>
              <a:t>t Overwhelm</a:t>
            </a:r>
          </a:p>
        </p:txBody>
      </p:sp>
    </p:spTree>
    <p:custDataLst>
      <p:tags r:id="rId1"/>
    </p:custDataLst>
  </p:cSld>
  <p:clrMapOvr>
    <a:masterClrMapping/>
  </p:clrMapOvr>
  <p:transition advTm="885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500"/>
                                        <p:tgtEl>
                                          <p:spTgt spid="2969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699">
                                            <p:txEl>
                                              <p:pRg st="3" end="3"/>
                                            </p:txEl>
                                          </p:spTgt>
                                        </p:tgtEl>
                                        <p:attrNameLst>
                                          <p:attrName>style.visibility</p:attrName>
                                        </p:attrNameLst>
                                      </p:cBhvr>
                                      <p:to>
                                        <p:strVal val="visible"/>
                                      </p:to>
                                    </p:set>
                                    <p:animEffect transition="in" filter="fade">
                                      <p:cBhvr>
                                        <p:cTn id="20"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1000" r="-9000" b="74000"/>
          </a:stretch>
        </a:blip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685800"/>
            <a:ext cx="8229600" cy="1143000"/>
          </a:xfrm>
        </p:spPr>
        <p:txBody>
          <a:bodyPr/>
          <a:lstStyle/>
          <a:p>
            <a:r>
              <a:rPr lang="en-US" i="1" dirty="0" smtClean="0"/>
              <a:t>Questions</a:t>
            </a:r>
          </a:p>
        </p:txBody>
      </p:sp>
      <p:sp>
        <p:nvSpPr>
          <p:cNvPr id="39939" name="Content Placeholder 2"/>
          <p:cNvSpPr>
            <a:spLocks noGrp="1"/>
          </p:cNvSpPr>
          <p:nvPr>
            <p:ph idx="1"/>
          </p:nvPr>
        </p:nvSpPr>
        <p:spPr>
          <a:xfrm>
            <a:off x="457200" y="1722438"/>
            <a:ext cx="8229600" cy="4525962"/>
          </a:xfrm>
        </p:spPr>
        <p:txBody>
          <a:bodyPr/>
          <a:lstStyle/>
          <a:p>
            <a:r>
              <a:rPr lang="en-US" dirty="0" smtClean="0"/>
              <a:t>What strategies make your communication more effective?</a:t>
            </a:r>
          </a:p>
          <a:p>
            <a:endParaRPr lang="en-US" dirty="0" smtClean="0"/>
          </a:p>
          <a:p>
            <a:r>
              <a:rPr lang="en-US" smtClean="0"/>
              <a:t>What </a:t>
            </a:r>
            <a:r>
              <a:rPr lang="en-US" dirty="0" smtClean="0"/>
              <a:t>is your goal when interpreting climate change for visitors?</a:t>
            </a:r>
          </a:p>
        </p:txBody>
      </p:sp>
    </p:spTree>
  </p:cSld>
  <p:clrMapOvr>
    <a:masterClrMapping/>
  </p:clrMapOvr>
  <p:transition advTm="9469"/>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1000" r="-9000" b="74000"/>
          </a:stretch>
        </a:blip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838200"/>
            <a:ext cx="8229600" cy="1143000"/>
          </a:xfrm>
        </p:spPr>
        <p:txBody>
          <a:bodyPr/>
          <a:lstStyle/>
          <a:p>
            <a:r>
              <a:rPr lang="en-US" i="1" dirty="0" smtClean="0"/>
              <a:t>Resources/Links</a:t>
            </a:r>
          </a:p>
        </p:txBody>
      </p:sp>
      <p:sp>
        <p:nvSpPr>
          <p:cNvPr id="9" name="Content Placeholder 8"/>
          <p:cNvSpPr>
            <a:spLocks noGrp="1"/>
          </p:cNvSpPr>
          <p:nvPr>
            <p:ph idx="1"/>
          </p:nvPr>
        </p:nvSpPr>
        <p:spPr>
          <a:xfrm>
            <a:off x="304800" y="2286000"/>
            <a:ext cx="8534400" cy="3763963"/>
          </a:xfrm>
        </p:spPr>
        <p:txBody>
          <a:bodyPr numCol="2" spcCol="274320"/>
          <a:lstStyle/>
          <a:p>
            <a:r>
              <a:rPr lang="en-US" sz="1900" dirty="0" smtClean="0"/>
              <a:t>NPS, Climate Change Response</a:t>
            </a:r>
          </a:p>
          <a:p>
            <a:pPr>
              <a:buNone/>
            </a:pPr>
            <a:r>
              <a:rPr lang="en-US" sz="1900" dirty="0" smtClean="0"/>
              <a:t>	</a:t>
            </a:r>
            <a:r>
              <a:rPr lang="en-US" sz="1900" u="sng" dirty="0" smtClean="0">
                <a:hlinkClick r:id="rId4"/>
              </a:rPr>
              <a:t>http://nature.nps.gov/climatechange</a:t>
            </a:r>
            <a:endParaRPr lang="en-US" sz="1900" dirty="0" smtClean="0"/>
          </a:p>
          <a:p>
            <a:pPr>
              <a:buNone/>
            </a:pPr>
            <a:r>
              <a:rPr lang="en-US" sz="1900" dirty="0" smtClean="0"/>
              <a:t> </a:t>
            </a:r>
          </a:p>
          <a:p>
            <a:r>
              <a:rPr lang="en-US" sz="1900" dirty="0" smtClean="0"/>
              <a:t>EPA</a:t>
            </a:r>
          </a:p>
          <a:p>
            <a:pPr>
              <a:buNone/>
            </a:pPr>
            <a:r>
              <a:rPr lang="en-US" sz="1900" dirty="0" smtClean="0"/>
              <a:t>	</a:t>
            </a:r>
            <a:r>
              <a:rPr lang="en-US" sz="1900" u="sng" dirty="0" smtClean="0">
                <a:hlinkClick r:id="rId5"/>
              </a:rPr>
              <a:t>http://www.epa.gov/climatechange</a:t>
            </a:r>
            <a:endParaRPr lang="en-US" sz="1900" dirty="0" smtClean="0"/>
          </a:p>
          <a:p>
            <a:pPr>
              <a:buNone/>
            </a:pPr>
            <a:r>
              <a:rPr lang="en-US" sz="1900" dirty="0" smtClean="0"/>
              <a:t> </a:t>
            </a:r>
          </a:p>
          <a:p>
            <a:r>
              <a:rPr lang="en-US" sz="1900" dirty="0" smtClean="0"/>
              <a:t>NASA</a:t>
            </a:r>
          </a:p>
          <a:p>
            <a:pPr>
              <a:buNone/>
            </a:pPr>
            <a:r>
              <a:rPr lang="en-US" sz="1900" dirty="0" smtClean="0"/>
              <a:t>	</a:t>
            </a:r>
            <a:r>
              <a:rPr lang="en-US" sz="1900" u="sng" dirty="0" smtClean="0">
                <a:hlinkClick r:id="rId6"/>
              </a:rPr>
              <a:t>http://climate.nasa.gov/</a:t>
            </a:r>
            <a:endParaRPr lang="en-US" sz="1900" dirty="0" smtClean="0"/>
          </a:p>
          <a:p>
            <a:pPr>
              <a:buNone/>
            </a:pPr>
            <a:r>
              <a:rPr lang="en-US" sz="1900" dirty="0" smtClean="0"/>
              <a:t> </a:t>
            </a:r>
          </a:p>
          <a:p>
            <a:pPr>
              <a:buNone/>
            </a:pPr>
            <a:endParaRPr lang="en-US" sz="1900" dirty="0" smtClean="0"/>
          </a:p>
          <a:p>
            <a:r>
              <a:rPr lang="en-US" sz="1900" dirty="0" smtClean="0"/>
              <a:t> </a:t>
            </a:r>
            <a:r>
              <a:rPr lang="en-US" sz="1900" dirty="0" smtClean="0"/>
              <a:t>NPCA</a:t>
            </a:r>
            <a:r>
              <a:rPr lang="en-US" sz="1900" i="1" dirty="0" smtClean="0"/>
              <a:t> </a:t>
            </a:r>
            <a:endParaRPr lang="en-US" sz="1900" dirty="0" smtClean="0"/>
          </a:p>
          <a:p>
            <a:pPr>
              <a:buNone/>
            </a:pPr>
            <a:r>
              <a:rPr lang="en-US" sz="1900" dirty="0" smtClean="0"/>
              <a:t>	</a:t>
            </a:r>
            <a:r>
              <a:rPr lang="en-US" sz="1900" u="sng" dirty="0" smtClean="0">
                <a:hlinkClick r:id="rId7"/>
              </a:rPr>
              <a:t>http://staging.doyourpartparks.org/</a:t>
            </a:r>
            <a:endParaRPr lang="en-US" sz="1900" dirty="0" smtClean="0"/>
          </a:p>
          <a:p>
            <a:pPr>
              <a:buNone/>
            </a:pPr>
            <a:r>
              <a:rPr lang="en-US" sz="1900" dirty="0" smtClean="0"/>
              <a:t> </a:t>
            </a:r>
          </a:p>
          <a:p>
            <a:r>
              <a:rPr lang="en-US" sz="1900" dirty="0" smtClean="0"/>
              <a:t>Blue Planet</a:t>
            </a:r>
          </a:p>
          <a:p>
            <a:pPr>
              <a:buNone/>
            </a:pPr>
            <a:r>
              <a:rPr lang="en-US" sz="1900" dirty="0" smtClean="0"/>
              <a:t>	</a:t>
            </a:r>
            <a:r>
              <a:rPr lang="en-US" sz="1900" u="sng" dirty="0" smtClean="0">
                <a:hlinkClick r:id="rId8"/>
              </a:rPr>
              <a:t>http://www.liveblueinitiative.org/</a:t>
            </a:r>
            <a:endParaRPr lang="en-US" sz="1900" dirty="0" smtClean="0"/>
          </a:p>
          <a:p>
            <a:pPr>
              <a:buNone/>
            </a:pPr>
            <a:r>
              <a:rPr lang="en-US" sz="1900" dirty="0" smtClean="0"/>
              <a:t> </a:t>
            </a:r>
          </a:p>
          <a:p>
            <a:r>
              <a:rPr lang="en-US" sz="1900" dirty="0" smtClean="0"/>
              <a:t>Northeast Climate Impact Assessment</a:t>
            </a:r>
          </a:p>
          <a:p>
            <a:pPr>
              <a:buNone/>
            </a:pPr>
            <a:r>
              <a:rPr lang="en-US" sz="1900" dirty="0" smtClean="0"/>
              <a:t>	</a:t>
            </a:r>
            <a:r>
              <a:rPr lang="en-US" sz="1900" u="sng" dirty="0" smtClean="0">
                <a:hlinkClick r:id="rId9"/>
              </a:rPr>
              <a:t>http://climatechoices.org/ne/</a:t>
            </a:r>
            <a:endParaRPr lang="en-US" sz="1900" dirty="0" smtClean="0"/>
          </a:p>
          <a:p>
            <a:pPr>
              <a:buNone/>
            </a:pPr>
            <a:endParaRPr lang="en-US" sz="1200" dirty="0"/>
          </a:p>
        </p:txBody>
      </p:sp>
      <p:sp>
        <p:nvSpPr>
          <p:cNvPr id="4" name="Content Placeholder 2"/>
          <p:cNvSpPr txBox="1">
            <a:spLocks/>
          </p:cNvSpPr>
          <p:nvPr/>
        </p:nvSpPr>
        <p:spPr bwMode="auto">
          <a:xfrm>
            <a:off x="2667000" y="1447800"/>
            <a:ext cx="3505200" cy="4830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100" b="0" i="0" u="none" strike="noStrike" kern="1200" cap="none" spc="0" normalizeH="0" baseline="0" noProof="0" dirty="0" smtClean="0">
              <a:ln>
                <a:noFill/>
              </a:ln>
              <a:solidFill>
                <a:schemeClr val="tx1"/>
              </a:solidFill>
              <a:effectLst/>
              <a:uLnTx/>
              <a:uFillTx/>
              <a:latin typeface="+mn-lt"/>
              <a:ea typeface="MS PGothic" pitchFamily="34" charset="-128"/>
              <a:cs typeface="+mn-cs"/>
            </a:endParaRPr>
          </a:p>
        </p:txBody>
      </p:sp>
      <p:sp>
        <p:nvSpPr>
          <p:cNvPr id="6" name="Rectangle 5"/>
          <p:cNvSpPr/>
          <p:nvPr/>
        </p:nvSpPr>
        <p:spPr>
          <a:xfrm>
            <a:off x="2502427" y="3244334"/>
            <a:ext cx="184731" cy="369332"/>
          </a:xfrm>
          <a:prstGeom prst="rect">
            <a:avLst/>
          </a:prstGeom>
        </p:spPr>
        <p:txBody>
          <a:bodyPr wrap="none">
            <a:spAutoFit/>
          </a:bodyPr>
          <a:lstStyle/>
          <a:p>
            <a:pPr lvl="0"/>
            <a:endParaRPr lang="en-US" dirty="0" smtClean="0"/>
          </a:p>
        </p:txBody>
      </p:sp>
    </p:spTree>
  </p:cSld>
  <p:clrMapOvr>
    <a:masterClrMapping/>
  </p:clrMapOvr>
  <p:transition advTm="9469"/>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l="-4000" r="-9000"/>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76200"/>
            <a:ext cx="8229600" cy="1143000"/>
          </a:xfrm>
        </p:spPr>
        <p:txBody>
          <a:bodyPr/>
          <a:lstStyle/>
          <a:p>
            <a:pPr eaLnBrk="1" hangingPunct="1"/>
            <a:r>
              <a:rPr lang="en-US" dirty="0" smtClean="0"/>
              <a:t>Weather </a:t>
            </a:r>
            <a:r>
              <a:rPr lang="en-US" dirty="0" err="1" smtClean="0"/>
              <a:t>vs</a:t>
            </a:r>
            <a:r>
              <a:rPr lang="en-US" dirty="0" smtClean="0"/>
              <a:t> Climate</a:t>
            </a:r>
          </a:p>
        </p:txBody>
      </p:sp>
      <p:sp>
        <p:nvSpPr>
          <p:cNvPr id="10243" name="Content Placeholder 2"/>
          <p:cNvSpPr>
            <a:spLocks noGrp="1"/>
          </p:cNvSpPr>
          <p:nvPr>
            <p:ph idx="1"/>
          </p:nvPr>
        </p:nvSpPr>
        <p:spPr>
          <a:xfrm>
            <a:off x="381000" y="3886200"/>
            <a:ext cx="8229600" cy="4525963"/>
          </a:xfrm>
        </p:spPr>
        <p:txBody>
          <a:bodyPr/>
          <a:lstStyle/>
          <a:p>
            <a:pPr eaLnBrk="1" hangingPunct="1"/>
            <a:r>
              <a:rPr lang="en-US" dirty="0" smtClean="0"/>
              <a:t>Weather = day to day data</a:t>
            </a:r>
          </a:p>
          <a:p>
            <a:pPr eaLnBrk="1" hangingPunct="1"/>
            <a:r>
              <a:rPr lang="en-US" dirty="0" smtClean="0"/>
              <a:t>Climate = long term pattern</a:t>
            </a:r>
          </a:p>
        </p:txBody>
      </p:sp>
      <p:sp>
        <p:nvSpPr>
          <p:cNvPr id="11268" name="TextBox 4"/>
          <p:cNvSpPr txBox="1">
            <a:spLocks noChangeArrowheads="1"/>
          </p:cNvSpPr>
          <p:nvPr/>
        </p:nvSpPr>
        <p:spPr bwMode="auto">
          <a:xfrm>
            <a:off x="0" y="6564313"/>
            <a:ext cx="6900863" cy="369887"/>
          </a:xfrm>
          <a:prstGeom prst="rect">
            <a:avLst/>
          </a:prstGeom>
          <a:noFill/>
          <a:ln w="9525">
            <a:noFill/>
            <a:miter lim="800000"/>
            <a:headEnd/>
            <a:tailEnd/>
          </a:ln>
        </p:spPr>
        <p:txBody>
          <a:bodyPr wrap="none">
            <a:spAutoFit/>
          </a:bodyPr>
          <a:lstStyle/>
          <a:p>
            <a:r>
              <a:rPr lang="en-US"/>
              <a:t>Graph of precipitation in Boston Harbor. Courtesy of Kevin Morris, NETN</a:t>
            </a:r>
          </a:p>
        </p:txBody>
      </p:sp>
      <p:grpSp>
        <p:nvGrpSpPr>
          <p:cNvPr id="2" name="Group 44"/>
          <p:cNvGrpSpPr>
            <a:grpSpLocks/>
          </p:cNvGrpSpPr>
          <p:nvPr/>
        </p:nvGrpSpPr>
        <p:grpSpPr bwMode="auto">
          <a:xfrm>
            <a:off x="609600" y="2209800"/>
            <a:ext cx="7962900" cy="838200"/>
            <a:chOff x="609600" y="2209800"/>
            <a:chExt cx="7962900" cy="838200"/>
          </a:xfrm>
        </p:grpSpPr>
        <p:cxnSp>
          <p:nvCxnSpPr>
            <p:cNvPr id="30" name="Straight Connector 29"/>
            <p:cNvCxnSpPr/>
            <p:nvPr/>
          </p:nvCxnSpPr>
          <p:spPr>
            <a:xfrm flipV="1">
              <a:off x="609600" y="2362200"/>
              <a:ext cx="7848600" cy="68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272" name="Picture 6"/>
            <p:cNvPicPr>
              <a:picLocks noChangeAspect="1" noChangeArrowheads="1"/>
            </p:cNvPicPr>
            <p:nvPr/>
          </p:nvPicPr>
          <p:blipFill>
            <a:blip r:embed="rId5" cstate="email"/>
            <a:srcRect/>
            <a:stretch>
              <a:fillRect/>
            </a:stretch>
          </p:blipFill>
          <p:spPr bwMode="auto">
            <a:xfrm>
              <a:off x="8229600" y="2209800"/>
              <a:ext cx="342900" cy="438150"/>
            </a:xfrm>
            <a:prstGeom prst="rect">
              <a:avLst/>
            </a:prstGeom>
            <a:noFill/>
            <a:ln w="9525">
              <a:noFill/>
              <a:miter lim="800000"/>
              <a:headEnd/>
              <a:tailEnd/>
            </a:ln>
          </p:spPr>
        </p:pic>
        <p:pic>
          <p:nvPicPr>
            <p:cNvPr id="11273" name="Picture 7"/>
            <p:cNvPicPr>
              <a:picLocks noChangeAspect="1" noChangeArrowheads="1"/>
            </p:cNvPicPr>
            <p:nvPr/>
          </p:nvPicPr>
          <p:blipFill>
            <a:blip r:embed="rId6" cstate="email"/>
            <a:srcRect/>
            <a:stretch>
              <a:fillRect/>
            </a:stretch>
          </p:blipFill>
          <p:spPr bwMode="auto">
            <a:xfrm>
              <a:off x="609600" y="2796990"/>
              <a:ext cx="92764" cy="251010"/>
            </a:xfrm>
            <a:prstGeom prst="rect">
              <a:avLst/>
            </a:prstGeom>
            <a:noFill/>
            <a:ln w="9525">
              <a:noFill/>
              <a:miter lim="800000"/>
              <a:headEnd/>
              <a:tailEnd/>
            </a:ln>
          </p:spPr>
        </p:pic>
      </p:grpSp>
      <p:cxnSp>
        <p:nvCxnSpPr>
          <p:cNvPr id="44" name="Straight Connector 43"/>
          <p:cNvCxnSpPr/>
          <p:nvPr/>
        </p:nvCxnSpPr>
        <p:spPr>
          <a:xfrm>
            <a:off x="609600" y="2819400"/>
            <a:ext cx="0" cy="609600"/>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587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l="-18000" r="-18000"/>
          </a:stretch>
        </a:blipFill>
        <a:effectLst/>
      </p:bgPr>
    </p:bg>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Climate Change is Happening</a:t>
            </a:r>
          </a:p>
        </p:txBody>
      </p:sp>
      <p:sp>
        <p:nvSpPr>
          <p:cNvPr id="11267" name="Content Placeholder 2"/>
          <p:cNvSpPr>
            <a:spLocks noGrp="1"/>
          </p:cNvSpPr>
          <p:nvPr>
            <p:ph idx="1"/>
          </p:nvPr>
        </p:nvSpPr>
        <p:spPr>
          <a:xfrm>
            <a:off x="152400" y="1798637"/>
            <a:ext cx="8229600" cy="4525963"/>
          </a:xfrm>
        </p:spPr>
        <p:txBody>
          <a:bodyPr anchor="t"/>
          <a:lstStyle/>
          <a:p>
            <a:r>
              <a:rPr lang="en-US" b="1" dirty="0" smtClean="0">
                <a:ln>
                  <a:solidFill>
                    <a:schemeClr val="tx1"/>
                  </a:solidFill>
                </a:ln>
                <a:solidFill>
                  <a:schemeClr val="bg1"/>
                </a:solidFill>
              </a:rPr>
              <a:t>Increased temperature</a:t>
            </a:r>
          </a:p>
          <a:p>
            <a:pPr lvl="1"/>
            <a:r>
              <a:rPr lang="en-US" b="1" dirty="0" smtClean="0">
                <a:ln>
                  <a:solidFill>
                    <a:schemeClr val="tx1"/>
                  </a:solidFill>
                </a:ln>
                <a:solidFill>
                  <a:schemeClr val="bg1"/>
                </a:solidFill>
              </a:rPr>
              <a:t>air and oceans</a:t>
            </a:r>
          </a:p>
          <a:p>
            <a:r>
              <a:rPr lang="en-US" b="1" dirty="0" smtClean="0">
                <a:ln>
                  <a:solidFill>
                    <a:schemeClr val="tx1"/>
                  </a:solidFill>
                </a:ln>
                <a:solidFill>
                  <a:schemeClr val="bg1"/>
                </a:solidFill>
              </a:rPr>
              <a:t>How do we know?</a:t>
            </a:r>
          </a:p>
        </p:txBody>
      </p:sp>
      <p:sp>
        <p:nvSpPr>
          <p:cNvPr id="8" name="TextBox 7"/>
          <p:cNvSpPr txBox="1"/>
          <p:nvPr/>
        </p:nvSpPr>
        <p:spPr>
          <a:xfrm>
            <a:off x="0" y="6477000"/>
            <a:ext cx="8134086" cy="369332"/>
          </a:xfrm>
          <a:prstGeom prst="rect">
            <a:avLst/>
          </a:prstGeom>
          <a:noFill/>
        </p:spPr>
        <p:txBody>
          <a:bodyPr wrap="none" rtlCol="0">
            <a:spAutoFit/>
          </a:bodyPr>
          <a:lstStyle/>
          <a:p>
            <a:r>
              <a:rPr lang="en-US" dirty="0" smtClean="0">
                <a:solidFill>
                  <a:schemeClr val="bg1"/>
                </a:solidFill>
              </a:rPr>
              <a:t>Photo: NASA/Goddard. Arctic sea ice reached a record minimum area in August 2012.</a:t>
            </a:r>
            <a:endParaRPr lang="en-US" dirty="0">
              <a:solidFill>
                <a:schemeClr val="bg1"/>
              </a:solidFill>
            </a:endParaRPr>
          </a:p>
        </p:txBody>
      </p:sp>
    </p:spTree>
    <p:custDataLst>
      <p:tags r:id="rId1"/>
    </p:custDataLst>
  </p:cSld>
  <p:clrMapOvr>
    <a:masterClrMapping/>
  </p:clrMapOvr>
  <p:transition advTm="770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500"/>
                                        <p:tgtEl>
                                          <p:spTgt spid="112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fade">
                                      <p:cBhvr>
                                        <p:cTn id="15"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lum/>
          </a:blip>
          <a:srcRect/>
          <a:stretch>
            <a:fillRect l="-7000" r="-7000"/>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solidFill>
            <a:schemeClr val="bg1">
              <a:alpha val="53000"/>
            </a:schemeClr>
          </a:solidFill>
        </p:spPr>
        <p:txBody>
          <a:bodyPr/>
          <a:lstStyle/>
          <a:p>
            <a:pPr eaLnBrk="1" hangingPunct="1"/>
            <a:r>
              <a:rPr lang="en-US" dirty="0" smtClean="0"/>
              <a:t>Not Just Warming</a:t>
            </a:r>
          </a:p>
        </p:txBody>
      </p:sp>
      <p:sp>
        <p:nvSpPr>
          <p:cNvPr id="12291" name="Content Placeholder 2"/>
          <p:cNvSpPr>
            <a:spLocks noGrp="1"/>
          </p:cNvSpPr>
          <p:nvPr>
            <p:ph idx="1"/>
          </p:nvPr>
        </p:nvSpPr>
        <p:spPr>
          <a:xfrm>
            <a:off x="457200" y="1600200"/>
            <a:ext cx="8229600" cy="2743200"/>
          </a:xfrm>
          <a:solidFill>
            <a:schemeClr val="bg1">
              <a:alpha val="56000"/>
            </a:schemeClr>
          </a:solidFill>
        </p:spPr>
        <p:txBody>
          <a:bodyPr anchor="ctr"/>
          <a:lstStyle/>
          <a:p>
            <a:pPr eaLnBrk="1" hangingPunct="1"/>
            <a:r>
              <a:rPr lang="en-US" dirty="0" smtClean="0"/>
              <a:t>Changes in precipitation: droughts and flooding</a:t>
            </a:r>
          </a:p>
          <a:p>
            <a:pPr eaLnBrk="1" hangingPunct="1"/>
            <a:r>
              <a:rPr lang="en-US" dirty="0" smtClean="0"/>
              <a:t>More frequent, more intense storms</a:t>
            </a:r>
          </a:p>
          <a:p>
            <a:pPr eaLnBrk="1" hangingPunct="1"/>
            <a:r>
              <a:rPr lang="en-US" dirty="0" smtClean="0"/>
              <a:t>Increase in extreme weather events</a:t>
            </a:r>
          </a:p>
        </p:txBody>
      </p:sp>
      <p:sp>
        <p:nvSpPr>
          <p:cNvPr id="13316" name="TextBox 3"/>
          <p:cNvSpPr txBox="1">
            <a:spLocks noChangeArrowheads="1"/>
          </p:cNvSpPr>
          <p:nvPr/>
        </p:nvSpPr>
        <p:spPr bwMode="auto">
          <a:xfrm>
            <a:off x="0" y="6477000"/>
            <a:ext cx="7780338" cy="369888"/>
          </a:xfrm>
          <a:prstGeom prst="rect">
            <a:avLst/>
          </a:prstGeom>
          <a:solidFill>
            <a:schemeClr val="bg1">
              <a:alpha val="43137"/>
            </a:schemeClr>
          </a:solidFill>
          <a:ln w="9525">
            <a:noFill/>
            <a:miter lim="800000"/>
            <a:headEnd/>
            <a:tailEnd/>
          </a:ln>
        </p:spPr>
        <p:txBody>
          <a:bodyPr wrap="none">
            <a:spAutoFit/>
          </a:bodyPr>
          <a:lstStyle/>
          <a:p>
            <a:r>
              <a:rPr lang="en-US"/>
              <a:t>Photo: NASA Goddard/MODIS. Tropical storm Leslie and Hurricane Michael, 2012</a:t>
            </a:r>
          </a:p>
        </p:txBody>
      </p:sp>
    </p:spTree>
    <p:custDataLst>
      <p:tags r:id="rId1"/>
    </p:custDataLst>
  </p:cSld>
  <p:clrMapOvr>
    <a:masterClrMapping/>
  </p:clrMapOvr>
  <p:transition advTm="466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fade">
                                      <p:cBhvr>
                                        <p:cTn id="7" dur="500"/>
                                        <p:tgtEl>
                                          <p:spTgt spid="1229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1">
                                            <p:txEl>
                                              <p:pRg st="0" end="0"/>
                                            </p:txEl>
                                          </p:spTgt>
                                        </p:tgtEl>
                                        <p:attrNameLst>
                                          <p:attrName>style.visibility</p:attrName>
                                        </p:attrNameLst>
                                      </p:cBhvr>
                                      <p:to>
                                        <p:strVal val="visible"/>
                                      </p:to>
                                    </p:set>
                                    <p:animEffect transition="in" filter="fade">
                                      <p:cBhvr>
                                        <p:cTn id="10" dur="500"/>
                                        <p:tgtEl>
                                          <p:spTgt spid="122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fade">
                                      <p:cBhvr>
                                        <p:cTn id="15" dur="500"/>
                                        <p:tgtEl>
                                          <p:spTgt spid="1229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291">
                                            <p:txEl>
                                              <p:pRg st="2" end="2"/>
                                            </p:txEl>
                                          </p:spTgt>
                                        </p:tgtEl>
                                        <p:attrNameLst>
                                          <p:attrName>style.visibility</p:attrName>
                                        </p:attrNameLst>
                                      </p:cBhvr>
                                      <p:to>
                                        <p:strVal val="visible"/>
                                      </p:to>
                                    </p:set>
                                    <p:animEffect transition="in" filter="fade">
                                      <p:cBhvr>
                                        <p:cTn id="20"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Greenhouse Effect</a:t>
            </a:r>
          </a:p>
        </p:txBody>
      </p:sp>
      <p:sp>
        <p:nvSpPr>
          <p:cNvPr id="13315" name="Content Placeholder 2"/>
          <p:cNvSpPr>
            <a:spLocks noGrp="1"/>
          </p:cNvSpPr>
          <p:nvPr>
            <p:ph sz="half" idx="1"/>
          </p:nvPr>
        </p:nvSpPr>
        <p:spPr/>
        <p:txBody>
          <a:bodyPr/>
          <a:lstStyle/>
          <a:p>
            <a:pPr eaLnBrk="1" hangingPunct="1"/>
            <a:r>
              <a:rPr lang="en-US" sz="2400" dirty="0" smtClean="0"/>
              <a:t>This effect is necessary to support life</a:t>
            </a:r>
          </a:p>
          <a:p>
            <a:pPr eaLnBrk="1" hangingPunct="1"/>
            <a:r>
              <a:rPr lang="en-US" sz="2400" dirty="0" smtClean="0"/>
              <a:t>Caused by heat-trapping gases in the atmosphere</a:t>
            </a:r>
          </a:p>
          <a:p>
            <a:pPr eaLnBrk="1" hangingPunct="1"/>
            <a:r>
              <a:rPr lang="en-US" sz="2400" dirty="0" smtClean="0"/>
              <a:t>Human activities (burning fossil fuels, deforestation) release more gases and increase the warming effect</a:t>
            </a:r>
          </a:p>
          <a:p>
            <a:pPr eaLnBrk="1" hangingPunct="1"/>
            <a:r>
              <a:rPr lang="en-US" sz="2400" dirty="0" smtClean="0"/>
              <a:t>93% of warming has been shown, by scientific modeling, to be because    of human activity</a:t>
            </a:r>
          </a:p>
        </p:txBody>
      </p:sp>
      <p:pic>
        <p:nvPicPr>
          <p:cNvPr id="14340" name="Picture 12"/>
          <p:cNvPicPr>
            <a:picLocks noGrp="1" noChangeAspect="1" noChangeArrowheads="1"/>
          </p:cNvPicPr>
          <p:nvPr>
            <p:ph sz="half" idx="2"/>
          </p:nvPr>
        </p:nvPicPr>
        <p:blipFill>
          <a:blip r:embed="rId4" cstate="email"/>
          <a:srcRect/>
          <a:stretch>
            <a:fillRect/>
          </a:stretch>
        </p:blipFill>
        <p:spPr>
          <a:xfrm>
            <a:off x="4699000" y="1676400"/>
            <a:ext cx="4114800" cy="4572000"/>
          </a:xfrm>
          <a:noFill/>
        </p:spPr>
      </p:pic>
    </p:spTree>
    <p:custDataLst>
      <p:tags r:id="rId1"/>
    </p:custDataLst>
  </p:cSld>
  <p:clrMapOvr>
    <a:masterClrMapping/>
  </p:clrMapOvr>
  <p:transition advTm="866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1000" r="-9000" b="74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85800"/>
            <a:ext cx="8229600" cy="1143000"/>
          </a:xfrm>
        </p:spPr>
        <p:txBody>
          <a:bodyPr/>
          <a:lstStyle/>
          <a:p>
            <a:r>
              <a:rPr lang="en-US" i="1" dirty="0" smtClean="0"/>
              <a:t>Questions</a:t>
            </a:r>
          </a:p>
        </p:txBody>
      </p:sp>
      <p:sp>
        <p:nvSpPr>
          <p:cNvPr id="5" name="Content Placeholder 2"/>
          <p:cNvSpPr txBox="1">
            <a:spLocks/>
          </p:cNvSpPr>
          <p:nvPr/>
        </p:nvSpPr>
        <p:spPr bwMode="auto">
          <a:xfrm>
            <a:off x="609600" y="1752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3200" dirty="0" smtClean="0">
                <a:latin typeface="+mn-lt"/>
              </a:rPr>
              <a:t>Which of these events are evidence of   climate change?</a:t>
            </a:r>
          </a:p>
          <a:p>
            <a:pPr marL="800100" lvl="1" indent="-342900" eaLnBrk="0" hangingPunct="0">
              <a:spcBef>
                <a:spcPct val="20000"/>
              </a:spcBef>
              <a:defRPr/>
            </a:pPr>
            <a:r>
              <a:rPr lang="en-US" sz="3200" dirty="0" smtClean="0">
                <a:latin typeface="+mn-lt"/>
              </a:rPr>
              <a:t>	Cold winter, major snow storm, heat wave, hot decade, hurricane, increased storms</a:t>
            </a:r>
          </a:p>
          <a:p>
            <a:pPr marL="800100" lvl="1" indent="-342900" eaLnBrk="0" hangingPunct="0">
              <a:spcBef>
                <a:spcPct val="20000"/>
              </a:spcBef>
              <a:defRPr/>
            </a:pPr>
            <a:endParaRPr lang="en-US" sz="3200" dirty="0">
              <a:latin typeface="+mn-lt"/>
            </a:endParaRPr>
          </a:p>
          <a:p>
            <a:pPr marL="342900" indent="-342900" eaLnBrk="0" hangingPunct="0">
              <a:spcBef>
                <a:spcPct val="20000"/>
              </a:spcBef>
              <a:buFont typeface="Arial" charset="0"/>
              <a:buChar char="•"/>
              <a:defRPr/>
            </a:pPr>
            <a:r>
              <a:rPr lang="en-US" sz="3200" dirty="0" smtClean="0">
                <a:latin typeface="+mn-lt"/>
              </a:rPr>
              <a:t>What </a:t>
            </a:r>
            <a:r>
              <a:rPr lang="en-US" sz="3200" dirty="0">
                <a:latin typeface="+mn-lt"/>
              </a:rPr>
              <a:t>contributes to the greenhouse effect</a:t>
            </a:r>
            <a:r>
              <a:rPr lang="en-US" sz="3200" dirty="0" smtClean="0">
                <a:latin typeface="+mn-lt"/>
              </a:rPr>
              <a:t>?</a:t>
            </a:r>
            <a:endParaRPr lang="en-US" sz="3200" dirty="0">
              <a:latin typeface="+mn-lt"/>
            </a:endParaRPr>
          </a:p>
        </p:txBody>
      </p:sp>
    </p:spTree>
  </p:cSld>
  <p:clrMapOvr>
    <a:masterClrMapping/>
  </p:clrMapOvr>
  <p:transition advTm="1361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2000" t="-20000" b="-89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0"/>
            <a:ext cx="7772400" cy="1362075"/>
          </a:xfrm>
        </p:spPr>
        <p:txBody>
          <a:bodyPr anchor="b"/>
          <a:lstStyle/>
          <a:p>
            <a:pPr algn="ctr" eaLnBrk="1" hangingPunct="1"/>
            <a:r>
              <a:rPr lang="en-US" cap="none" dirty="0" smtClean="0"/>
              <a:t>Unit II. Effects of Climate Change </a:t>
            </a:r>
            <a:br>
              <a:rPr lang="en-US" cap="none" dirty="0" smtClean="0"/>
            </a:br>
            <a:r>
              <a:rPr lang="en-US" cap="none" dirty="0" smtClean="0"/>
              <a:t>on our Islands</a:t>
            </a:r>
          </a:p>
        </p:txBody>
      </p:sp>
      <p:sp>
        <p:nvSpPr>
          <p:cNvPr id="16387" name="TextBox 4"/>
          <p:cNvSpPr txBox="1">
            <a:spLocks noChangeArrowheads="1"/>
          </p:cNvSpPr>
          <p:nvPr/>
        </p:nvSpPr>
        <p:spPr bwMode="auto">
          <a:xfrm>
            <a:off x="0" y="6488113"/>
            <a:ext cx="5840413" cy="369887"/>
          </a:xfrm>
          <a:prstGeom prst="rect">
            <a:avLst/>
          </a:prstGeom>
          <a:noFill/>
          <a:ln w="9525">
            <a:noFill/>
            <a:miter lim="800000"/>
            <a:headEnd/>
            <a:tailEnd/>
          </a:ln>
        </p:spPr>
        <p:txBody>
          <a:bodyPr wrap="none">
            <a:spAutoFit/>
          </a:bodyPr>
          <a:lstStyle/>
          <a:p>
            <a:r>
              <a:rPr lang="en-US"/>
              <a:t>Photo: Mallory. Arial photo of Little Brewster and the harbor</a:t>
            </a:r>
          </a:p>
        </p:txBody>
      </p:sp>
    </p:spTree>
  </p:cSld>
  <p:clrMapOvr>
    <a:masterClrMapping/>
  </p:clrMapOvr>
  <p:transition advTm="2319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4|10.9"/>
</p:tagLst>
</file>

<file path=ppt/tags/tag10.xml><?xml version="1.0" encoding="utf-8"?>
<p:tagLst xmlns:a="http://schemas.openxmlformats.org/drawingml/2006/main" xmlns:r="http://schemas.openxmlformats.org/officeDocument/2006/relationships" xmlns:p="http://schemas.openxmlformats.org/presentationml/2006/main">
  <p:tag name="TIMING" val="|21.2|10.6|11.9"/>
</p:tagLst>
</file>

<file path=ppt/tags/tag11.xml><?xml version="1.0" encoding="utf-8"?>
<p:tagLst xmlns:a="http://schemas.openxmlformats.org/drawingml/2006/main" xmlns:r="http://schemas.openxmlformats.org/officeDocument/2006/relationships" xmlns:p="http://schemas.openxmlformats.org/presentationml/2006/main">
  <p:tag name="TIMING" val="|2.2"/>
</p:tagLst>
</file>

<file path=ppt/tags/tag12.xml><?xml version="1.0" encoding="utf-8"?>
<p:tagLst xmlns:a="http://schemas.openxmlformats.org/drawingml/2006/main" xmlns:r="http://schemas.openxmlformats.org/officeDocument/2006/relationships" xmlns:p="http://schemas.openxmlformats.org/presentationml/2006/main">
  <p:tag name="TIMING" val="|20.8|9.4|11.6|12"/>
</p:tagLst>
</file>

<file path=ppt/tags/tag13.xml><?xml version="1.0" encoding="utf-8"?>
<p:tagLst xmlns:a="http://schemas.openxmlformats.org/drawingml/2006/main" xmlns:r="http://schemas.openxmlformats.org/officeDocument/2006/relationships" xmlns:p="http://schemas.openxmlformats.org/presentationml/2006/main">
  <p:tag name="TIMING" val="|24.4|5.3|16.6|27|16|10"/>
</p:tagLst>
</file>

<file path=ppt/tags/tag14.xml><?xml version="1.0" encoding="utf-8"?>
<p:tagLst xmlns:a="http://schemas.openxmlformats.org/drawingml/2006/main" xmlns:r="http://schemas.openxmlformats.org/officeDocument/2006/relationships" xmlns:p="http://schemas.openxmlformats.org/presentationml/2006/main">
  <p:tag name="TIMING" val="|7.7|21.8|4.9|12|4|9.1"/>
</p:tagLst>
</file>

<file path=ppt/tags/tag15.xml><?xml version="1.0" encoding="utf-8"?>
<p:tagLst xmlns:a="http://schemas.openxmlformats.org/drawingml/2006/main" xmlns:r="http://schemas.openxmlformats.org/officeDocument/2006/relationships" xmlns:p="http://schemas.openxmlformats.org/presentationml/2006/main">
  <p:tag name="TIMING" val="|36.6|29.9"/>
</p:tagLst>
</file>

<file path=ppt/tags/tag16.xml><?xml version="1.0" encoding="utf-8"?>
<p:tagLst xmlns:a="http://schemas.openxmlformats.org/drawingml/2006/main" xmlns:r="http://schemas.openxmlformats.org/officeDocument/2006/relationships" xmlns:p="http://schemas.openxmlformats.org/presentationml/2006/main">
  <p:tag name="TIMING" val="|6.5|26.2|40|1.8"/>
</p:tagLst>
</file>

<file path=ppt/tags/tag17.xml><?xml version="1.0" encoding="utf-8"?>
<p:tagLst xmlns:a="http://schemas.openxmlformats.org/drawingml/2006/main" xmlns:r="http://schemas.openxmlformats.org/officeDocument/2006/relationships" xmlns:p="http://schemas.openxmlformats.org/presentationml/2006/main">
  <p:tag name="TIMING" val="|10.7|12.5|18.5|16.2"/>
</p:tagLst>
</file>

<file path=ppt/tags/tag18.xml><?xml version="1.0" encoding="utf-8"?>
<p:tagLst xmlns:a="http://schemas.openxmlformats.org/drawingml/2006/main" xmlns:r="http://schemas.openxmlformats.org/officeDocument/2006/relationships" xmlns:p="http://schemas.openxmlformats.org/presentationml/2006/main">
  <p:tag name="TIMING" val="|28.7|12.8|22.7"/>
</p:tagLst>
</file>

<file path=ppt/tags/tag2.xml><?xml version="1.0" encoding="utf-8"?>
<p:tagLst xmlns:a="http://schemas.openxmlformats.org/drawingml/2006/main" xmlns:r="http://schemas.openxmlformats.org/officeDocument/2006/relationships" xmlns:p="http://schemas.openxmlformats.org/presentationml/2006/main">
  <p:tag name="TIMING" val="|7.4|37.6"/>
</p:tagLst>
</file>

<file path=ppt/tags/tag3.xml><?xml version="1.0" encoding="utf-8"?>
<p:tagLst xmlns:a="http://schemas.openxmlformats.org/drawingml/2006/main" xmlns:r="http://schemas.openxmlformats.org/officeDocument/2006/relationships" xmlns:p="http://schemas.openxmlformats.org/presentationml/2006/main">
  <p:tag name="TIMING" val="|9.2|15.4|8.9"/>
</p:tagLst>
</file>

<file path=ppt/tags/tag4.xml><?xml version="1.0" encoding="utf-8"?>
<p:tagLst xmlns:a="http://schemas.openxmlformats.org/drawingml/2006/main" xmlns:r="http://schemas.openxmlformats.org/officeDocument/2006/relationships" xmlns:p="http://schemas.openxmlformats.org/presentationml/2006/main">
  <p:tag name="TIMING" val="|7.7|21.3|8|22.8"/>
</p:tagLst>
</file>

<file path=ppt/tags/tag5.xml><?xml version="1.0" encoding="utf-8"?>
<p:tagLst xmlns:a="http://schemas.openxmlformats.org/drawingml/2006/main" xmlns:r="http://schemas.openxmlformats.org/officeDocument/2006/relationships" xmlns:p="http://schemas.openxmlformats.org/presentationml/2006/main">
  <p:tag name="TIMING" val="|10.7|27.3|20.7"/>
</p:tagLst>
</file>

<file path=ppt/tags/tag6.xml><?xml version="1.0" encoding="utf-8"?>
<p:tagLst xmlns:a="http://schemas.openxmlformats.org/drawingml/2006/main" xmlns:r="http://schemas.openxmlformats.org/officeDocument/2006/relationships" xmlns:p="http://schemas.openxmlformats.org/presentationml/2006/main">
  <p:tag name="TIMING" val="|18.2|38.7|20.1"/>
</p:tagLst>
</file>

<file path=ppt/tags/tag7.xml><?xml version="1.0" encoding="utf-8"?>
<p:tagLst xmlns:a="http://schemas.openxmlformats.org/drawingml/2006/main" xmlns:r="http://schemas.openxmlformats.org/officeDocument/2006/relationships" xmlns:p="http://schemas.openxmlformats.org/presentationml/2006/main">
  <p:tag name="TIMING" val="|10.8|16.2|26|27.9"/>
</p:tagLst>
</file>

<file path=ppt/tags/tag8.xml><?xml version="1.0" encoding="utf-8"?>
<p:tagLst xmlns:a="http://schemas.openxmlformats.org/drawingml/2006/main" xmlns:r="http://schemas.openxmlformats.org/officeDocument/2006/relationships" xmlns:p="http://schemas.openxmlformats.org/presentationml/2006/main">
  <p:tag name="TIMING" val="|5.6|86"/>
</p:tagLst>
</file>

<file path=ppt/tags/tag9.xml><?xml version="1.0" encoding="utf-8"?>
<p:tagLst xmlns:a="http://schemas.openxmlformats.org/drawingml/2006/main" xmlns:r="http://schemas.openxmlformats.org/officeDocument/2006/relationships" xmlns:p="http://schemas.openxmlformats.org/presentationml/2006/main">
  <p:tag name="TIMING" val="|43.4|17.7|13.4|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2964</TotalTime>
  <Words>1231</Words>
  <Application>Microsoft Office PowerPoint</Application>
  <PresentationFormat>On-screen Show (4:3)</PresentationFormat>
  <Paragraphs>263</Paragraphs>
  <Slides>32</Slides>
  <Notes>32</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Climate Change in the Boston Harbor Islands national park area</vt:lpstr>
      <vt:lpstr>Boston Harbor Islands national park area </vt:lpstr>
      <vt:lpstr>Unit I. Climate Change Science</vt:lpstr>
      <vt:lpstr>Weather vs Climate</vt:lpstr>
      <vt:lpstr>Climate Change is Happening</vt:lpstr>
      <vt:lpstr>Not Just Warming</vt:lpstr>
      <vt:lpstr>Greenhouse Effect</vt:lpstr>
      <vt:lpstr>Questions</vt:lpstr>
      <vt:lpstr>Unit II. Effects of Climate Change  on our Islands</vt:lpstr>
      <vt:lpstr>More Weather</vt:lpstr>
      <vt:lpstr>Erosion</vt:lpstr>
      <vt:lpstr>Changing Species</vt:lpstr>
      <vt:lpstr>Questions</vt:lpstr>
      <vt:lpstr>Unit III. What is the NPS Doing?</vt:lpstr>
      <vt:lpstr>National Response Plan</vt:lpstr>
      <vt:lpstr>Our Carbon Footprint</vt:lpstr>
      <vt:lpstr>Slide 17</vt:lpstr>
      <vt:lpstr>Inventory and Monitoring</vt:lpstr>
      <vt:lpstr>Slide 19</vt:lpstr>
      <vt:lpstr>Questions</vt:lpstr>
      <vt:lpstr>Unit IV. What You Can Do</vt:lpstr>
      <vt:lpstr>Leave No Trace</vt:lpstr>
      <vt:lpstr>Reduce Your Carbon Footprint</vt:lpstr>
      <vt:lpstr>Hands-On Help</vt:lpstr>
      <vt:lpstr>Questions</vt:lpstr>
      <vt:lpstr>Unit V. Communicating</vt:lpstr>
      <vt:lpstr>Frame the Issue</vt:lpstr>
      <vt:lpstr>A Variety Of Styles</vt:lpstr>
      <vt:lpstr>Keep it Real</vt:lpstr>
      <vt:lpstr>Don’t Overwhelm</vt:lpstr>
      <vt:lpstr>Questions</vt:lpstr>
      <vt:lpstr>Resources/Links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in the Boston Harbor Islands national park area</dc:title>
  <dc:creator>cowens</dc:creator>
  <cp:lastModifiedBy>dtesorero</cp:lastModifiedBy>
  <cp:revision>356</cp:revision>
  <dcterms:created xsi:type="dcterms:W3CDTF">2012-08-29T12:45:09Z</dcterms:created>
  <dcterms:modified xsi:type="dcterms:W3CDTF">2012-09-17T17:33:16Z</dcterms:modified>
</cp:coreProperties>
</file>